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708" r:id="rId1"/>
    <p:sldMasterId id="2147483720" r:id="rId2"/>
  </p:sldMasterIdLst>
  <p:sldIdLst>
    <p:sldId id="256" r:id="rId3"/>
    <p:sldId id="257" r:id="rId4"/>
    <p:sldId id="270" r:id="rId5"/>
    <p:sldId id="258" r:id="rId6"/>
    <p:sldId id="259" r:id="rId7"/>
    <p:sldId id="261" r:id="rId8"/>
    <p:sldId id="336" r:id="rId9"/>
    <p:sldId id="262" r:id="rId10"/>
    <p:sldId id="264" r:id="rId11"/>
    <p:sldId id="265" r:id="rId12"/>
    <p:sldId id="273" r:id="rId13"/>
    <p:sldId id="266" r:id="rId14"/>
    <p:sldId id="338" r:id="rId15"/>
    <p:sldId id="337" r:id="rId16"/>
    <p:sldId id="333" r:id="rId17"/>
    <p:sldId id="334" r:id="rId18"/>
    <p:sldId id="267" r:id="rId19"/>
    <p:sldId id="272" r:id="rId20"/>
    <p:sldId id="332" r:id="rId21"/>
    <p:sldId id="271" r:id="rId22"/>
    <p:sldId id="339" r:id="rId23"/>
    <p:sldId id="330" r:id="rId24"/>
    <p:sldId id="329" r:id="rId25"/>
    <p:sldId id="331" r:id="rId26"/>
    <p:sldId id="268" r:id="rId27"/>
    <p:sldId id="263" r:id="rId28"/>
    <p:sldId id="335" r:id="rId29"/>
  </p:sldIdLst>
  <p:sldSz cx="9144000" cy="6858000" type="screen4x3"/>
  <p:notesSz cx="6858000" cy="9144000"/>
  <p:embeddedFontLst>
    <p:embeddedFont>
      <p:font typeface="Monotype Corsiva" panose="03010101010201010101" pitchFamily="66" charset="0"/>
      <p:italic r:id="rId30"/>
    </p:embeddedFont>
    <p:embeddedFont>
      <p:font typeface="Calibri" panose="020F0502020204030204" pitchFamily="34" charset="0"/>
      <p:regular r:id="rId31"/>
      <p:bold r:id="rId32"/>
      <p:italic r:id="rId33"/>
      <p:boldItalic r:id="rId34"/>
    </p:embeddedFont>
    <p:embeddedFont>
      <p:font typeface="Century Gothic" panose="020B0502020202020204" pitchFamily="34" charset="0"/>
      <p:regular r:id="rId35"/>
      <p:bold r:id="rId36"/>
      <p:italic r:id="rId37"/>
      <p:boldItalic r:id="rId3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FB57"/>
    <a:srgbClr val="FFFFCC"/>
    <a:srgbClr val="FFFF99"/>
    <a:srgbClr val="FF474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14" autoAdjust="0"/>
    <p:restoredTop sz="94671" autoAdjust="0"/>
  </p:normalViewPr>
  <p:slideViewPr>
    <p:cSldViewPr>
      <p:cViewPr>
        <p:scale>
          <a:sx n="50" d="100"/>
          <a:sy n="50" d="100"/>
        </p:scale>
        <p:origin x="-1002" y="-432"/>
      </p:cViewPr>
      <p:guideLst>
        <p:guide orient="horz" pos="2160"/>
        <p:guide pos="2880"/>
      </p:guideLst>
    </p:cSldViewPr>
  </p:slideViewPr>
  <p:outlineViewPr>
    <p:cViewPr>
      <p:scale>
        <a:sx n="33" d="100"/>
        <a:sy n="33" d="100"/>
      </p:scale>
      <p:origin x="0" y="11148"/>
    </p:cViewPr>
  </p:outlin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font" Target="fonts/font5.fntdata"/><Relationship Id="rId42"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4.fntdata"/><Relationship Id="rId38" Type="http://schemas.openxmlformats.org/officeDocument/2006/relationships/font" Target="fonts/font9.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7.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2.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font" Target="fonts/font1.fntdata"/><Relationship Id="rId35" Type="http://schemas.openxmlformats.org/officeDocument/2006/relationships/font" Target="fonts/font6.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65272DA-E53A-44C2-941F-4C5F60A71B17}" type="datetimeFigureOut">
              <a:rPr lang="en-US" smtClean="0"/>
              <a:pPr/>
              <a:t>4/15/2014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CA9529-AB8B-496B-B8C8-6974561A89C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65272DA-E53A-44C2-941F-4C5F60A71B17}" type="datetimeFigureOut">
              <a:rPr lang="en-US" smtClean="0"/>
              <a:pPr/>
              <a:t>4/15/2014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CA9529-AB8B-496B-B8C8-6974561A89C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65272DA-E53A-44C2-941F-4C5F60A71B17}" type="datetimeFigureOut">
              <a:rPr lang="en-US" smtClean="0"/>
              <a:pPr/>
              <a:t>4/15/2014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CA9529-AB8B-496B-B8C8-6974561A89C6}"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4FEE20D-232A-47E8-8FDB-17CD01AF0984}" type="datetimeFigureOut">
              <a:rPr lang="en-US" smtClean="0">
                <a:solidFill>
                  <a:srgbClr val="072F54">
                    <a:tint val="75000"/>
                  </a:srgbClr>
                </a:solidFill>
              </a:rPr>
              <a:pPr/>
              <a:t>4/15/2014</a:t>
            </a:fld>
            <a:endParaRPr lang="en-US">
              <a:solidFill>
                <a:srgbClr val="072F54">
                  <a:tint val="75000"/>
                </a:srgbClr>
              </a:solidFill>
            </a:endParaRPr>
          </a:p>
        </p:txBody>
      </p:sp>
      <p:sp>
        <p:nvSpPr>
          <p:cNvPr id="5" name="Footer Placeholder 4"/>
          <p:cNvSpPr>
            <a:spLocks noGrp="1"/>
          </p:cNvSpPr>
          <p:nvPr>
            <p:ph type="ftr" sz="quarter" idx="11"/>
          </p:nvPr>
        </p:nvSpPr>
        <p:spPr/>
        <p:txBody>
          <a:bodyPr/>
          <a:lstStyle/>
          <a:p>
            <a:endParaRPr lang="en-US">
              <a:solidFill>
                <a:srgbClr val="072F54">
                  <a:tint val="75000"/>
                </a:srgbClr>
              </a:solidFill>
            </a:endParaRPr>
          </a:p>
        </p:txBody>
      </p:sp>
      <p:sp>
        <p:nvSpPr>
          <p:cNvPr id="6" name="Slide Number Placeholder 5"/>
          <p:cNvSpPr>
            <a:spLocks noGrp="1"/>
          </p:cNvSpPr>
          <p:nvPr>
            <p:ph type="sldNum" sz="quarter" idx="12"/>
          </p:nvPr>
        </p:nvSpPr>
        <p:spPr/>
        <p:txBody>
          <a:bodyPr/>
          <a:lstStyle/>
          <a:p>
            <a:fld id="{1A836336-2B4A-402D-A477-F0BC818CA747}" type="slidenum">
              <a:rPr lang="en-US" smtClean="0">
                <a:solidFill>
                  <a:srgbClr val="072F54">
                    <a:tint val="75000"/>
                  </a:srgbClr>
                </a:solidFill>
              </a:rPr>
              <a:pPr/>
              <a:t>‹#›</a:t>
            </a:fld>
            <a:endParaRPr lang="en-US">
              <a:solidFill>
                <a:srgbClr val="072F54">
                  <a:tint val="75000"/>
                </a:srgbClr>
              </a:solidFill>
            </a:endParaRPr>
          </a:p>
        </p:txBody>
      </p:sp>
    </p:spTree>
    <p:extLst>
      <p:ext uri="{BB962C8B-B14F-4D97-AF65-F5344CB8AC3E}">
        <p14:creationId xmlns:p14="http://schemas.microsoft.com/office/powerpoint/2010/main" val="29492783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4FEE20D-232A-47E8-8FDB-17CD01AF0984}" type="datetimeFigureOut">
              <a:rPr lang="en-US" smtClean="0">
                <a:solidFill>
                  <a:srgbClr val="072F54">
                    <a:tint val="75000"/>
                  </a:srgbClr>
                </a:solidFill>
              </a:rPr>
              <a:pPr/>
              <a:t>4/15/2014</a:t>
            </a:fld>
            <a:endParaRPr lang="en-US">
              <a:solidFill>
                <a:srgbClr val="072F54">
                  <a:tint val="75000"/>
                </a:srgbClr>
              </a:solidFill>
            </a:endParaRPr>
          </a:p>
        </p:txBody>
      </p:sp>
      <p:sp>
        <p:nvSpPr>
          <p:cNvPr id="5" name="Footer Placeholder 4"/>
          <p:cNvSpPr>
            <a:spLocks noGrp="1"/>
          </p:cNvSpPr>
          <p:nvPr>
            <p:ph type="ftr" sz="quarter" idx="11"/>
          </p:nvPr>
        </p:nvSpPr>
        <p:spPr/>
        <p:txBody>
          <a:bodyPr/>
          <a:lstStyle/>
          <a:p>
            <a:endParaRPr lang="en-US">
              <a:solidFill>
                <a:srgbClr val="072F54">
                  <a:tint val="75000"/>
                </a:srgbClr>
              </a:solidFill>
            </a:endParaRPr>
          </a:p>
        </p:txBody>
      </p:sp>
      <p:sp>
        <p:nvSpPr>
          <p:cNvPr id="6" name="Slide Number Placeholder 5"/>
          <p:cNvSpPr>
            <a:spLocks noGrp="1"/>
          </p:cNvSpPr>
          <p:nvPr>
            <p:ph type="sldNum" sz="quarter" idx="12"/>
          </p:nvPr>
        </p:nvSpPr>
        <p:spPr/>
        <p:txBody>
          <a:bodyPr/>
          <a:lstStyle/>
          <a:p>
            <a:fld id="{1A836336-2B4A-402D-A477-F0BC818CA747}" type="slidenum">
              <a:rPr lang="en-US" smtClean="0">
                <a:solidFill>
                  <a:srgbClr val="072F54">
                    <a:tint val="75000"/>
                  </a:srgbClr>
                </a:solidFill>
              </a:rPr>
              <a:pPr/>
              <a:t>‹#›</a:t>
            </a:fld>
            <a:endParaRPr lang="en-US">
              <a:solidFill>
                <a:srgbClr val="072F54">
                  <a:tint val="75000"/>
                </a:srgbClr>
              </a:solidFill>
            </a:endParaRPr>
          </a:p>
        </p:txBody>
      </p:sp>
    </p:spTree>
    <p:extLst>
      <p:ext uri="{BB962C8B-B14F-4D97-AF65-F5344CB8AC3E}">
        <p14:creationId xmlns:p14="http://schemas.microsoft.com/office/powerpoint/2010/main" val="20620067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4FEE20D-232A-47E8-8FDB-17CD01AF0984}" type="datetimeFigureOut">
              <a:rPr lang="en-US" smtClean="0">
                <a:solidFill>
                  <a:srgbClr val="072F54">
                    <a:tint val="75000"/>
                  </a:srgbClr>
                </a:solidFill>
              </a:rPr>
              <a:pPr/>
              <a:t>4/15/2014</a:t>
            </a:fld>
            <a:endParaRPr lang="en-US">
              <a:solidFill>
                <a:srgbClr val="072F54">
                  <a:tint val="75000"/>
                </a:srgbClr>
              </a:solidFill>
            </a:endParaRPr>
          </a:p>
        </p:txBody>
      </p:sp>
      <p:sp>
        <p:nvSpPr>
          <p:cNvPr id="5" name="Footer Placeholder 4"/>
          <p:cNvSpPr>
            <a:spLocks noGrp="1"/>
          </p:cNvSpPr>
          <p:nvPr>
            <p:ph type="ftr" sz="quarter" idx="11"/>
          </p:nvPr>
        </p:nvSpPr>
        <p:spPr/>
        <p:txBody>
          <a:bodyPr/>
          <a:lstStyle/>
          <a:p>
            <a:endParaRPr lang="en-US">
              <a:solidFill>
                <a:srgbClr val="072F54">
                  <a:tint val="75000"/>
                </a:srgbClr>
              </a:solidFill>
            </a:endParaRPr>
          </a:p>
        </p:txBody>
      </p:sp>
      <p:sp>
        <p:nvSpPr>
          <p:cNvPr id="6" name="Slide Number Placeholder 5"/>
          <p:cNvSpPr>
            <a:spLocks noGrp="1"/>
          </p:cNvSpPr>
          <p:nvPr>
            <p:ph type="sldNum" sz="quarter" idx="12"/>
          </p:nvPr>
        </p:nvSpPr>
        <p:spPr/>
        <p:txBody>
          <a:bodyPr/>
          <a:lstStyle/>
          <a:p>
            <a:fld id="{1A836336-2B4A-402D-A477-F0BC818CA747}" type="slidenum">
              <a:rPr lang="en-US" smtClean="0">
                <a:solidFill>
                  <a:srgbClr val="072F54">
                    <a:tint val="75000"/>
                  </a:srgbClr>
                </a:solidFill>
              </a:rPr>
              <a:pPr/>
              <a:t>‹#›</a:t>
            </a:fld>
            <a:endParaRPr lang="en-US">
              <a:solidFill>
                <a:srgbClr val="072F54">
                  <a:tint val="75000"/>
                </a:srgbClr>
              </a:solidFill>
            </a:endParaRPr>
          </a:p>
        </p:txBody>
      </p:sp>
    </p:spTree>
    <p:extLst>
      <p:ext uri="{BB962C8B-B14F-4D97-AF65-F5344CB8AC3E}">
        <p14:creationId xmlns:p14="http://schemas.microsoft.com/office/powerpoint/2010/main" val="14949065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4FEE20D-232A-47E8-8FDB-17CD01AF0984}" type="datetimeFigureOut">
              <a:rPr lang="en-US" smtClean="0">
                <a:solidFill>
                  <a:srgbClr val="072F54">
                    <a:tint val="75000"/>
                  </a:srgbClr>
                </a:solidFill>
              </a:rPr>
              <a:pPr/>
              <a:t>4/15/2014</a:t>
            </a:fld>
            <a:endParaRPr lang="en-US">
              <a:solidFill>
                <a:srgbClr val="072F54">
                  <a:tint val="75000"/>
                </a:srgbClr>
              </a:solidFill>
            </a:endParaRPr>
          </a:p>
        </p:txBody>
      </p:sp>
      <p:sp>
        <p:nvSpPr>
          <p:cNvPr id="6" name="Footer Placeholder 5"/>
          <p:cNvSpPr>
            <a:spLocks noGrp="1"/>
          </p:cNvSpPr>
          <p:nvPr>
            <p:ph type="ftr" sz="quarter" idx="11"/>
          </p:nvPr>
        </p:nvSpPr>
        <p:spPr/>
        <p:txBody>
          <a:bodyPr/>
          <a:lstStyle/>
          <a:p>
            <a:endParaRPr lang="en-US">
              <a:solidFill>
                <a:srgbClr val="072F54">
                  <a:tint val="75000"/>
                </a:srgbClr>
              </a:solidFill>
            </a:endParaRPr>
          </a:p>
        </p:txBody>
      </p:sp>
      <p:sp>
        <p:nvSpPr>
          <p:cNvPr id="7" name="Slide Number Placeholder 6"/>
          <p:cNvSpPr>
            <a:spLocks noGrp="1"/>
          </p:cNvSpPr>
          <p:nvPr>
            <p:ph type="sldNum" sz="quarter" idx="12"/>
          </p:nvPr>
        </p:nvSpPr>
        <p:spPr/>
        <p:txBody>
          <a:bodyPr/>
          <a:lstStyle/>
          <a:p>
            <a:fld id="{1A836336-2B4A-402D-A477-F0BC818CA747}" type="slidenum">
              <a:rPr lang="en-US" smtClean="0">
                <a:solidFill>
                  <a:srgbClr val="072F54">
                    <a:tint val="75000"/>
                  </a:srgbClr>
                </a:solidFill>
              </a:rPr>
              <a:pPr/>
              <a:t>‹#›</a:t>
            </a:fld>
            <a:endParaRPr lang="en-US">
              <a:solidFill>
                <a:srgbClr val="072F54">
                  <a:tint val="75000"/>
                </a:srgbClr>
              </a:solidFill>
            </a:endParaRPr>
          </a:p>
        </p:txBody>
      </p:sp>
    </p:spTree>
    <p:extLst>
      <p:ext uri="{BB962C8B-B14F-4D97-AF65-F5344CB8AC3E}">
        <p14:creationId xmlns:p14="http://schemas.microsoft.com/office/powerpoint/2010/main" val="40637156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4FEE20D-232A-47E8-8FDB-17CD01AF0984}" type="datetimeFigureOut">
              <a:rPr lang="en-US" smtClean="0">
                <a:solidFill>
                  <a:srgbClr val="072F54">
                    <a:tint val="75000"/>
                  </a:srgbClr>
                </a:solidFill>
              </a:rPr>
              <a:pPr/>
              <a:t>4/15/2014</a:t>
            </a:fld>
            <a:endParaRPr lang="en-US">
              <a:solidFill>
                <a:srgbClr val="072F54">
                  <a:tint val="75000"/>
                </a:srgbClr>
              </a:solidFill>
            </a:endParaRPr>
          </a:p>
        </p:txBody>
      </p:sp>
      <p:sp>
        <p:nvSpPr>
          <p:cNvPr id="8" name="Footer Placeholder 7"/>
          <p:cNvSpPr>
            <a:spLocks noGrp="1"/>
          </p:cNvSpPr>
          <p:nvPr>
            <p:ph type="ftr" sz="quarter" idx="11"/>
          </p:nvPr>
        </p:nvSpPr>
        <p:spPr/>
        <p:txBody>
          <a:bodyPr/>
          <a:lstStyle/>
          <a:p>
            <a:endParaRPr lang="en-US">
              <a:solidFill>
                <a:srgbClr val="072F54">
                  <a:tint val="75000"/>
                </a:srgbClr>
              </a:solidFill>
            </a:endParaRPr>
          </a:p>
        </p:txBody>
      </p:sp>
      <p:sp>
        <p:nvSpPr>
          <p:cNvPr id="9" name="Slide Number Placeholder 8"/>
          <p:cNvSpPr>
            <a:spLocks noGrp="1"/>
          </p:cNvSpPr>
          <p:nvPr>
            <p:ph type="sldNum" sz="quarter" idx="12"/>
          </p:nvPr>
        </p:nvSpPr>
        <p:spPr/>
        <p:txBody>
          <a:bodyPr/>
          <a:lstStyle/>
          <a:p>
            <a:fld id="{1A836336-2B4A-402D-A477-F0BC818CA747}" type="slidenum">
              <a:rPr lang="en-US" smtClean="0">
                <a:solidFill>
                  <a:srgbClr val="072F54">
                    <a:tint val="75000"/>
                  </a:srgbClr>
                </a:solidFill>
              </a:rPr>
              <a:pPr/>
              <a:t>‹#›</a:t>
            </a:fld>
            <a:endParaRPr lang="en-US">
              <a:solidFill>
                <a:srgbClr val="072F54">
                  <a:tint val="75000"/>
                </a:srgbClr>
              </a:solidFill>
            </a:endParaRPr>
          </a:p>
        </p:txBody>
      </p:sp>
    </p:spTree>
    <p:extLst>
      <p:ext uri="{BB962C8B-B14F-4D97-AF65-F5344CB8AC3E}">
        <p14:creationId xmlns:p14="http://schemas.microsoft.com/office/powerpoint/2010/main" val="14329555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4FEE20D-232A-47E8-8FDB-17CD01AF0984}" type="datetimeFigureOut">
              <a:rPr lang="en-US" smtClean="0">
                <a:solidFill>
                  <a:srgbClr val="072F54">
                    <a:tint val="75000"/>
                  </a:srgbClr>
                </a:solidFill>
              </a:rPr>
              <a:pPr/>
              <a:t>4/15/2014</a:t>
            </a:fld>
            <a:endParaRPr lang="en-US">
              <a:solidFill>
                <a:srgbClr val="072F54">
                  <a:tint val="75000"/>
                </a:srgbClr>
              </a:solidFill>
            </a:endParaRPr>
          </a:p>
        </p:txBody>
      </p:sp>
      <p:sp>
        <p:nvSpPr>
          <p:cNvPr id="4" name="Footer Placeholder 3"/>
          <p:cNvSpPr>
            <a:spLocks noGrp="1"/>
          </p:cNvSpPr>
          <p:nvPr>
            <p:ph type="ftr" sz="quarter" idx="11"/>
          </p:nvPr>
        </p:nvSpPr>
        <p:spPr/>
        <p:txBody>
          <a:bodyPr/>
          <a:lstStyle/>
          <a:p>
            <a:endParaRPr lang="en-US">
              <a:solidFill>
                <a:srgbClr val="072F54">
                  <a:tint val="75000"/>
                </a:srgbClr>
              </a:solidFill>
            </a:endParaRPr>
          </a:p>
        </p:txBody>
      </p:sp>
      <p:sp>
        <p:nvSpPr>
          <p:cNvPr id="5" name="Slide Number Placeholder 4"/>
          <p:cNvSpPr>
            <a:spLocks noGrp="1"/>
          </p:cNvSpPr>
          <p:nvPr>
            <p:ph type="sldNum" sz="quarter" idx="12"/>
          </p:nvPr>
        </p:nvSpPr>
        <p:spPr/>
        <p:txBody>
          <a:bodyPr/>
          <a:lstStyle/>
          <a:p>
            <a:fld id="{1A836336-2B4A-402D-A477-F0BC818CA747}" type="slidenum">
              <a:rPr lang="en-US" smtClean="0">
                <a:solidFill>
                  <a:srgbClr val="072F54">
                    <a:tint val="75000"/>
                  </a:srgbClr>
                </a:solidFill>
              </a:rPr>
              <a:pPr/>
              <a:t>‹#›</a:t>
            </a:fld>
            <a:endParaRPr lang="en-US">
              <a:solidFill>
                <a:srgbClr val="072F54">
                  <a:tint val="75000"/>
                </a:srgbClr>
              </a:solidFill>
            </a:endParaRPr>
          </a:p>
        </p:txBody>
      </p:sp>
    </p:spTree>
    <p:extLst>
      <p:ext uri="{BB962C8B-B14F-4D97-AF65-F5344CB8AC3E}">
        <p14:creationId xmlns:p14="http://schemas.microsoft.com/office/powerpoint/2010/main" val="7532303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FEE20D-232A-47E8-8FDB-17CD01AF0984}" type="datetimeFigureOut">
              <a:rPr lang="en-US" smtClean="0">
                <a:solidFill>
                  <a:srgbClr val="072F54">
                    <a:tint val="75000"/>
                  </a:srgbClr>
                </a:solidFill>
              </a:rPr>
              <a:pPr/>
              <a:t>4/15/2014</a:t>
            </a:fld>
            <a:endParaRPr lang="en-US">
              <a:solidFill>
                <a:srgbClr val="072F54">
                  <a:tint val="75000"/>
                </a:srgbClr>
              </a:solidFill>
            </a:endParaRPr>
          </a:p>
        </p:txBody>
      </p:sp>
      <p:sp>
        <p:nvSpPr>
          <p:cNvPr id="3" name="Footer Placeholder 2"/>
          <p:cNvSpPr>
            <a:spLocks noGrp="1"/>
          </p:cNvSpPr>
          <p:nvPr>
            <p:ph type="ftr" sz="quarter" idx="11"/>
          </p:nvPr>
        </p:nvSpPr>
        <p:spPr/>
        <p:txBody>
          <a:bodyPr/>
          <a:lstStyle/>
          <a:p>
            <a:endParaRPr lang="en-US">
              <a:solidFill>
                <a:srgbClr val="072F54">
                  <a:tint val="75000"/>
                </a:srgbClr>
              </a:solidFill>
            </a:endParaRPr>
          </a:p>
        </p:txBody>
      </p:sp>
      <p:sp>
        <p:nvSpPr>
          <p:cNvPr id="4" name="Slide Number Placeholder 3"/>
          <p:cNvSpPr>
            <a:spLocks noGrp="1"/>
          </p:cNvSpPr>
          <p:nvPr>
            <p:ph type="sldNum" sz="quarter" idx="12"/>
          </p:nvPr>
        </p:nvSpPr>
        <p:spPr/>
        <p:txBody>
          <a:bodyPr/>
          <a:lstStyle/>
          <a:p>
            <a:fld id="{1A836336-2B4A-402D-A477-F0BC818CA747}" type="slidenum">
              <a:rPr lang="en-US" smtClean="0">
                <a:solidFill>
                  <a:srgbClr val="072F54">
                    <a:tint val="75000"/>
                  </a:srgbClr>
                </a:solidFill>
              </a:rPr>
              <a:pPr/>
              <a:t>‹#›</a:t>
            </a:fld>
            <a:endParaRPr lang="en-US">
              <a:solidFill>
                <a:srgbClr val="072F54">
                  <a:tint val="75000"/>
                </a:srgbClr>
              </a:solidFill>
            </a:endParaRPr>
          </a:p>
        </p:txBody>
      </p:sp>
    </p:spTree>
    <p:extLst>
      <p:ext uri="{BB962C8B-B14F-4D97-AF65-F5344CB8AC3E}">
        <p14:creationId xmlns:p14="http://schemas.microsoft.com/office/powerpoint/2010/main" val="29793881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4FEE20D-232A-47E8-8FDB-17CD01AF0984}" type="datetimeFigureOut">
              <a:rPr lang="en-US" smtClean="0">
                <a:solidFill>
                  <a:srgbClr val="072F54">
                    <a:tint val="75000"/>
                  </a:srgbClr>
                </a:solidFill>
              </a:rPr>
              <a:pPr/>
              <a:t>4/15/2014</a:t>
            </a:fld>
            <a:endParaRPr lang="en-US">
              <a:solidFill>
                <a:srgbClr val="072F54">
                  <a:tint val="75000"/>
                </a:srgbClr>
              </a:solidFill>
            </a:endParaRPr>
          </a:p>
        </p:txBody>
      </p:sp>
      <p:sp>
        <p:nvSpPr>
          <p:cNvPr id="6" name="Footer Placeholder 5"/>
          <p:cNvSpPr>
            <a:spLocks noGrp="1"/>
          </p:cNvSpPr>
          <p:nvPr>
            <p:ph type="ftr" sz="quarter" idx="11"/>
          </p:nvPr>
        </p:nvSpPr>
        <p:spPr/>
        <p:txBody>
          <a:bodyPr/>
          <a:lstStyle/>
          <a:p>
            <a:endParaRPr lang="en-US">
              <a:solidFill>
                <a:srgbClr val="072F54">
                  <a:tint val="75000"/>
                </a:srgbClr>
              </a:solidFill>
            </a:endParaRPr>
          </a:p>
        </p:txBody>
      </p:sp>
      <p:sp>
        <p:nvSpPr>
          <p:cNvPr id="7" name="Slide Number Placeholder 6"/>
          <p:cNvSpPr>
            <a:spLocks noGrp="1"/>
          </p:cNvSpPr>
          <p:nvPr>
            <p:ph type="sldNum" sz="quarter" idx="12"/>
          </p:nvPr>
        </p:nvSpPr>
        <p:spPr/>
        <p:txBody>
          <a:bodyPr/>
          <a:lstStyle/>
          <a:p>
            <a:fld id="{1A836336-2B4A-402D-A477-F0BC818CA747}" type="slidenum">
              <a:rPr lang="en-US" smtClean="0">
                <a:solidFill>
                  <a:srgbClr val="072F54">
                    <a:tint val="75000"/>
                  </a:srgbClr>
                </a:solidFill>
              </a:rPr>
              <a:pPr/>
              <a:t>‹#›</a:t>
            </a:fld>
            <a:endParaRPr lang="en-US">
              <a:solidFill>
                <a:srgbClr val="072F54">
                  <a:tint val="75000"/>
                </a:srgbClr>
              </a:solidFill>
            </a:endParaRPr>
          </a:p>
        </p:txBody>
      </p:sp>
    </p:spTree>
    <p:extLst>
      <p:ext uri="{BB962C8B-B14F-4D97-AF65-F5344CB8AC3E}">
        <p14:creationId xmlns:p14="http://schemas.microsoft.com/office/powerpoint/2010/main" val="17389184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65272DA-E53A-44C2-941F-4C5F60A71B17}" type="datetimeFigureOut">
              <a:rPr lang="en-US" smtClean="0"/>
              <a:pPr/>
              <a:t>4/15/2014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CA9529-AB8B-496B-B8C8-6974561A89C6}"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4FEE20D-232A-47E8-8FDB-17CD01AF0984}" type="datetimeFigureOut">
              <a:rPr lang="en-US" smtClean="0">
                <a:solidFill>
                  <a:srgbClr val="072F54">
                    <a:tint val="75000"/>
                  </a:srgbClr>
                </a:solidFill>
              </a:rPr>
              <a:pPr/>
              <a:t>4/15/2014</a:t>
            </a:fld>
            <a:endParaRPr lang="en-US">
              <a:solidFill>
                <a:srgbClr val="072F54">
                  <a:tint val="75000"/>
                </a:srgbClr>
              </a:solidFill>
            </a:endParaRPr>
          </a:p>
        </p:txBody>
      </p:sp>
      <p:sp>
        <p:nvSpPr>
          <p:cNvPr id="6" name="Footer Placeholder 5"/>
          <p:cNvSpPr>
            <a:spLocks noGrp="1"/>
          </p:cNvSpPr>
          <p:nvPr>
            <p:ph type="ftr" sz="quarter" idx="11"/>
          </p:nvPr>
        </p:nvSpPr>
        <p:spPr/>
        <p:txBody>
          <a:bodyPr/>
          <a:lstStyle/>
          <a:p>
            <a:endParaRPr lang="en-US">
              <a:solidFill>
                <a:srgbClr val="072F54">
                  <a:tint val="75000"/>
                </a:srgbClr>
              </a:solidFill>
            </a:endParaRPr>
          </a:p>
        </p:txBody>
      </p:sp>
      <p:sp>
        <p:nvSpPr>
          <p:cNvPr id="7" name="Slide Number Placeholder 6"/>
          <p:cNvSpPr>
            <a:spLocks noGrp="1"/>
          </p:cNvSpPr>
          <p:nvPr>
            <p:ph type="sldNum" sz="quarter" idx="12"/>
          </p:nvPr>
        </p:nvSpPr>
        <p:spPr/>
        <p:txBody>
          <a:bodyPr/>
          <a:lstStyle/>
          <a:p>
            <a:fld id="{1A836336-2B4A-402D-A477-F0BC818CA747}" type="slidenum">
              <a:rPr lang="en-US" smtClean="0">
                <a:solidFill>
                  <a:srgbClr val="072F54">
                    <a:tint val="75000"/>
                  </a:srgbClr>
                </a:solidFill>
              </a:rPr>
              <a:pPr/>
              <a:t>‹#›</a:t>
            </a:fld>
            <a:endParaRPr lang="en-US">
              <a:solidFill>
                <a:srgbClr val="072F54">
                  <a:tint val="75000"/>
                </a:srgbClr>
              </a:solidFill>
            </a:endParaRPr>
          </a:p>
        </p:txBody>
      </p:sp>
    </p:spTree>
    <p:extLst>
      <p:ext uri="{BB962C8B-B14F-4D97-AF65-F5344CB8AC3E}">
        <p14:creationId xmlns:p14="http://schemas.microsoft.com/office/powerpoint/2010/main" val="30671552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4FEE20D-232A-47E8-8FDB-17CD01AF0984}" type="datetimeFigureOut">
              <a:rPr lang="en-US" smtClean="0">
                <a:solidFill>
                  <a:srgbClr val="072F54">
                    <a:tint val="75000"/>
                  </a:srgbClr>
                </a:solidFill>
              </a:rPr>
              <a:pPr/>
              <a:t>4/15/2014</a:t>
            </a:fld>
            <a:endParaRPr lang="en-US">
              <a:solidFill>
                <a:srgbClr val="072F54">
                  <a:tint val="75000"/>
                </a:srgbClr>
              </a:solidFill>
            </a:endParaRPr>
          </a:p>
        </p:txBody>
      </p:sp>
      <p:sp>
        <p:nvSpPr>
          <p:cNvPr id="5" name="Footer Placeholder 4"/>
          <p:cNvSpPr>
            <a:spLocks noGrp="1"/>
          </p:cNvSpPr>
          <p:nvPr>
            <p:ph type="ftr" sz="quarter" idx="11"/>
          </p:nvPr>
        </p:nvSpPr>
        <p:spPr/>
        <p:txBody>
          <a:bodyPr/>
          <a:lstStyle/>
          <a:p>
            <a:endParaRPr lang="en-US">
              <a:solidFill>
                <a:srgbClr val="072F54">
                  <a:tint val="75000"/>
                </a:srgbClr>
              </a:solidFill>
            </a:endParaRPr>
          </a:p>
        </p:txBody>
      </p:sp>
      <p:sp>
        <p:nvSpPr>
          <p:cNvPr id="6" name="Slide Number Placeholder 5"/>
          <p:cNvSpPr>
            <a:spLocks noGrp="1"/>
          </p:cNvSpPr>
          <p:nvPr>
            <p:ph type="sldNum" sz="quarter" idx="12"/>
          </p:nvPr>
        </p:nvSpPr>
        <p:spPr/>
        <p:txBody>
          <a:bodyPr/>
          <a:lstStyle/>
          <a:p>
            <a:fld id="{1A836336-2B4A-402D-A477-F0BC818CA747}" type="slidenum">
              <a:rPr lang="en-US" smtClean="0">
                <a:solidFill>
                  <a:srgbClr val="072F54">
                    <a:tint val="75000"/>
                  </a:srgbClr>
                </a:solidFill>
              </a:rPr>
              <a:pPr/>
              <a:t>‹#›</a:t>
            </a:fld>
            <a:endParaRPr lang="en-US">
              <a:solidFill>
                <a:srgbClr val="072F54">
                  <a:tint val="75000"/>
                </a:srgbClr>
              </a:solidFill>
            </a:endParaRPr>
          </a:p>
        </p:txBody>
      </p:sp>
    </p:spTree>
    <p:extLst>
      <p:ext uri="{BB962C8B-B14F-4D97-AF65-F5344CB8AC3E}">
        <p14:creationId xmlns:p14="http://schemas.microsoft.com/office/powerpoint/2010/main" val="35997932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6374"/>
            <a:ext cx="2057400" cy="438785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6374"/>
            <a:ext cx="6019800" cy="438785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4FEE20D-232A-47E8-8FDB-17CD01AF0984}" type="datetimeFigureOut">
              <a:rPr lang="en-US" smtClean="0">
                <a:solidFill>
                  <a:srgbClr val="072F54">
                    <a:tint val="75000"/>
                  </a:srgbClr>
                </a:solidFill>
              </a:rPr>
              <a:pPr/>
              <a:t>4/15/2014</a:t>
            </a:fld>
            <a:endParaRPr lang="en-US">
              <a:solidFill>
                <a:srgbClr val="072F54">
                  <a:tint val="75000"/>
                </a:srgbClr>
              </a:solidFill>
            </a:endParaRPr>
          </a:p>
        </p:txBody>
      </p:sp>
      <p:sp>
        <p:nvSpPr>
          <p:cNvPr id="5" name="Footer Placeholder 4"/>
          <p:cNvSpPr>
            <a:spLocks noGrp="1"/>
          </p:cNvSpPr>
          <p:nvPr>
            <p:ph type="ftr" sz="quarter" idx="11"/>
          </p:nvPr>
        </p:nvSpPr>
        <p:spPr/>
        <p:txBody>
          <a:bodyPr/>
          <a:lstStyle/>
          <a:p>
            <a:endParaRPr lang="en-US">
              <a:solidFill>
                <a:srgbClr val="072F54">
                  <a:tint val="75000"/>
                </a:srgbClr>
              </a:solidFill>
            </a:endParaRPr>
          </a:p>
        </p:txBody>
      </p:sp>
      <p:sp>
        <p:nvSpPr>
          <p:cNvPr id="6" name="Slide Number Placeholder 5"/>
          <p:cNvSpPr>
            <a:spLocks noGrp="1"/>
          </p:cNvSpPr>
          <p:nvPr>
            <p:ph type="sldNum" sz="quarter" idx="12"/>
          </p:nvPr>
        </p:nvSpPr>
        <p:spPr/>
        <p:txBody>
          <a:bodyPr/>
          <a:lstStyle/>
          <a:p>
            <a:fld id="{1A836336-2B4A-402D-A477-F0BC818CA747}" type="slidenum">
              <a:rPr lang="en-US" smtClean="0">
                <a:solidFill>
                  <a:srgbClr val="072F54">
                    <a:tint val="75000"/>
                  </a:srgbClr>
                </a:solidFill>
              </a:rPr>
              <a:pPr/>
              <a:t>‹#›</a:t>
            </a:fld>
            <a:endParaRPr lang="en-US">
              <a:solidFill>
                <a:srgbClr val="072F54">
                  <a:tint val="75000"/>
                </a:srgbClr>
              </a:solidFill>
            </a:endParaRPr>
          </a:p>
        </p:txBody>
      </p:sp>
    </p:spTree>
    <p:extLst>
      <p:ext uri="{BB962C8B-B14F-4D97-AF65-F5344CB8AC3E}">
        <p14:creationId xmlns:p14="http://schemas.microsoft.com/office/powerpoint/2010/main" val="21461059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65272DA-E53A-44C2-941F-4C5F60A71B17}" type="datetimeFigureOut">
              <a:rPr lang="en-US" smtClean="0"/>
              <a:pPr/>
              <a:t>4/15/2014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CA9529-AB8B-496B-B8C8-6974561A89C6}"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65272DA-E53A-44C2-941F-4C5F60A71B17}" type="datetimeFigureOut">
              <a:rPr lang="en-US" smtClean="0"/>
              <a:pPr/>
              <a:t>4/15/2014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CA9529-AB8B-496B-B8C8-6974561A89C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65272DA-E53A-44C2-941F-4C5F60A71B17}" type="datetimeFigureOut">
              <a:rPr lang="en-US" smtClean="0"/>
              <a:pPr/>
              <a:t>4/15/2014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4CA9529-AB8B-496B-B8C8-6974561A89C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65272DA-E53A-44C2-941F-4C5F60A71B17}" type="datetimeFigureOut">
              <a:rPr lang="en-US" smtClean="0"/>
              <a:pPr/>
              <a:t>4/15/2014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4CA9529-AB8B-496B-B8C8-6974561A89C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5272DA-E53A-44C2-941F-4C5F60A71B17}" type="datetimeFigureOut">
              <a:rPr lang="en-US" smtClean="0"/>
              <a:pPr/>
              <a:t>4/15/2014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4CA9529-AB8B-496B-B8C8-6974561A89C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65272DA-E53A-44C2-941F-4C5F60A71B17}" type="datetimeFigureOut">
              <a:rPr lang="en-US" smtClean="0"/>
              <a:pPr/>
              <a:t>4/15/2014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CA9529-AB8B-496B-B8C8-6974561A89C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65272DA-E53A-44C2-941F-4C5F60A71B17}" type="datetimeFigureOut">
              <a:rPr lang="en-US" smtClean="0"/>
              <a:pPr/>
              <a:t>4/15/2014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CA9529-AB8B-496B-B8C8-6974561A89C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5272DA-E53A-44C2-941F-4C5F60A71B17}" type="datetimeFigureOut">
              <a:rPr lang="en-US" smtClean="0"/>
              <a:pPr/>
              <a:t>4/15/2014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CA9529-AB8B-496B-B8C8-6974561A89C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25000">
              <a:schemeClr val="tx1"/>
            </a:gs>
            <a:gs pos="91000">
              <a:schemeClr val="tx1"/>
            </a:gs>
            <a:gs pos="57000">
              <a:srgbClr val="0B4E8B"/>
            </a:gs>
          </a:gsLst>
          <a:lin ang="27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FEE20D-232A-47E8-8FDB-17CD01AF0984}" type="datetimeFigureOut">
              <a:rPr lang="en-US" smtClean="0">
                <a:solidFill>
                  <a:srgbClr val="072F54">
                    <a:tint val="75000"/>
                  </a:srgbClr>
                </a:solidFill>
              </a:rPr>
              <a:pPr/>
              <a:t>4/15/2014</a:t>
            </a:fld>
            <a:endParaRPr lang="en-US">
              <a:solidFill>
                <a:srgbClr val="072F54">
                  <a:tint val="75000"/>
                </a:srgbClr>
              </a:solidFill>
            </a:endParaRPr>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srgbClr val="072F54">
                  <a:tint val="75000"/>
                </a:srgbClr>
              </a:solidFill>
            </a:endParaRPr>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836336-2B4A-402D-A477-F0BC818CA747}" type="slidenum">
              <a:rPr lang="en-US" smtClean="0">
                <a:solidFill>
                  <a:srgbClr val="072F54">
                    <a:tint val="75000"/>
                  </a:srgbClr>
                </a:solidFill>
              </a:rPr>
              <a:pPr/>
              <a:t>‹#›</a:t>
            </a:fld>
            <a:endParaRPr lang="en-US">
              <a:solidFill>
                <a:srgbClr val="072F54">
                  <a:tint val="75000"/>
                </a:srgbClr>
              </a:solidFill>
            </a:endParaRPr>
          </a:p>
        </p:txBody>
      </p:sp>
    </p:spTree>
    <p:extLst>
      <p:ext uri="{BB962C8B-B14F-4D97-AF65-F5344CB8AC3E}">
        <p14:creationId xmlns:p14="http://schemas.microsoft.com/office/powerpoint/2010/main" val="2563305829"/>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tomrichey.net/" TargetMode="External"/><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history.hanover.edu/texts/petrarch/pet01.html"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www.livius.org/li-ln/livy/periochae/periochae051.html"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hyperlink" Target="http://history.hanover.edu/texts/vallatc.html"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en.wikipedia.org/wiki/Syncretism"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4.xml"/><Relationship Id="rId1" Type="http://schemas.openxmlformats.org/officeDocument/2006/relationships/themeOverride" Target="../theme/themeOverride1.xml"/><Relationship Id="rId6" Type="http://schemas.openxmlformats.org/officeDocument/2006/relationships/image" Target="../media/image21.png"/><Relationship Id="rId5" Type="http://schemas.openxmlformats.org/officeDocument/2006/relationships/image" Target="../media/image20.gif"/><Relationship Id="rId4" Type="http://schemas.openxmlformats.org/officeDocument/2006/relationships/image" Target="../media/image19.gif"/></Relationships>
</file>

<file path=ppt/slides/_rels/slide19.xml.rels><?xml version="1.0" encoding="UTF-8" standalone="yes"?>
<Relationships xmlns="http://schemas.openxmlformats.org/package/2006/relationships"><Relationship Id="rId8" Type="http://schemas.openxmlformats.org/officeDocument/2006/relationships/image" Target="../media/image19.gif"/><Relationship Id="rId3" Type="http://schemas.openxmlformats.org/officeDocument/2006/relationships/hyperlink" Target="http://petrarch.petersadlon.com/canzoniere.html" TargetMode="External"/><Relationship Id="rId7" Type="http://schemas.microsoft.com/office/2007/relationships/hdphoto" Target="../media/hdphoto2.wdp"/><Relationship Id="rId2" Type="http://schemas.openxmlformats.org/officeDocument/2006/relationships/hyperlink" Target="http://en.wikipedia.org/wiki/Sonnet" TargetMode="External"/><Relationship Id="rId1" Type="http://schemas.openxmlformats.org/officeDocument/2006/relationships/slideLayout" Target="../slideLayouts/slideLayout4.xml"/><Relationship Id="rId6" Type="http://schemas.openxmlformats.org/officeDocument/2006/relationships/image" Target="../media/image22.jpeg"/><Relationship Id="rId5" Type="http://schemas.openxmlformats.org/officeDocument/2006/relationships/hyperlink" Target="http://petrarch.petersadlon.com/canzoniere/il_canzo.txt" TargetMode="External"/><Relationship Id="rId4" Type="http://schemas.openxmlformats.org/officeDocument/2006/relationships/hyperlink" Target="http://tkline.pgcc.net/PITBR/Italian/Petrarchhome.htm"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hyperlink" Target="http://petrarch.petersadlon.com/read_letters.html?s=laura.html" TargetMode="External"/><Relationship Id="rId1" Type="http://schemas.openxmlformats.org/officeDocument/2006/relationships/slideLayout" Target="../slideLayouts/slideLayout4.xml"/><Relationship Id="rId5" Type="http://schemas.openxmlformats.org/officeDocument/2006/relationships/image" Target="../media/image19.gif"/><Relationship Id="rId4" Type="http://schemas.openxmlformats.org/officeDocument/2006/relationships/hyperlink" Target="http://petrarch.petersadlon.com/laura.html" TargetMode="External"/></Relationships>
</file>

<file path=ppt/slides/_rels/slide21.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hyperlink" Target="http://www.armenian-history.com/Nyuter/HISTORY/ArmeniaBC/Roman_Empire_map.png" TargetMode="External"/><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26.jpe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slide" Target="slide22.xml"/><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hyperlink" Target="http://en.wikipedia.org/wiki/Portrait_of_Baldassare_Castiglione_(Raphael)" TargetMode="External"/><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upload.wikimedia.org/wikipedia/commons/0/06/Gutenberg_detail.jpg" TargetMode="External"/><Relationship Id="rId2" Type="http://schemas.openxmlformats.org/officeDocument/2006/relationships/image" Target="../media/image29.jpeg"/><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27.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2.png"/><Relationship Id="rId7" Type="http://schemas.openxmlformats.org/officeDocument/2006/relationships/hyperlink" Target="https://www.facebook.com/pages/Tom-Richey/14074617563" TargetMode="External"/><Relationship Id="rId12" Type="http://schemas.openxmlformats.org/officeDocument/2006/relationships/image" Target="../media/image37.png"/><Relationship Id="rId2" Type="http://schemas.openxmlformats.org/officeDocument/2006/relationships/image" Target="../media/image31.png"/><Relationship Id="rId1" Type="http://schemas.openxmlformats.org/officeDocument/2006/relationships/slideLayout" Target="../slideLayouts/slideLayout12.xml"/><Relationship Id="rId6" Type="http://schemas.openxmlformats.org/officeDocument/2006/relationships/image" Target="../media/image34.png"/><Relationship Id="rId11" Type="http://schemas.openxmlformats.org/officeDocument/2006/relationships/hyperlink" Target="http://www.youtube.com/tomforamerica" TargetMode="External"/><Relationship Id="rId5" Type="http://schemas.openxmlformats.org/officeDocument/2006/relationships/hyperlink" Target="http://www.tomrichey.net/" TargetMode="External"/><Relationship Id="rId10" Type="http://schemas.openxmlformats.org/officeDocument/2006/relationships/image" Target="../media/image36.png"/><Relationship Id="rId4" Type="http://schemas.openxmlformats.org/officeDocument/2006/relationships/image" Target="../media/image33.png"/><Relationship Id="rId9" Type="http://schemas.openxmlformats.org/officeDocument/2006/relationships/hyperlink" Target="http://twitter.com/tomrichey"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upload.wikimedia.org/wikipedia/commons/4/41/Cicero.PNG"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en.wikipedia.org/wiki/Image:BASIL.jpg" TargetMode="External"/><Relationship Id="rId2" Type="http://schemas.openxmlformats.org/officeDocument/2006/relationships/hyperlink" Target="http://www.tertullian.org/fathers/basil_litterature01.htm" TargetMode="Externa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http://upload.wikimedia.org/wikipedia/commons/thumb/b/b4/Michelangelo_-_Creation_of_Adam.jpg/1280px-Michelangelo_-_Creation_of_Adam.jpg"/>
          <p:cNvPicPr>
            <a:picLocks noChangeAspect="1" noChangeArrowheads="1"/>
          </p:cNvPicPr>
          <p:nvPr/>
        </p:nvPicPr>
        <p:blipFill rotWithShape="1">
          <a:blip r:embed="rId2">
            <a:extLst>
              <a:ext uri="{28A0092B-C50C-407E-A947-70E740481C1C}">
                <a14:useLocalDpi xmlns:a14="http://schemas.microsoft.com/office/drawing/2010/main" val="0"/>
              </a:ext>
            </a:extLst>
          </a:blip>
          <a:srcRect l="9394" t="22820" r="37306" b="17277"/>
          <a:stretch/>
        </p:blipFill>
        <p:spPr bwMode="auto">
          <a:xfrm>
            <a:off x="-16041" y="-19050"/>
            <a:ext cx="9160042" cy="6877050"/>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p:cNvSpPr>
            <a:spLocks noGrp="1"/>
          </p:cNvSpPr>
          <p:nvPr>
            <p:ph type="ctrTitle"/>
          </p:nvPr>
        </p:nvSpPr>
        <p:spPr>
          <a:xfrm>
            <a:off x="304800" y="76200"/>
            <a:ext cx="8001000" cy="1524000"/>
          </a:xfrm>
        </p:spPr>
        <p:txBody>
          <a:bodyPr>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l"/>
            <a:r>
              <a:rPr lang="en-US" sz="8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Verona Serial" pitchFamily="2" charset="0"/>
              </a:rPr>
              <a:t>Humanism</a:t>
            </a:r>
            <a:endParaRPr lang="en-US" sz="6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Verona Serial" pitchFamily="2" charset="0"/>
            </a:endParaRPr>
          </a:p>
        </p:txBody>
      </p:sp>
      <p:sp>
        <p:nvSpPr>
          <p:cNvPr id="2" name="Rectangle 1"/>
          <p:cNvSpPr/>
          <p:nvPr/>
        </p:nvSpPr>
        <p:spPr>
          <a:xfrm>
            <a:off x="-16041" y="4488359"/>
            <a:ext cx="9160041" cy="769441"/>
          </a:xfrm>
          <a:prstGeom prst="rect">
            <a:avLst/>
          </a:prstGeom>
          <a:solidFill>
            <a:schemeClr val="accent4">
              <a:lumMod val="75000"/>
              <a:alpha val="80000"/>
            </a:schemeClr>
          </a:solidFill>
        </p:spPr>
        <p:txBody>
          <a:bodyPr wrap="square">
            <a:spAutoFit/>
            <a:scene3d>
              <a:camera prst="orthographicFront"/>
              <a:lightRig rig="soft" dir="t">
                <a:rot lat="0" lon="0" rev="10800000"/>
              </a:lightRig>
            </a:scene3d>
            <a:sp3d>
              <a:bevelT w="27940" h="12700"/>
              <a:contourClr>
                <a:srgbClr val="DDDDDD"/>
              </a:contourClr>
            </a:sp3d>
          </a:bodyPr>
          <a:lstStyle/>
          <a:p>
            <a:pPr algn="r"/>
            <a:r>
              <a:rPr lang="en-US" sz="4400" b="1" spc="150" dirty="0">
                <a:ln w="11430"/>
                <a:solidFill>
                  <a:srgbClr val="F8F8F8"/>
                </a:solidFill>
                <a:effectLst>
                  <a:outerShdw blurRad="25400" algn="tl" rotWithShape="0">
                    <a:srgbClr val="000000">
                      <a:alpha val="43000"/>
                    </a:srgbClr>
                  </a:outerShdw>
                </a:effectLst>
                <a:latin typeface="Verona Serial" pitchFamily="2" charset="0"/>
              </a:rPr>
              <a:t>and the </a:t>
            </a:r>
            <a:r>
              <a:rPr lang="en-US" sz="4400" b="1" spc="150" dirty="0" smtClean="0">
                <a:ln w="11430"/>
                <a:solidFill>
                  <a:srgbClr val="F8F8F8"/>
                </a:solidFill>
                <a:effectLst>
                  <a:outerShdw blurRad="25400" algn="tl" rotWithShape="0">
                    <a:srgbClr val="000000">
                      <a:alpha val="43000"/>
                    </a:srgbClr>
                  </a:outerShdw>
                </a:effectLst>
                <a:latin typeface="Verona Serial" pitchFamily="2" charset="0"/>
              </a:rPr>
              <a:t>Italian Renaissance</a:t>
            </a:r>
            <a:endParaRPr lang="en-US" sz="4400" b="1" spc="150" dirty="0">
              <a:ln w="11430"/>
              <a:solidFill>
                <a:srgbClr val="F8F8F8"/>
              </a:solidFill>
              <a:effectLst>
                <a:outerShdw blurRad="25400" algn="tl" rotWithShape="0">
                  <a:srgbClr val="000000">
                    <a:alpha val="43000"/>
                  </a:srgbClr>
                </a:outerShdw>
              </a:effectLst>
            </a:endParaRPr>
          </a:p>
        </p:txBody>
      </p:sp>
      <p:pic>
        <p:nvPicPr>
          <p:cNvPr id="3" name="Picture 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91400" y="5410200"/>
            <a:ext cx="1648346" cy="678569"/>
          </a:xfrm>
          <a:prstGeom prst="rect">
            <a:avLst/>
          </a:prstGeom>
        </p:spPr>
      </p:pic>
    </p:spTree>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752600"/>
            <a:ext cx="5715001" cy="5029200"/>
          </a:xfrm>
          <a:solidFill>
            <a:schemeClr val="bg1">
              <a:alpha val="54000"/>
            </a:schemeClr>
          </a:solidFill>
        </p:spPr>
        <p:txBody>
          <a:bodyPr>
            <a:normAutofit/>
          </a:bodyPr>
          <a:lstStyle/>
          <a:p>
            <a:pPr marL="171450" indent="-171450">
              <a:buNone/>
            </a:pPr>
            <a:r>
              <a:rPr lang="en-US" sz="2400" i="1" dirty="0" smtClean="0"/>
              <a:t>“</a:t>
            </a:r>
            <a:r>
              <a:rPr lang="en-US" sz="2400" b="1" i="1" dirty="0" smtClean="0">
                <a:solidFill>
                  <a:schemeClr val="tx1">
                    <a:lumMod val="75000"/>
                    <a:lumOff val="25000"/>
                  </a:schemeClr>
                </a:solidFill>
              </a:rPr>
              <a:t>Each famous author of antiquity whom I recover places a new offence </a:t>
            </a:r>
            <a:r>
              <a:rPr lang="en-US" sz="2400" i="1" dirty="0" smtClean="0"/>
              <a:t>and another cause of dishonor to the charge of earlier generations, who, not satisfied with their own disgraceful barrenness, permitted the fruit of other minds, and the writings that their ancestors had produced by toil and application, to perish through insufferable neglect… </a:t>
            </a:r>
            <a:r>
              <a:rPr lang="en-US" sz="2400" b="1" i="1" dirty="0" smtClean="0">
                <a:solidFill>
                  <a:schemeClr val="tx1">
                    <a:lumMod val="75000"/>
                    <a:lumOff val="25000"/>
                  </a:schemeClr>
                </a:solidFill>
              </a:rPr>
              <a:t>they robbed posterity of its ancestral heritage</a:t>
            </a:r>
            <a:r>
              <a:rPr lang="en-US" sz="2400" i="1" dirty="0" smtClean="0"/>
              <a:t>.</a:t>
            </a:r>
            <a:r>
              <a:rPr lang="en-US" sz="2400" dirty="0" smtClean="0"/>
              <a:t>”</a:t>
            </a:r>
            <a:endParaRPr lang="en-US" sz="2400" i="1" dirty="0" smtClean="0">
              <a:solidFill>
                <a:schemeClr val="accent1"/>
              </a:solidFill>
            </a:endParaRPr>
          </a:p>
        </p:txBody>
      </p:sp>
      <p:sp>
        <p:nvSpPr>
          <p:cNvPr id="5" name="Rectangle 4"/>
          <p:cNvSpPr/>
          <p:nvPr/>
        </p:nvSpPr>
        <p:spPr>
          <a:xfrm>
            <a:off x="5715002" y="5867400"/>
            <a:ext cx="3262310" cy="830997"/>
          </a:xfrm>
          <a:prstGeom prst="rect">
            <a:avLst/>
          </a:prstGeom>
        </p:spPr>
        <p:txBody>
          <a:bodyPr wrap="square">
            <a:spAutoFit/>
          </a:bodyPr>
          <a:lstStyle/>
          <a:p>
            <a:pPr algn="ctr"/>
            <a:r>
              <a:rPr lang="en-US" sz="2400" b="1" dirty="0" smtClean="0">
                <a:hlinkClick r:id="rId2"/>
              </a:rPr>
              <a:t>Read Petrarch’s </a:t>
            </a:r>
            <a:br>
              <a:rPr lang="en-US" sz="2400" b="1" dirty="0" smtClean="0">
                <a:hlinkClick r:id="rId2"/>
              </a:rPr>
            </a:br>
            <a:r>
              <a:rPr lang="en-US" sz="2400" b="1" i="1" dirty="0" smtClean="0">
                <a:hlinkClick r:id="rId2"/>
              </a:rPr>
              <a:t>Letter to Posterity</a:t>
            </a:r>
            <a:r>
              <a:rPr lang="en-US" sz="2400" b="1" i="1" dirty="0" smtClean="0"/>
              <a:t> </a:t>
            </a:r>
            <a:endParaRPr lang="en-US" sz="2400" b="1" i="1" dirty="0"/>
          </a:p>
        </p:txBody>
      </p:sp>
      <p:grpSp>
        <p:nvGrpSpPr>
          <p:cNvPr id="8" name="Group 7"/>
          <p:cNvGrpSpPr/>
          <p:nvPr/>
        </p:nvGrpSpPr>
        <p:grpSpPr>
          <a:xfrm>
            <a:off x="5715001" y="1447800"/>
            <a:ext cx="3262312" cy="4276439"/>
            <a:chOff x="5715001" y="1447800"/>
            <a:chExt cx="3262312" cy="4276439"/>
          </a:xfrm>
        </p:grpSpPr>
        <p:pic>
          <p:nvPicPr>
            <p:cNvPr id="9" name="Picture 2" descr="http://www.lakesideschool.org/studentweb/worldhistory/renaissance/images/1.jpg"/>
            <p:cNvPicPr>
              <a:picLocks noChangeAspect="1" noChangeArrowheads="1"/>
            </p:cNvPicPr>
            <p:nvPr/>
          </p:nvPicPr>
          <p:blipFill>
            <a:blip r:embed="rId3" cstate="print"/>
            <a:srcRect/>
            <a:stretch>
              <a:fillRect/>
            </a:stretch>
          </p:blipFill>
          <p:spPr bwMode="auto">
            <a:xfrm>
              <a:off x="5715001" y="1447800"/>
              <a:ext cx="3262312" cy="4276439"/>
            </a:xfrm>
            <a:prstGeom prst="rect">
              <a:avLst/>
            </a:prstGeom>
            <a:noFill/>
          </p:spPr>
        </p:pic>
        <p:sp>
          <p:nvSpPr>
            <p:cNvPr id="10" name="TextBox 9"/>
            <p:cNvSpPr txBox="1"/>
            <p:nvPr/>
          </p:nvSpPr>
          <p:spPr>
            <a:xfrm>
              <a:off x="6553200" y="5007114"/>
              <a:ext cx="2424112" cy="707886"/>
            </a:xfrm>
            <a:prstGeom prst="rect">
              <a:avLst/>
            </a:prstGeom>
            <a:effectLst>
              <a:outerShdw blurRad="40000" dist="20000" dir="5400000" rotWithShape="0">
                <a:srgbClr val="000000">
                  <a:alpha val="38000"/>
                </a:srgbClr>
              </a:outerShdw>
              <a:softEdge rad="127000"/>
            </a:effectLst>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4000" b="1" dirty="0" smtClean="0">
                  <a:solidFill>
                    <a:schemeClr val="tx2">
                      <a:lumMod val="75000"/>
                    </a:schemeClr>
                  </a:solidFill>
                </a:rPr>
                <a:t>Petrarch</a:t>
              </a:r>
              <a:endParaRPr lang="en-US" sz="4000" b="1" dirty="0">
                <a:solidFill>
                  <a:schemeClr val="tx2">
                    <a:lumMod val="75000"/>
                  </a:schemeClr>
                </a:solidFill>
              </a:endParaRPr>
            </a:p>
          </p:txBody>
        </p:sp>
      </p:grpSp>
      <p:sp>
        <p:nvSpPr>
          <p:cNvPr id="11" name="Title 1"/>
          <p:cNvSpPr>
            <a:spLocks noGrp="1"/>
          </p:cNvSpPr>
          <p:nvPr>
            <p:ph type="title"/>
          </p:nvPr>
        </p:nvSpPr>
        <p:spPr>
          <a:xfrm>
            <a:off x="152400" y="76200"/>
            <a:ext cx="5257800" cy="1143000"/>
          </a:xfrm>
        </p:spPr>
        <p:txBody>
          <a:bodyPr vert="horz" lIns="91440" tIns="45720" rIns="91440" bIns="45720" rtlCol="0" anchor="ct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l"/>
            <a:r>
              <a:rPr lang="en-US" sz="6700" b="1" dirty="0" smtClean="0">
                <a:ln w="11430"/>
                <a:solidFill>
                  <a:schemeClr val="accent2">
                    <a:lumMod val="75000"/>
                  </a:schemeClr>
                </a:solidFill>
                <a:effectLst>
                  <a:outerShdw blurRad="50800" dist="39000" dir="5460000" algn="tl">
                    <a:srgbClr val="000000">
                      <a:alpha val="38000"/>
                    </a:srgbClr>
                  </a:outerShdw>
                </a:effectLst>
              </a:rPr>
              <a:t>The Rebirth</a:t>
            </a:r>
            <a:endParaRPr lang="en-US" sz="4000" b="1" dirty="0">
              <a:ln w="11430"/>
              <a:solidFill>
                <a:schemeClr val="accent2">
                  <a:lumMod val="75000"/>
                </a:schemeClr>
              </a:solidFill>
              <a:effectLst>
                <a:outerShdw blurRad="50800" dist="39000" dir="5460000" algn="tl">
                  <a:srgbClr val="000000">
                    <a:alpha val="38000"/>
                  </a:srgbClr>
                </a:outerShdw>
              </a:effectLst>
            </a:endParaRPr>
          </a:p>
        </p:txBody>
      </p:sp>
      <p:sp>
        <p:nvSpPr>
          <p:cNvPr id="12" name="Rectangle 11"/>
          <p:cNvSpPr/>
          <p:nvPr/>
        </p:nvSpPr>
        <p:spPr>
          <a:xfrm>
            <a:off x="457200" y="1066800"/>
            <a:ext cx="3429000" cy="646331"/>
          </a:xfrm>
          <a:prstGeom prst="rect">
            <a:avLst/>
          </a:prstGeom>
        </p:spPr>
        <p:txBody>
          <a:bodyPr wrap="square">
            <a:spAutoFit/>
          </a:bodyPr>
          <a:lstStyle/>
          <a:p>
            <a:r>
              <a:rPr lang="en-US" sz="3600" b="1" dirty="0">
                <a:latin typeface="Monotype Corsiva" pitchFamily="66" charset="0"/>
              </a:rPr>
              <a:t>of </a:t>
            </a:r>
            <a:r>
              <a:rPr lang="en-US" sz="3600" b="1" dirty="0" smtClean="0">
                <a:latin typeface="Monotype Corsiva" pitchFamily="66" charset="0"/>
              </a:rPr>
              <a:t>Classical Studies</a:t>
            </a:r>
            <a:endParaRPr lang="en-US" sz="3600" b="1" dirty="0">
              <a:latin typeface="Monotype Corsiva" pitchFamily="66"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6324600" cy="1554162"/>
          </a:xfrm>
        </p:spPr>
        <p:txBody>
          <a:bodyPr>
            <a:normAutofit fontScale="90000"/>
          </a:bodyPr>
          <a:lstStyle/>
          <a:p>
            <a:r>
              <a:rPr lang="en-US" sz="7400" b="1" dirty="0">
                <a:ln w="11430"/>
                <a:solidFill>
                  <a:schemeClr val="accent2">
                    <a:lumMod val="75000"/>
                  </a:schemeClr>
                </a:solidFill>
                <a:effectLst>
                  <a:outerShdw blurRad="50800" dist="39000" dir="5460000" algn="tl">
                    <a:srgbClr val="000000">
                      <a:alpha val="38000"/>
                    </a:srgbClr>
                  </a:outerShdw>
                </a:effectLst>
              </a:rPr>
              <a:t>The</a:t>
            </a:r>
            <a:r>
              <a:rPr lang="en-US" sz="6000" b="1" dirty="0" smtClean="0">
                <a:ln w="19050" cmpd="sng">
                  <a:gradFill>
                    <a:gsLst>
                      <a:gs pos="70000">
                        <a:schemeClr val="accent6">
                          <a:shade val="50000"/>
                          <a:satMod val="190000"/>
                        </a:schemeClr>
                      </a:gs>
                      <a:gs pos="0">
                        <a:schemeClr val="accent6">
                          <a:tint val="77000"/>
                          <a:satMod val="180000"/>
                        </a:schemeClr>
                      </a:gs>
                    </a:gsLst>
                    <a:lin ang="5400000"/>
                  </a:gradFill>
                  <a:prstDash val="solid"/>
                </a:ln>
                <a:solidFill>
                  <a:schemeClr val="tx2">
                    <a:lumMod val="75000"/>
                  </a:schemeClr>
                </a:solidFill>
                <a:effectLst>
                  <a:outerShdw blurRad="50800" dist="40000" dir="5400000" algn="tl" rotWithShape="0">
                    <a:srgbClr val="000000">
                      <a:shade val="5000"/>
                      <a:satMod val="120000"/>
                      <a:alpha val="33000"/>
                    </a:srgbClr>
                  </a:outerShdw>
                </a:effectLst>
              </a:rPr>
              <a:t> </a:t>
            </a:r>
            <a:r>
              <a:rPr lang="en-US" sz="7400" b="1" dirty="0">
                <a:ln w="11430"/>
                <a:solidFill>
                  <a:schemeClr val="accent2">
                    <a:lumMod val="75000"/>
                  </a:schemeClr>
                </a:solidFill>
                <a:effectLst>
                  <a:outerShdw blurRad="50800" dist="39000" dir="5460000" algn="tl">
                    <a:srgbClr val="000000">
                      <a:alpha val="38000"/>
                    </a:srgbClr>
                  </a:outerShdw>
                </a:effectLst>
              </a:rPr>
              <a:t>Robbery</a:t>
            </a:r>
            <a:r>
              <a:rPr lang="en-US" b="1" dirty="0" smtClean="0">
                <a:solidFill>
                  <a:schemeClr val="tx2">
                    <a:lumMod val="75000"/>
                  </a:schemeClr>
                </a:solidFill>
              </a:rPr>
              <a:t/>
            </a:r>
            <a:br>
              <a:rPr lang="en-US" b="1" dirty="0" smtClean="0">
                <a:solidFill>
                  <a:schemeClr val="tx2">
                    <a:lumMod val="75000"/>
                  </a:schemeClr>
                </a:solidFill>
              </a:rPr>
            </a:br>
            <a:r>
              <a:rPr lang="en-US" sz="3600" b="1" dirty="0" smtClean="0">
                <a:solidFill>
                  <a:schemeClr val="tx2">
                    <a:lumMod val="75000"/>
                  </a:schemeClr>
                </a:solidFill>
              </a:rPr>
              <a:t>The </a:t>
            </a:r>
            <a:r>
              <a:rPr lang="en-US" sz="3600" b="1" i="1" dirty="0" err="1" smtClean="0">
                <a:solidFill>
                  <a:schemeClr val="tx2">
                    <a:lumMod val="75000"/>
                  </a:schemeClr>
                </a:solidFill>
              </a:rPr>
              <a:t>Periochae</a:t>
            </a:r>
            <a:r>
              <a:rPr lang="en-US" sz="3600" b="1" dirty="0" smtClean="0">
                <a:solidFill>
                  <a:schemeClr val="tx2">
                    <a:lumMod val="75000"/>
                  </a:schemeClr>
                </a:solidFill>
              </a:rPr>
              <a:t> of Livy</a:t>
            </a:r>
            <a:r>
              <a:rPr lang="en-US" sz="3600" b="1" dirty="0" smtClean="0"/>
              <a:t/>
            </a:r>
            <a:br>
              <a:rPr lang="en-US" sz="3600" b="1" dirty="0" smtClean="0"/>
            </a:br>
            <a:r>
              <a:rPr lang="en-US" sz="1800" dirty="0" smtClean="0">
                <a:hlinkClick r:id="rId2"/>
              </a:rPr>
              <a:t>http://www.livius.org/li-ln/livy/periochae</a:t>
            </a:r>
            <a:r>
              <a:rPr lang="en-US" sz="1800" dirty="0" smtClean="0"/>
              <a:t> </a:t>
            </a:r>
            <a:endParaRPr lang="en-US" sz="4900" dirty="0"/>
          </a:p>
        </p:txBody>
      </p:sp>
      <p:sp>
        <p:nvSpPr>
          <p:cNvPr id="3" name="Content Placeholder 2"/>
          <p:cNvSpPr>
            <a:spLocks noGrp="1"/>
          </p:cNvSpPr>
          <p:nvPr>
            <p:ph idx="1"/>
          </p:nvPr>
        </p:nvSpPr>
        <p:spPr>
          <a:xfrm>
            <a:off x="228600" y="2057400"/>
            <a:ext cx="8686800" cy="4572000"/>
          </a:xfrm>
          <a:solidFill>
            <a:schemeClr val="bg1">
              <a:alpha val="42000"/>
            </a:schemeClr>
          </a:solidFill>
        </p:spPr>
        <p:txBody>
          <a:bodyPr>
            <a:normAutofit lnSpcReduction="10000"/>
          </a:bodyPr>
          <a:lstStyle/>
          <a:p>
            <a:pPr marL="0" indent="0" algn="ctr">
              <a:buNone/>
            </a:pPr>
            <a:r>
              <a:rPr lang="en-US" b="1" dirty="0" smtClean="0">
                <a:solidFill>
                  <a:schemeClr val="tx2">
                    <a:lumMod val="75000"/>
                  </a:schemeClr>
                </a:solidFill>
              </a:rPr>
              <a:t>The Fall of Carthage</a:t>
            </a:r>
          </a:p>
          <a:p>
            <a:pPr marL="0" indent="0" algn="ctr">
              <a:buNone/>
            </a:pPr>
            <a:r>
              <a:rPr lang="en-US" sz="2400" i="1" dirty="0">
                <a:solidFill>
                  <a:schemeClr val="tx2">
                    <a:lumMod val="75000"/>
                  </a:schemeClr>
                </a:solidFill>
              </a:rPr>
              <a:t>a</a:t>
            </a:r>
            <a:r>
              <a:rPr lang="en-US" sz="2400" i="1" dirty="0" smtClean="0">
                <a:solidFill>
                  <a:schemeClr val="tx2">
                    <a:lumMod val="75000"/>
                  </a:schemeClr>
                </a:solidFill>
              </a:rPr>
              <a:t>s summarized by some unknown medieval monk:</a:t>
            </a:r>
          </a:p>
          <a:p>
            <a:pPr>
              <a:buNone/>
            </a:pPr>
            <a:endParaRPr lang="en-US" sz="1600" i="1" dirty="0" smtClean="0">
              <a:solidFill>
                <a:schemeClr val="tx2">
                  <a:lumMod val="75000"/>
                </a:schemeClr>
              </a:solidFill>
            </a:endParaRPr>
          </a:p>
          <a:p>
            <a:pPr marL="0" indent="0">
              <a:buNone/>
            </a:pPr>
            <a:r>
              <a:rPr lang="en-US" b="1" dirty="0" smtClean="0">
                <a:solidFill>
                  <a:schemeClr val="tx2">
                    <a:lumMod val="75000"/>
                  </a:schemeClr>
                </a:solidFill>
              </a:rPr>
              <a:t>When Hasdrubal surrendered to Scipio during the final stage of the siege, his wife, who had -only a few days before- been unable to convince her husband to escape to the victor, threw herself from the citadel into the flames of the burning city with her two children. </a:t>
            </a:r>
            <a:endParaRPr lang="en-US" b="1" i="1" dirty="0">
              <a:solidFill>
                <a:schemeClr val="tx2">
                  <a:lumMod val="75000"/>
                </a:schemeClr>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524000"/>
            <a:ext cx="4953000" cy="4419600"/>
          </a:xfrm>
          <a:solidFill>
            <a:schemeClr val="bg1">
              <a:alpha val="42000"/>
            </a:schemeClr>
          </a:solidFill>
          <a:effectLst>
            <a:softEdge rad="31750"/>
          </a:effectLst>
        </p:spPr>
        <p:txBody>
          <a:bodyPr vert="horz" lIns="91440" tIns="45720" rIns="91440" bIns="45720" rtlCol="0">
            <a:normAutofit fontScale="92500"/>
          </a:bodyPr>
          <a:lstStyle/>
          <a:p>
            <a:pPr marL="0" indent="0">
              <a:buNone/>
            </a:pPr>
            <a:r>
              <a:rPr lang="en-US" sz="3500" b="1" dirty="0">
                <a:solidFill>
                  <a:schemeClr val="tx1">
                    <a:lumMod val="75000"/>
                    <a:lumOff val="25000"/>
                  </a:schemeClr>
                </a:solidFill>
              </a:rPr>
              <a:t>Fall of Constantinople </a:t>
            </a:r>
            <a:r>
              <a:rPr lang="en-US" sz="3000" b="1" dirty="0">
                <a:solidFill>
                  <a:schemeClr val="tx1">
                    <a:lumMod val="75000"/>
                    <a:lumOff val="25000"/>
                  </a:schemeClr>
                </a:solidFill>
              </a:rPr>
              <a:t>(1453)</a:t>
            </a:r>
          </a:p>
          <a:p>
            <a:pPr marL="457200" lvl="1"/>
            <a:r>
              <a:rPr lang="en-US" b="1" dirty="0">
                <a:solidFill>
                  <a:schemeClr val="tx2">
                    <a:lumMod val="50000"/>
                  </a:schemeClr>
                </a:solidFill>
              </a:rPr>
              <a:t>Turks close Christian universities</a:t>
            </a:r>
          </a:p>
          <a:p>
            <a:pPr marL="457200" lvl="1"/>
            <a:r>
              <a:rPr lang="en-US" b="1" dirty="0" smtClean="0">
                <a:solidFill>
                  <a:schemeClr val="tx2">
                    <a:lumMod val="50000"/>
                  </a:schemeClr>
                </a:solidFill>
              </a:rPr>
              <a:t>Greek </a:t>
            </a:r>
            <a:r>
              <a:rPr lang="en-US" b="1" dirty="0">
                <a:solidFill>
                  <a:schemeClr val="tx2">
                    <a:lumMod val="50000"/>
                  </a:schemeClr>
                </a:solidFill>
              </a:rPr>
              <a:t>scholars flee to Italy</a:t>
            </a:r>
          </a:p>
          <a:p>
            <a:pPr marL="514350" lvl="2" indent="0">
              <a:buNone/>
            </a:pPr>
            <a:r>
              <a:rPr lang="en-US" b="1" dirty="0" smtClean="0">
                <a:solidFill>
                  <a:schemeClr val="tx2">
                    <a:lumMod val="50000"/>
                  </a:schemeClr>
                </a:solidFill>
              </a:rPr>
              <a:t>with Ancient texts</a:t>
            </a:r>
          </a:p>
          <a:p>
            <a:pPr marL="514350" lvl="2" indent="0">
              <a:buNone/>
            </a:pPr>
            <a:endParaRPr lang="en-US" sz="1600" b="1" dirty="0" smtClean="0">
              <a:solidFill>
                <a:schemeClr val="tx2">
                  <a:lumMod val="50000"/>
                </a:schemeClr>
              </a:solidFill>
            </a:endParaRPr>
          </a:p>
          <a:p>
            <a:pPr marL="457200" lvl="1" indent="-342900"/>
            <a:r>
              <a:rPr lang="en-US" b="1" dirty="0" smtClean="0">
                <a:solidFill>
                  <a:schemeClr val="tx2">
                    <a:lumMod val="50000"/>
                  </a:schemeClr>
                </a:solidFill>
              </a:rPr>
              <a:t>Plato’s complete works translated into Latin for the first time.</a:t>
            </a:r>
            <a:endParaRPr lang="en-US" b="1" dirty="0">
              <a:solidFill>
                <a:schemeClr val="tx2">
                  <a:lumMod val="50000"/>
                </a:schemeClr>
              </a:solidFill>
            </a:endParaRPr>
          </a:p>
        </p:txBody>
      </p:sp>
      <p:pic>
        <p:nvPicPr>
          <p:cNvPr id="48130" name="Picture 2" descr="http://upload.wikimedia.org/wikipedia/commons/e/ea/Siege_of_Constantinople.jpg"/>
          <p:cNvPicPr>
            <a:picLocks noChangeAspect="1" noChangeArrowheads="1"/>
          </p:cNvPicPr>
          <p:nvPr/>
        </p:nvPicPr>
        <p:blipFill>
          <a:blip r:embed="rId2" cstate="print"/>
          <a:srcRect/>
          <a:stretch>
            <a:fillRect/>
          </a:stretch>
        </p:blipFill>
        <p:spPr bwMode="auto">
          <a:xfrm>
            <a:off x="5643014" y="1323975"/>
            <a:ext cx="3348586" cy="3019425"/>
          </a:xfrm>
          <a:prstGeom prst="rect">
            <a:avLst/>
          </a:prstGeom>
          <a:noFill/>
        </p:spPr>
      </p:pic>
      <p:sp>
        <p:nvSpPr>
          <p:cNvPr id="6" name="Title 1"/>
          <p:cNvSpPr>
            <a:spLocks noGrp="1"/>
          </p:cNvSpPr>
          <p:nvPr>
            <p:ph type="title"/>
          </p:nvPr>
        </p:nvSpPr>
        <p:spPr>
          <a:xfrm>
            <a:off x="152400" y="0"/>
            <a:ext cx="8991600" cy="1143000"/>
          </a:xfrm>
        </p:spPr>
        <p:txBody>
          <a:bodyPr vert="horz" lIns="91440" tIns="45720" rIns="91440" bIns="45720" rtlCol="0" anchor="ctr">
            <a:normAutofit/>
          </a:bodyPr>
          <a:lstStyle/>
          <a:p>
            <a:pPr algn="l"/>
            <a:r>
              <a:rPr lang="en-US" sz="6700" b="1" dirty="0">
                <a:ln w="11430"/>
                <a:solidFill>
                  <a:schemeClr val="accent2">
                    <a:lumMod val="75000"/>
                  </a:schemeClr>
                </a:solidFill>
                <a:effectLst>
                  <a:outerShdw blurRad="50800" dist="39000" dir="5460000" algn="tl">
                    <a:srgbClr val="000000">
                      <a:alpha val="38000"/>
                    </a:srgbClr>
                  </a:outerShdw>
                </a:effectLst>
              </a:rPr>
              <a:t>Greek</a:t>
            </a:r>
            <a:r>
              <a:rPr lang="en-US" sz="6000" b="1" spc="50" dirty="0" smtClean="0">
                <a:ln w="12700" cmpd="sng">
                  <a:solidFill>
                    <a:schemeClr val="accent6">
                      <a:satMod val="120000"/>
                      <a:shade val="80000"/>
                    </a:schemeClr>
                  </a:solidFill>
                  <a:prstDash val="solid"/>
                </a:ln>
                <a:solidFill>
                  <a:schemeClr val="tx2"/>
                </a:solidFill>
                <a:effectLst>
                  <a:glow rad="53100">
                    <a:schemeClr val="accent6">
                      <a:satMod val="180000"/>
                      <a:alpha val="30000"/>
                    </a:schemeClr>
                  </a:glow>
                </a:effectLst>
              </a:rPr>
              <a:t> </a:t>
            </a:r>
            <a:r>
              <a:rPr lang="en-US" sz="6700" b="1" dirty="0">
                <a:ln w="11430"/>
                <a:solidFill>
                  <a:schemeClr val="accent2">
                    <a:lumMod val="75000"/>
                  </a:schemeClr>
                </a:solidFill>
                <a:effectLst>
                  <a:outerShdw blurRad="50800" dist="39000" dir="5460000" algn="tl">
                    <a:srgbClr val="000000">
                      <a:alpha val="38000"/>
                    </a:srgbClr>
                  </a:outerShdw>
                </a:effectLst>
              </a:rPr>
              <a:t>Literature</a:t>
            </a:r>
          </a:p>
        </p:txBody>
      </p:sp>
      <p:pic>
        <p:nvPicPr>
          <p:cNvPr id="1026" name="Picture 2" descr="http://upload.wikimedia.org/wikipedia/commons/thumb/8/8c/David_-_The_Death_of_Socrates.jpg/350px-David_-_The_Death_of_Socrat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43014" y="4495800"/>
            <a:ext cx="3348586" cy="221963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left)">
                                      <p:cBhvr>
                                        <p:cTn id="7" dur="10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left)">
                                      <p:cBhvr>
                                        <p:cTn id="12" dur="1000"/>
                                        <p:tgtEl>
                                          <p:spTgt spid="3">
                                            <p:txEl>
                                              <p:pRg st="0" end="0"/>
                                            </p:txEl>
                                          </p:spTgt>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wipe(left)">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wipe(left)">
                                      <p:cBhvr>
                                        <p:cTn id="21" dur="1000"/>
                                        <p:tgtEl>
                                          <p:spTgt spid="3">
                                            <p:txEl>
                                              <p:pRg st="2" end="2"/>
                                            </p:txEl>
                                          </p:spTgt>
                                        </p:tgtEl>
                                      </p:cBhvr>
                                    </p:animEffect>
                                  </p:childTnLst>
                                </p:cTn>
                              </p:par>
                            </p:childTnLst>
                          </p:cTn>
                        </p:par>
                        <p:par>
                          <p:cTn id="22" fill="hold">
                            <p:stCondLst>
                              <p:cond delay="1000"/>
                            </p:stCondLst>
                            <p:childTnLst>
                              <p:par>
                                <p:cTn id="23" presetID="22" presetClass="entr" presetSubtype="8" fill="hold" grpId="0" nodeType="after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wipe(left)">
                                      <p:cBhvr>
                                        <p:cTn id="25" dur="1000"/>
                                        <p:tgtEl>
                                          <p:spTgt spid="3">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wipe(left)">
                                      <p:cBhvr>
                                        <p:cTn id="30" dur="1000"/>
                                        <p:tgtEl>
                                          <p:spTgt spid="3">
                                            <p:txEl>
                                              <p:pRg st="5" end="5"/>
                                            </p:txEl>
                                          </p:spTgt>
                                        </p:tgtEl>
                                      </p:cBhvr>
                                    </p:animEffect>
                                  </p:childTnLst>
                                </p:cTn>
                              </p:par>
                              <p:par>
                                <p:cTn id="31" presetID="42" presetClass="entr" presetSubtype="0" fill="hold" nodeType="withEffect">
                                  <p:stCondLst>
                                    <p:cond delay="0"/>
                                  </p:stCondLst>
                                  <p:childTnLst>
                                    <p:set>
                                      <p:cBhvr>
                                        <p:cTn id="32" dur="1" fill="hold">
                                          <p:stCondLst>
                                            <p:cond delay="0"/>
                                          </p:stCondLst>
                                        </p:cTn>
                                        <p:tgtEl>
                                          <p:spTgt spid="1026"/>
                                        </p:tgtEl>
                                        <p:attrNameLst>
                                          <p:attrName>style.visibility</p:attrName>
                                        </p:attrNameLst>
                                      </p:cBhvr>
                                      <p:to>
                                        <p:strVal val="visible"/>
                                      </p:to>
                                    </p:set>
                                    <p:animEffect transition="in" filter="fade">
                                      <p:cBhvr>
                                        <p:cTn id="33" dur="1000"/>
                                        <p:tgtEl>
                                          <p:spTgt spid="1026"/>
                                        </p:tgtEl>
                                      </p:cBhvr>
                                    </p:animEffect>
                                    <p:anim calcmode="lin" valueType="num">
                                      <p:cBhvr>
                                        <p:cTn id="34" dur="1000" fill="hold"/>
                                        <p:tgtEl>
                                          <p:spTgt spid="1026"/>
                                        </p:tgtEl>
                                        <p:attrNameLst>
                                          <p:attrName>ppt_x</p:attrName>
                                        </p:attrNameLst>
                                      </p:cBhvr>
                                      <p:tavLst>
                                        <p:tav tm="0">
                                          <p:val>
                                            <p:strVal val="#ppt_x"/>
                                          </p:val>
                                        </p:tav>
                                        <p:tav tm="100000">
                                          <p:val>
                                            <p:strVal val="#ppt_x"/>
                                          </p:val>
                                        </p:tav>
                                      </p:tavLst>
                                    </p:anim>
                                    <p:anim calcmode="lin" valueType="num">
                                      <p:cBhvr>
                                        <p:cTn id="35"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upload.wikimedia.org/wikipedia/commons/b/bc/Sylvester_I_and_Constantine.jpg"/>
          <p:cNvPicPr>
            <a:picLocks noChangeAspect="1" noChangeArrowheads="1"/>
          </p:cNvPicPr>
          <p:nvPr/>
        </p:nvPicPr>
        <p:blipFill rotWithShape="1">
          <a:blip r:embed="rId2">
            <a:extLst>
              <a:ext uri="{BEBA8EAE-BF5A-486C-A8C5-ECC9F3942E4B}">
                <a14:imgProps xmlns:a14="http://schemas.microsoft.com/office/drawing/2010/main">
                  <a14:imgLayer r:embed="rId3">
                    <a14:imgEffect>
                      <a14:brightnessContrast bright="-10000"/>
                    </a14:imgEffect>
                  </a14:imgLayer>
                </a14:imgProps>
              </a:ext>
              <a:ext uri="{28A0092B-C50C-407E-A947-70E740481C1C}">
                <a14:useLocalDpi xmlns:a14="http://schemas.microsoft.com/office/drawing/2010/main" val="0"/>
              </a:ext>
            </a:extLst>
          </a:blip>
          <a:srcRect l="5887" r="8485"/>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rot="20840854">
            <a:off x="-242437" y="3107101"/>
            <a:ext cx="9984086" cy="2544762"/>
          </a:xfrm>
        </p:spPr>
        <p:txBody>
          <a:bodyPr>
            <a:noAutofit/>
          </a:bodyPr>
          <a:lstStyle/>
          <a:p>
            <a:r>
              <a:rPr lang="en-US" sz="19000" dirty="0" smtClean="0">
                <a:ln w="38100" cmpd="sng">
                  <a:solidFill>
                    <a:schemeClr val="tx2"/>
                  </a:solidFill>
                  <a:prstDash val="solid"/>
                </a:ln>
                <a:solidFill>
                  <a:srgbClr val="FFFFFF"/>
                </a:solidFill>
                <a:effectLst>
                  <a:outerShdw blurRad="63500" dir="3600000" algn="tl" rotWithShape="0">
                    <a:srgbClr val="000000">
                      <a:alpha val="70000"/>
                    </a:srgbClr>
                  </a:outerShdw>
                </a:effectLst>
              </a:rPr>
              <a:t>NOPE!</a:t>
            </a:r>
            <a:endParaRPr lang="en-US" sz="19000" dirty="0">
              <a:ln w="38100" cmpd="sng">
                <a:solidFill>
                  <a:schemeClr val="tx2"/>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85066376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67200" y="2286000"/>
            <a:ext cx="4495800" cy="2971800"/>
          </a:xfrm>
        </p:spPr>
        <p:txBody>
          <a:bodyPr/>
          <a:lstStyle/>
          <a:p>
            <a:pPr marL="0" indent="0">
              <a:buNone/>
            </a:pPr>
            <a:r>
              <a:rPr lang="en-US" sz="4400" b="1" dirty="0" smtClean="0"/>
              <a:t>Lorenzo Valla</a:t>
            </a:r>
          </a:p>
          <a:p>
            <a:pPr marL="0" indent="0">
              <a:buNone/>
            </a:pPr>
            <a:endParaRPr lang="en-US" sz="2400" b="1" dirty="0"/>
          </a:p>
          <a:p>
            <a:pPr marL="0" indent="0">
              <a:buNone/>
            </a:pPr>
            <a:r>
              <a:rPr lang="en-US" sz="2800" b="1" i="1" dirty="0" smtClean="0"/>
              <a:t>Discourse on the Forgery of the Alleged Donation of Constantine  </a:t>
            </a:r>
            <a:r>
              <a:rPr lang="en-US" sz="2800" b="1" dirty="0" smtClean="0"/>
              <a:t>[</a:t>
            </a:r>
            <a:r>
              <a:rPr lang="en-US" sz="2800" b="1" dirty="0" smtClean="0">
                <a:hlinkClick r:id="rId2"/>
              </a:rPr>
              <a:t>Text</a:t>
            </a:r>
            <a:r>
              <a:rPr lang="en-US" sz="2800" b="1" dirty="0" smtClean="0"/>
              <a:t>]</a:t>
            </a:r>
            <a:endParaRPr lang="en-US" sz="2800" b="1" i="1" dirty="0"/>
          </a:p>
        </p:txBody>
      </p:sp>
      <p:pic>
        <p:nvPicPr>
          <p:cNvPr id="1026" name="Picture 2" descr="http://ldysinger.stjohnsem.edu/CH_501_Intro/24_Conciliar/x-lorenzo_valla.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828800"/>
            <a:ext cx="3569917" cy="4343400"/>
          </a:xfrm>
          <a:prstGeom prst="ellipse">
            <a:avLst/>
          </a:prstGeom>
          <a:noFill/>
          <a:effectLst>
            <a:softEdge rad="63500"/>
          </a:effectLst>
          <a:extLst>
            <a:ext uri="{909E8E84-426E-40DD-AFC4-6F175D3DCCD1}">
              <a14:hiddenFill xmlns:a14="http://schemas.microsoft.com/office/drawing/2010/main">
                <a:solidFill>
                  <a:srgbClr val="FFFFFF"/>
                </a:solidFill>
              </a14:hiddenFill>
            </a:ext>
          </a:extLst>
        </p:spPr>
      </p:pic>
      <p:sp>
        <p:nvSpPr>
          <p:cNvPr id="6" name="Title 1"/>
          <p:cNvSpPr>
            <a:spLocks noGrp="1"/>
          </p:cNvSpPr>
          <p:nvPr>
            <p:ph type="title"/>
          </p:nvPr>
        </p:nvSpPr>
        <p:spPr>
          <a:xfrm>
            <a:off x="304800" y="304800"/>
            <a:ext cx="8991600" cy="1143000"/>
          </a:xfrm>
        </p:spPr>
        <p:txBody>
          <a:bodyPr vert="horz" lIns="91440" tIns="45720" rIns="91440" bIns="45720" rtlCol="0" anchor="ct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l"/>
            <a:r>
              <a:rPr lang="en-US" sz="6700" b="1" dirty="0" smtClean="0">
                <a:ln w="11430"/>
                <a:solidFill>
                  <a:schemeClr val="accent2">
                    <a:lumMod val="75000"/>
                  </a:schemeClr>
                </a:solidFill>
                <a:effectLst>
                  <a:outerShdw blurRad="50800" dist="39000" dir="5460000" algn="tl">
                    <a:srgbClr val="000000">
                      <a:alpha val="38000"/>
                    </a:srgbClr>
                  </a:outerShdw>
                </a:effectLst>
              </a:rPr>
              <a:t>Textual Criticism</a:t>
            </a:r>
            <a:endParaRPr lang="en-US" sz="4000" b="1" dirty="0">
              <a:ln w="11430"/>
              <a:solidFill>
                <a:schemeClr val="accent2">
                  <a:lumMod val="75000"/>
                </a:schemeClr>
              </a:soli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383347847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05000"/>
            <a:ext cx="5105400" cy="4267200"/>
          </a:xfrm>
          <a:solidFill>
            <a:schemeClr val="bg1">
              <a:alpha val="42000"/>
            </a:schemeClr>
          </a:solidFill>
          <a:effectLst>
            <a:softEdge rad="31750"/>
          </a:effectLst>
        </p:spPr>
        <p:txBody>
          <a:bodyPr vert="horz" lIns="91440" tIns="45720" rIns="91440" bIns="45720" rtlCol="0">
            <a:normAutofit/>
          </a:bodyPr>
          <a:lstStyle/>
          <a:p>
            <a:pPr marL="0" indent="0">
              <a:buNone/>
            </a:pPr>
            <a:r>
              <a:rPr lang="en-US" sz="3600" b="1" dirty="0" smtClean="0">
                <a:solidFill>
                  <a:schemeClr val="accent6">
                    <a:lumMod val="75000"/>
                  </a:schemeClr>
                </a:solidFill>
              </a:rPr>
              <a:t>Pico </a:t>
            </a:r>
            <a:r>
              <a:rPr lang="en-US" sz="3600" b="1" dirty="0" err="1" smtClean="0">
                <a:solidFill>
                  <a:schemeClr val="accent6">
                    <a:lumMod val="75000"/>
                  </a:schemeClr>
                </a:solidFill>
              </a:rPr>
              <a:t>della</a:t>
            </a:r>
            <a:r>
              <a:rPr lang="en-US" sz="3600" b="1" dirty="0" smtClean="0">
                <a:solidFill>
                  <a:schemeClr val="accent6">
                    <a:lumMod val="75000"/>
                  </a:schemeClr>
                </a:solidFill>
              </a:rPr>
              <a:t> </a:t>
            </a:r>
            <a:r>
              <a:rPr lang="en-US" sz="3600" b="1" dirty="0" err="1" smtClean="0">
                <a:solidFill>
                  <a:schemeClr val="accent6">
                    <a:lumMod val="75000"/>
                  </a:schemeClr>
                </a:solidFill>
              </a:rPr>
              <a:t>Mirandola</a:t>
            </a:r>
            <a:r>
              <a:rPr lang="en-US" sz="3600" b="1" dirty="0" smtClean="0">
                <a:solidFill>
                  <a:srgbClr val="C00000"/>
                </a:solidFill>
              </a:rPr>
              <a:t/>
            </a:r>
            <a:br>
              <a:rPr lang="en-US" sz="3600" b="1" dirty="0" smtClean="0">
                <a:solidFill>
                  <a:srgbClr val="C00000"/>
                </a:solidFill>
              </a:rPr>
            </a:br>
            <a:r>
              <a:rPr lang="en-US" sz="2400" b="1" dirty="0" smtClean="0">
                <a:solidFill>
                  <a:schemeClr val="tx2">
                    <a:lumMod val="75000"/>
                  </a:schemeClr>
                </a:solidFill>
              </a:rPr>
              <a:t>(1463-1494)</a:t>
            </a:r>
            <a:endParaRPr lang="en-US" sz="3600" b="1" dirty="0">
              <a:solidFill>
                <a:schemeClr val="tx2">
                  <a:lumMod val="75000"/>
                </a:schemeClr>
              </a:solidFill>
            </a:endParaRPr>
          </a:p>
          <a:p>
            <a:pPr marL="457200" lvl="1"/>
            <a:r>
              <a:rPr lang="en-US" sz="3200" b="1" i="1" dirty="0" smtClean="0">
                <a:solidFill>
                  <a:schemeClr val="tx2">
                    <a:lumMod val="50000"/>
                  </a:schemeClr>
                </a:solidFill>
              </a:rPr>
              <a:t>Oration on the </a:t>
            </a:r>
            <a:br>
              <a:rPr lang="en-US" sz="3200" b="1" i="1" dirty="0" smtClean="0">
                <a:solidFill>
                  <a:schemeClr val="tx2">
                    <a:lumMod val="50000"/>
                  </a:schemeClr>
                </a:solidFill>
              </a:rPr>
            </a:br>
            <a:r>
              <a:rPr lang="en-US" sz="3200" b="1" i="1" dirty="0" smtClean="0">
                <a:solidFill>
                  <a:schemeClr val="tx2">
                    <a:lumMod val="50000"/>
                  </a:schemeClr>
                </a:solidFill>
              </a:rPr>
              <a:t>Dignity of Man</a:t>
            </a:r>
          </a:p>
          <a:p>
            <a:pPr marL="857250" lvl="2"/>
            <a:r>
              <a:rPr lang="en-US" sz="2800" b="1" dirty="0" smtClean="0">
                <a:solidFill>
                  <a:schemeClr val="tx2">
                    <a:lumMod val="50000"/>
                  </a:schemeClr>
                </a:solidFill>
              </a:rPr>
              <a:t>The “Manifesto of </a:t>
            </a:r>
            <a:br>
              <a:rPr lang="en-US" sz="2800" b="1" dirty="0" smtClean="0">
                <a:solidFill>
                  <a:schemeClr val="tx2">
                    <a:lumMod val="50000"/>
                  </a:schemeClr>
                </a:solidFill>
              </a:rPr>
            </a:br>
            <a:r>
              <a:rPr lang="en-US" sz="2800" b="1" dirty="0" smtClean="0">
                <a:solidFill>
                  <a:schemeClr val="tx2">
                    <a:lumMod val="50000"/>
                  </a:schemeClr>
                </a:solidFill>
              </a:rPr>
              <a:t>the Renaissance”</a:t>
            </a:r>
          </a:p>
          <a:p>
            <a:pPr marL="457200" lvl="1"/>
            <a:r>
              <a:rPr lang="en-US" sz="3200" b="1" dirty="0" smtClean="0">
                <a:solidFill>
                  <a:schemeClr val="tx2">
                    <a:lumMod val="50000"/>
                  </a:schemeClr>
                </a:solidFill>
              </a:rPr>
              <a:t>900 Theses </a:t>
            </a:r>
          </a:p>
          <a:p>
            <a:pPr marL="857250" lvl="2"/>
            <a:r>
              <a:rPr lang="en-US" sz="2800" b="1" dirty="0" smtClean="0">
                <a:solidFill>
                  <a:schemeClr val="tx2">
                    <a:lumMod val="50000"/>
                  </a:schemeClr>
                </a:solidFill>
                <a:hlinkClick r:id="rId2"/>
              </a:rPr>
              <a:t>Syncretism</a:t>
            </a:r>
            <a:endParaRPr lang="en-US" sz="2800" b="1" dirty="0">
              <a:solidFill>
                <a:schemeClr val="tx2">
                  <a:lumMod val="50000"/>
                </a:schemeClr>
              </a:solidFill>
            </a:endParaRPr>
          </a:p>
        </p:txBody>
      </p:sp>
      <p:sp>
        <p:nvSpPr>
          <p:cNvPr id="6" name="Title 1"/>
          <p:cNvSpPr>
            <a:spLocks noGrp="1"/>
          </p:cNvSpPr>
          <p:nvPr>
            <p:ph type="title"/>
          </p:nvPr>
        </p:nvSpPr>
        <p:spPr>
          <a:xfrm>
            <a:off x="152400" y="76200"/>
            <a:ext cx="8991600" cy="1143000"/>
          </a:xfrm>
        </p:spPr>
        <p:txBody>
          <a:bodyPr vert="horz" lIns="91440" tIns="45720" rIns="91440" bIns="45720" rtlCol="0" anchor="ct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l"/>
            <a:r>
              <a:rPr lang="en-US" sz="6700" b="1" dirty="0" smtClean="0">
                <a:ln w="11430"/>
                <a:solidFill>
                  <a:schemeClr val="accent2">
                    <a:lumMod val="75000"/>
                  </a:schemeClr>
                </a:solidFill>
                <a:effectLst>
                  <a:outerShdw blurRad="50800" dist="39000" dir="5460000" algn="tl">
                    <a:srgbClr val="000000">
                      <a:alpha val="38000"/>
                    </a:srgbClr>
                  </a:outerShdw>
                </a:effectLst>
              </a:rPr>
              <a:t>The Rebirth</a:t>
            </a:r>
            <a:endParaRPr lang="en-US" sz="4000" b="1" dirty="0">
              <a:ln w="11430"/>
              <a:solidFill>
                <a:schemeClr val="accent2">
                  <a:lumMod val="75000"/>
                </a:schemeClr>
              </a:solidFill>
              <a:effectLst>
                <a:outerShdw blurRad="50800" dist="39000" dir="5460000" algn="tl">
                  <a:srgbClr val="000000">
                    <a:alpha val="38000"/>
                  </a:srgbClr>
                </a:outerShdw>
              </a:effectLst>
            </a:endParaRPr>
          </a:p>
        </p:txBody>
      </p:sp>
      <p:grpSp>
        <p:nvGrpSpPr>
          <p:cNvPr id="2" name="Group 1"/>
          <p:cNvGrpSpPr/>
          <p:nvPr/>
        </p:nvGrpSpPr>
        <p:grpSpPr>
          <a:xfrm>
            <a:off x="5695951" y="1447800"/>
            <a:ext cx="3281360" cy="4307651"/>
            <a:chOff x="5695951" y="1447800"/>
            <a:chExt cx="3281360" cy="4307651"/>
          </a:xfrm>
        </p:grpSpPr>
        <p:pic>
          <p:nvPicPr>
            <p:cNvPr id="8194" name="Picture 2" descr="http://upload.wikimedia.org/wikipedia/commons/thumb/4/4e/Pico1.jpg/220px-Pico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95951" y="1447800"/>
              <a:ext cx="3248388" cy="42672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172200" y="4724400"/>
              <a:ext cx="2805111" cy="1031051"/>
            </a:xfrm>
            <a:prstGeom prst="rect">
              <a:avLst/>
            </a:prstGeom>
            <a:effectLst>
              <a:outerShdw blurRad="40000" dist="20000" dir="5400000" rotWithShape="0">
                <a:srgbClr val="000000">
                  <a:alpha val="38000"/>
                </a:srgbClr>
              </a:outerShdw>
              <a:softEdge rad="127000"/>
            </a:effectLst>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sz="4000" b="1" dirty="0" smtClean="0">
                  <a:solidFill>
                    <a:schemeClr val="tx2">
                      <a:lumMod val="75000"/>
                    </a:schemeClr>
                  </a:solidFill>
                </a:rPr>
                <a:t>Pico</a:t>
              </a:r>
            </a:p>
            <a:p>
              <a:pPr algn="ctr"/>
              <a:r>
                <a:rPr lang="en-US" sz="1600" b="1" i="1" dirty="0" smtClean="0">
                  <a:solidFill>
                    <a:schemeClr val="tx2">
                      <a:lumMod val="75000"/>
                    </a:schemeClr>
                  </a:solidFill>
                </a:rPr>
                <a:t>Note Classical Lettering</a:t>
              </a:r>
              <a:r>
                <a:rPr lang="en-US" sz="1600" b="1" dirty="0" smtClean="0">
                  <a:solidFill>
                    <a:schemeClr val="tx2">
                      <a:lumMod val="75000"/>
                    </a:schemeClr>
                  </a:solidFill>
                </a:rPr>
                <a:t/>
              </a:r>
              <a:br>
                <a:rPr lang="en-US" sz="1600" b="1" dirty="0" smtClean="0">
                  <a:solidFill>
                    <a:schemeClr val="tx2">
                      <a:lumMod val="75000"/>
                    </a:schemeClr>
                  </a:solidFill>
                </a:rPr>
              </a:br>
              <a:endParaRPr lang="en-US" sz="500" b="1" dirty="0">
                <a:solidFill>
                  <a:schemeClr val="tx2">
                    <a:lumMod val="75000"/>
                  </a:schemeClr>
                </a:solidFill>
              </a:endParaRPr>
            </a:p>
          </p:txBody>
        </p:sp>
      </p:grpSp>
      <p:sp>
        <p:nvSpPr>
          <p:cNvPr id="4" name="Rectangle 3"/>
          <p:cNvSpPr/>
          <p:nvPr/>
        </p:nvSpPr>
        <p:spPr>
          <a:xfrm>
            <a:off x="457200" y="1066800"/>
            <a:ext cx="3429000" cy="646331"/>
          </a:xfrm>
          <a:prstGeom prst="rect">
            <a:avLst/>
          </a:prstGeom>
        </p:spPr>
        <p:txBody>
          <a:bodyPr wrap="square">
            <a:spAutoFit/>
          </a:bodyPr>
          <a:lstStyle/>
          <a:p>
            <a:r>
              <a:rPr lang="en-US" sz="3600" b="1" dirty="0">
                <a:latin typeface="Monotype Corsiva" pitchFamily="66" charset="0"/>
              </a:rPr>
              <a:t>of Human Dignity</a:t>
            </a:r>
          </a:p>
        </p:txBody>
      </p:sp>
    </p:spTree>
    <p:extLst>
      <p:ext uri="{BB962C8B-B14F-4D97-AF65-F5344CB8AC3E}">
        <p14:creationId xmlns:p14="http://schemas.microsoft.com/office/powerpoint/2010/main" val="2911380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1000"/>
                                        <p:tgtEl>
                                          <p:spTgt spid="3">
                                            <p:bg/>
                                          </p:spTgt>
                                        </p:tgtEl>
                                      </p:cBhvr>
                                    </p:animEffect>
                                    <p:anim calcmode="lin" valueType="num">
                                      <p:cBhvr>
                                        <p:cTn id="8" dur="1000" fill="hold"/>
                                        <p:tgtEl>
                                          <p:spTgt spid="3">
                                            <p:bg/>
                                          </p:spTgt>
                                        </p:tgtEl>
                                        <p:attrNameLst>
                                          <p:attrName>ppt_x</p:attrName>
                                        </p:attrNameLst>
                                      </p:cBhvr>
                                      <p:tavLst>
                                        <p:tav tm="0">
                                          <p:val>
                                            <p:strVal val="#ppt_x"/>
                                          </p:val>
                                        </p:tav>
                                        <p:tav tm="100000">
                                          <p:val>
                                            <p:strVal val="#ppt_x"/>
                                          </p:val>
                                        </p:tav>
                                      </p:tavLst>
                                    </p:anim>
                                    <p:anim calcmode="lin" valueType="num">
                                      <p:cBhvr>
                                        <p:cTn id="9" dur="1000" fill="hold"/>
                                        <p:tgtEl>
                                          <p:spTgt spid="3">
                                            <p:bg/>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1000"/>
                                        <p:tgtEl>
                                          <p:spTgt spid="3">
                                            <p:txEl>
                                              <p:pRg st="1" end="1"/>
                                            </p:txEl>
                                          </p:spTgt>
                                        </p:tgtEl>
                                      </p:cBhvr>
                                    </p:animEffect>
                                    <p:anim calcmode="lin" valueType="num">
                                      <p:cBhvr>
                                        <p:cTn id="21"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1000"/>
                                        <p:tgtEl>
                                          <p:spTgt spid="3">
                                            <p:txEl>
                                              <p:pRg st="2" end="2"/>
                                            </p:txEl>
                                          </p:spTgt>
                                        </p:tgtEl>
                                      </p:cBhvr>
                                    </p:animEffect>
                                    <p:anim calcmode="lin" valueType="num">
                                      <p:cBhvr>
                                        <p:cTn id="2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Effect transition="in" filter="fade">
                                      <p:cBhvr>
                                        <p:cTn id="33" dur="1000"/>
                                        <p:tgtEl>
                                          <p:spTgt spid="3">
                                            <p:txEl>
                                              <p:pRg st="3" end="3"/>
                                            </p:txEl>
                                          </p:spTgt>
                                        </p:tgtEl>
                                      </p:cBhvr>
                                    </p:animEffect>
                                    <p:anim calcmode="lin" valueType="num">
                                      <p:cBhvr>
                                        <p:cTn id="34"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1000"/>
                            </p:stCondLst>
                            <p:childTnLst>
                              <p:par>
                                <p:cTn id="37" presetID="42" presetClass="entr" presetSubtype="0" fill="hold" grpId="0" nodeType="after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Effect transition="in" filter="fade">
                                      <p:cBhvr>
                                        <p:cTn id="39" dur="1000"/>
                                        <p:tgtEl>
                                          <p:spTgt spid="3">
                                            <p:txEl>
                                              <p:pRg st="4" end="4"/>
                                            </p:txEl>
                                          </p:spTgt>
                                        </p:tgtEl>
                                      </p:cBhvr>
                                    </p:animEffect>
                                    <p:anim calcmode="lin" valueType="num">
                                      <p:cBhvr>
                                        <p:cTn id="4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upload.wikimedia.org/wikipedia/commons/b/b4/Michelangelo_-_Creation_of_Adam.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xfrm>
            <a:off x="762000" y="1219200"/>
            <a:ext cx="4800600" cy="3306762"/>
          </a:xfrm>
        </p:spPr>
        <p:txBody>
          <a:bodyPr>
            <a:normAutofit/>
          </a:bodyPr>
          <a:lstStyle/>
          <a:p>
            <a:r>
              <a:rPr lang="en-US" sz="4800" dirty="0" smtClean="0"/>
              <a:t>Even the angels envy us…</a:t>
            </a:r>
            <a:endParaRPr lang="en-US" sz="4800" dirty="0"/>
          </a:p>
        </p:txBody>
      </p:sp>
    </p:spTree>
    <p:extLst>
      <p:ext uri="{BB962C8B-B14F-4D97-AF65-F5344CB8AC3E}">
        <p14:creationId xmlns:p14="http://schemas.microsoft.com/office/powerpoint/2010/main" val="35231987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447799"/>
            <a:ext cx="5334000" cy="4851822"/>
          </a:xfrm>
          <a:solidFill>
            <a:schemeClr val="bg1">
              <a:alpha val="42000"/>
            </a:schemeClr>
          </a:solidFill>
        </p:spPr>
        <p:txBody>
          <a:bodyPr>
            <a:noAutofit/>
          </a:bodyPr>
          <a:lstStyle/>
          <a:p>
            <a:pPr>
              <a:buNone/>
            </a:pPr>
            <a:r>
              <a:rPr lang="en-US" sz="2800" b="1" dirty="0" smtClean="0">
                <a:solidFill>
                  <a:schemeClr val="tx2">
                    <a:lumMod val="75000"/>
                  </a:schemeClr>
                </a:solidFill>
              </a:rPr>
              <a:t>Although Petrarch and other Renaissance humanists were devout Christians, they studied the classics for his own enjoyment and edification… </a:t>
            </a:r>
            <a:br>
              <a:rPr lang="en-US" sz="2800" b="1" dirty="0" smtClean="0">
                <a:solidFill>
                  <a:schemeClr val="tx2">
                    <a:lumMod val="75000"/>
                  </a:schemeClr>
                </a:solidFill>
              </a:rPr>
            </a:br>
            <a:r>
              <a:rPr lang="en-US" b="1" i="1" dirty="0" smtClean="0">
                <a:solidFill>
                  <a:srgbClr val="C00000"/>
                </a:solidFill>
              </a:rPr>
              <a:t>an end in themselves.</a:t>
            </a:r>
          </a:p>
          <a:p>
            <a:pPr>
              <a:buNone/>
            </a:pPr>
            <a:endParaRPr lang="en-US" sz="2400" b="1" i="1" dirty="0">
              <a:solidFill>
                <a:schemeClr val="accent1"/>
              </a:solidFill>
            </a:endParaRPr>
          </a:p>
          <a:p>
            <a:pPr marL="1085850" indent="-1085850">
              <a:buNone/>
            </a:pPr>
            <a:r>
              <a:rPr lang="en-US" sz="2400" b="1" dirty="0" smtClean="0">
                <a:solidFill>
                  <a:schemeClr val="tx2">
                    <a:lumMod val="75000"/>
                  </a:schemeClr>
                </a:solidFill>
              </a:rPr>
              <a:t>NOTE:  	Secularism does not necessarily imply an </a:t>
            </a:r>
            <a:br>
              <a:rPr lang="en-US" sz="2400" b="1" dirty="0" smtClean="0">
                <a:solidFill>
                  <a:schemeClr val="tx2">
                    <a:lumMod val="75000"/>
                  </a:schemeClr>
                </a:solidFill>
              </a:rPr>
            </a:br>
            <a:r>
              <a:rPr lang="en-US" sz="2400" b="1" i="1" dirty="0" smtClean="0">
                <a:solidFill>
                  <a:schemeClr val="tx2">
                    <a:lumMod val="75000"/>
                  </a:schemeClr>
                </a:solidFill>
              </a:rPr>
              <a:t>anti-religious </a:t>
            </a:r>
            <a:r>
              <a:rPr lang="en-US" sz="2400" b="1" dirty="0" smtClean="0">
                <a:solidFill>
                  <a:schemeClr val="tx2">
                    <a:lumMod val="75000"/>
                  </a:schemeClr>
                </a:solidFill>
              </a:rPr>
              <a:t>or </a:t>
            </a:r>
            <a:br>
              <a:rPr lang="en-US" sz="2400" b="1" dirty="0" smtClean="0">
                <a:solidFill>
                  <a:schemeClr val="tx2">
                    <a:lumMod val="75000"/>
                  </a:schemeClr>
                </a:solidFill>
              </a:rPr>
            </a:br>
            <a:r>
              <a:rPr lang="en-US" sz="2400" b="1" i="1" dirty="0" smtClean="0">
                <a:solidFill>
                  <a:schemeClr val="tx2">
                    <a:lumMod val="75000"/>
                  </a:schemeClr>
                </a:solidFill>
              </a:rPr>
              <a:t>irreligious </a:t>
            </a:r>
            <a:r>
              <a:rPr lang="en-US" sz="2400" b="1" dirty="0" smtClean="0">
                <a:solidFill>
                  <a:schemeClr val="tx2">
                    <a:lumMod val="75000"/>
                  </a:schemeClr>
                </a:solidFill>
              </a:rPr>
              <a:t>mindset.</a:t>
            </a:r>
            <a:endParaRPr lang="en-US" sz="2400" b="1" dirty="0" smtClean="0">
              <a:solidFill>
                <a:schemeClr val="accent1"/>
              </a:solidFill>
            </a:endParaRPr>
          </a:p>
        </p:txBody>
      </p:sp>
      <p:grpSp>
        <p:nvGrpSpPr>
          <p:cNvPr id="6" name="Group 5"/>
          <p:cNvGrpSpPr/>
          <p:nvPr/>
        </p:nvGrpSpPr>
        <p:grpSpPr>
          <a:xfrm>
            <a:off x="5715001" y="1447800"/>
            <a:ext cx="3262312" cy="4276439"/>
            <a:chOff x="5715001" y="1447800"/>
            <a:chExt cx="3262312" cy="4276439"/>
          </a:xfrm>
        </p:grpSpPr>
        <p:pic>
          <p:nvPicPr>
            <p:cNvPr id="7" name="Picture 2" descr="http://www.lakesideschool.org/studentweb/worldhistory/renaissance/images/1.jpg"/>
            <p:cNvPicPr>
              <a:picLocks noChangeAspect="1" noChangeArrowheads="1"/>
            </p:cNvPicPr>
            <p:nvPr/>
          </p:nvPicPr>
          <p:blipFill>
            <a:blip r:embed="rId2" cstate="print"/>
            <a:srcRect/>
            <a:stretch>
              <a:fillRect/>
            </a:stretch>
          </p:blipFill>
          <p:spPr bwMode="auto">
            <a:xfrm>
              <a:off x="5715001" y="1447800"/>
              <a:ext cx="3262312" cy="4276439"/>
            </a:xfrm>
            <a:prstGeom prst="rect">
              <a:avLst/>
            </a:prstGeom>
            <a:noFill/>
          </p:spPr>
        </p:pic>
        <p:sp>
          <p:nvSpPr>
            <p:cNvPr id="8" name="TextBox 7"/>
            <p:cNvSpPr txBox="1"/>
            <p:nvPr/>
          </p:nvSpPr>
          <p:spPr>
            <a:xfrm>
              <a:off x="6553200" y="5007114"/>
              <a:ext cx="2424112" cy="707886"/>
            </a:xfrm>
            <a:prstGeom prst="rect">
              <a:avLst/>
            </a:prstGeom>
            <a:effectLst>
              <a:outerShdw blurRad="40000" dist="20000" dir="5400000" rotWithShape="0">
                <a:srgbClr val="000000">
                  <a:alpha val="38000"/>
                </a:srgbClr>
              </a:outerShdw>
              <a:softEdge rad="127000"/>
            </a:effectLst>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4000" b="1" dirty="0" smtClean="0">
                  <a:solidFill>
                    <a:schemeClr val="tx2">
                      <a:lumMod val="75000"/>
                    </a:schemeClr>
                  </a:solidFill>
                </a:rPr>
                <a:t>Petrarch</a:t>
              </a:r>
              <a:endParaRPr lang="en-US" sz="4000" b="1" dirty="0">
                <a:solidFill>
                  <a:schemeClr val="tx2">
                    <a:lumMod val="75000"/>
                  </a:schemeClr>
                </a:solidFill>
              </a:endParaRPr>
            </a:p>
          </p:txBody>
        </p:sp>
      </p:grpSp>
      <p:pic>
        <p:nvPicPr>
          <p:cNvPr id="9" name="Picture 2">
            <a:hlinkClick r:id="rId3" action="ppaction://hlinksldjump"/>
          </p:cNvPr>
          <p:cNvPicPr>
            <a:picLocks noChangeAspect="1" noChangeArrowheads="1"/>
          </p:cNvPicPr>
          <p:nvPr/>
        </p:nvPicPr>
        <p:blipFill>
          <a:blip r:embed="rId4" cstate="print"/>
          <a:srcRect/>
          <a:stretch>
            <a:fillRect/>
          </a:stretch>
        </p:blipFill>
        <p:spPr bwMode="auto">
          <a:xfrm>
            <a:off x="8001000" y="5943600"/>
            <a:ext cx="942975" cy="712042"/>
          </a:xfrm>
          <a:prstGeom prst="rect">
            <a:avLst/>
          </a:prstGeom>
          <a:noFill/>
          <a:ln w="9525">
            <a:noFill/>
            <a:miter lim="800000"/>
            <a:headEnd/>
            <a:tailEnd/>
          </a:ln>
        </p:spPr>
      </p:pic>
      <p:sp>
        <p:nvSpPr>
          <p:cNvPr id="11" name="Title 1"/>
          <p:cNvSpPr>
            <a:spLocks noGrp="1"/>
          </p:cNvSpPr>
          <p:nvPr>
            <p:ph type="title"/>
          </p:nvPr>
        </p:nvSpPr>
        <p:spPr>
          <a:xfrm>
            <a:off x="152400" y="0"/>
            <a:ext cx="4495800" cy="1143000"/>
          </a:xfrm>
        </p:spPr>
        <p:txBody>
          <a:bodyPr vert="horz" lIns="91440" tIns="45720" rIns="91440" bIns="45720" rtlCol="0" anchor="ctr">
            <a:normAutofit/>
          </a:bodyPr>
          <a:lstStyle/>
          <a:p>
            <a:pPr algn="l"/>
            <a:r>
              <a:rPr lang="en-US" sz="6700" b="1" dirty="0">
                <a:ln w="11430"/>
                <a:solidFill>
                  <a:schemeClr val="accent2">
                    <a:lumMod val="75000"/>
                  </a:schemeClr>
                </a:solidFill>
                <a:effectLst>
                  <a:outerShdw blurRad="50800" dist="39000" dir="5460000" algn="tl">
                    <a:srgbClr val="000000">
                      <a:alpha val="38000"/>
                    </a:srgbClr>
                  </a:outerShdw>
                </a:effectLst>
              </a:rPr>
              <a:t>Secularism</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4343400" y="112693"/>
            <a:ext cx="2286000" cy="954107"/>
          </a:xfrm>
          <a:prstGeom prst="rect">
            <a:avLst/>
          </a:prstGeom>
          <a:noFill/>
        </p:spPr>
        <p:txBody>
          <a:bodyPr wrap="square" rtlCol="0">
            <a:spAutoFit/>
          </a:bodyPr>
          <a:lstStyle/>
          <a:p>
            <a:pPr algn="ctr"/>
            <a:r>
              <a:rPr lang="en-US" sz="2800" b="1" i="1" dirty="0" smtClean="0"/>
              <a:t>Poet </a:t>
            </a:r>
            <a:br>
              <a:rPr lang="en-US" sz="2800" b="1" i="1" dirty="0" smtClean="0"/>
            </a:br>
            <a:r>
              <a:rPr lang="en-US" sz="2800" b="1" i="1" dirty="0" smtClean="0"/>
              <a:t>Laureate</a:t>
            </a:r>
            <a:endParaRPr lang="en-US" sz="2800" b="1" i="1" dirty="0"/>
          </a:p>
        </p:txBody>
      </p:sp>
      <p:cxnSp>
        <p:nvCxnSpPr>
          <p:cNvPr id="9" name="Straight Arrow Connector 8"/>
          <p:cNvCxnSpPr/>
          <p:nvPr/>
        </p:nvCxnSpPr>
        <p:spPr>
          <a:xfrm>
            <a:off x="4800600" y="1037570"/>
            <a:ext cx="1727454" cy="0"/>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 name="Title 1"/>
          <p:cNvSpPr>
            <a:spLocks noGrp="1"/>
          </p:cNvSpPr>
          <p:nvPr>
            <p:ph type="title"/>
          </p:nvPr>
        </p:nvSpPr>
        <p:spPr>
          <a:xfrm>
            <a:off x="152400" y="0"/>
            <a:ext cx="3810000" cy="1143000"/>
          </a:xfrm>
        </p:spPr>
        <p:txBody>
          <a:bodyPr vert="horz" lIns="91440" tIns="45720" rIns="91440" bIns="45720" rtlCol="0" anchor="ctr">
            <a:normAutofit/>
          </a:bodyPr>
          <a:lstStyle/>
          <a:p>
            <a:pPr algn="l"/>
            <a:r>
              <a:rPr lang="en-US" sz="6700" b="1" i="1" dirty="0">
                <a:ln w="11430"/>
                <a:solidFill>
                  <a:schemeClr val="accent2">
                    <a:lumMod val="75000"/>
                  </a:schemeClr>
                </a:solidFill>
                <a:effectLst>
                  <a:outerShdw blurRad="50800" dist="39000" dir="5460000" algn="tl">
                    <a:srgbClr val="000000">
                      <a:alpha val="38000"/>
                    </a:srgbClr>
                  </a:outerShdw>
                </a:effectLst>
              </a:rPr>
              <a:t>Africa</a:t>
            </a:r>
          </a:p>
        </p:txBody>
      </p:sp>
      <p:sp>
        <p:nvSpPr>
          <p:cNvPr id="4" name="Content Placeholder 3"/>
          <p:cNvSpPr>
            <a:spLocks noGrp="1"/>
          </p:cNvSpPr>
          <p:nvPr>
            <p:ph sz="half" idx="1"/>
          </p:nvPr>
        </p:nvSpPr>
        <p:spPr>
          <a:xfrm>
            <a:off x="3810000" y="1676400"/>
            <a:ext cx="4648200" cy="1766887"/>
          </a:xfrm>
          <a:solidFill>
            <a:schemeClr val="bg1">
              <a:alpha val="78000"/>
            </a:schemeClr>
          </a:solidFill>
        </p:spPr>
        <p:txBody>
          <a:bodyPr>
            <a:normAutofit fontScale="92500" lnSpcReduction="20000"/>
          </a:bodyPr>
          <a:lstStyle/>
          <a:p>
            <a:pPr marL="0" indent="0">
              <a:buNone/>
            </a:pPr>
            <a:r>
              <a:rPr lang="en-US" b="1" dirty="0" smtClean="0"/>
              <a:t>Petrarch’s epic poem, written in Latin, about the exploits of Scipio </a:t>
            </a:r>
            <a:r>
              <a:rPr lang="en-US" b="1" dirty="0" err="1" smtClean="0"/>
              <a:t>Africanus</a:t>
            </a:r>
            <a:r>
              <a:rPr lang="en-US" b="1" dirty="0" smtClean="0"/>
              <a:t> during the Second Punic War</a:t>
            </a:r>
          </a:p>
        </p:txBody>
      </p:sp>
      <p:pic>
        <p:nvPicPr>
          <p:cNvPr id="12" name="Picture 4" descr="http://petrarch.petersadlon.com/images/laurel.gif"/>
          <p:cNvPicPr>
            <a:picLocks noChangeAspect="1" noChangeArrowheads="1"/>
          </p:cNvPicPr>
          <p:nvPr/>
        </p:nvPicPr>
        <p:blipFill>
          <a:blip r:embed="rId4" cstate="print"/>
          <a:srcRect/>
          <a:stretch>
            <a:fillRect/>
          </a:stretch>
        </p:blipFill>
        <p:spPr bwMode="auto">
          <a:xfrm>
            <a:off x="6528054" y="167739"/>
            <a:ext cx="1853946" cy="1203861"/>
          </a:xfrm>
          <a:prstGeom prst="rect">
            <a:avLst/>
          </a:prstGeom>
          <a:noFill/>
        </p:spPr>
      </p:pic>
      <p:grpSp>
        <p:nvGrpSpPr>
          <p:cNvPr id="13" name="Group 12"/>
          <p:cNvGrpSpPr/>
          <p:nvPr/>
        </p:nvGrpSpPr>
        <p:grpSpPr>
          <a:xfrm>
            <a:off x="533400" y="1600200"/>
            <a:ext cx="7981950" cy="5025160"/>
            <a:chOff x="892303" y="1833563"/>
            <a:chExt cx="7981950" cy="5025160"/>
          </a:xfrm>
        </p:grpSpPr>
        <p:pic>
          <p:nvPicPr>
            <p:cNvPr id="2056" name="Picture 8" descr="http://www.thelatinlibrary.com/imperialism/maps/punicwars.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2303" y="1833563"/>
              <a:ext cx="7981950" cy="502516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File:Scipio Africanus the Elder.png"/>
            <p:cNvPicPr>
              <a:picLocks noChangeAspect="1" noChangeArrowheads="1"/>
            </p:cNvPicPr>
            <p:nvPr/>
          </p:nvPicPr>
          <p:blipFill rotWithShape="1">
            <a:blip r:embed="rId6">
              <a:extLst>
                <a:ext uri="{28A0092B-C50C-407E-A947-70E740481C1C}">
                  <a14:useLocalDpi xmlns:a14="http://schemas.microsoft.com/office/drawing/2010/main" val="0"/>
                </a:ext>
              </a:extLst>
            </a:blip>
            <a:srcRect l="12749"/>
            <a:stretch/>
          </p:blipFill>
          <p:spPr bwMode="auto">
            <a:xfrm>
              <a:off x="898654" y="1838325"/>
              <a:ext cx="1803399" cy="1838325"/>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gr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5257800" y="1752600"/>
            <a:ext cx="3657600" cy="4267200"/>
          </a:xfrm>
          <a:solidFill>
            <a:schemeClr val="bg1">
              <a:alpha val="52000"/>
            </a:schemeClr>
          </a:solidFill>
        </p:spPr>
        <p:txBody>
          <a:bodyPr>
            <a:normAutofit fontScale="92500"/>
          </a:bodyPr>
          <a:lstStyle/>
          <a:p>
            <a:pPr marL="0" indent="0">
              <a:buNone/>
            </a:pPr>
            <a:r>
              <a:rPr lang="en-US" b="1" dirty="0" smtClean="0">
                <a:solidFill>
                  <a:schemeClr val="tx2">
                    <a:lumMod val="75000"/>
                  </a:schemeClr>
                </a:solidFill>
              </a:rPr>
              <a:t>Collection of Petrarch’s </a:t>
            </a:r>
            <a:r>
              <a:rPr lang="en-US" b="1" dirty="0" smtClean="0">
                <a:solidFill>
                  <a:srgbClr val="C00000"/>
                </a:solidFill>
              </a:rPr>
              <a:t>vernacular</a:t>
            </a:r>
            <a:r>
              <a:rPr lang="en-US" b="1" dirty="0" smtClean="0"/>
              <a:t> </a:t>
            </a:r>
            <a:r>
              <a:rPr lang="en-US" b="1" dirty="0" smtClean="0">
                <a:solidFill>
                  <a:schemeClr val="tx2">
                    <a:lumMod val="75000"/>
                  </a:schemeClr>
                </a:solidFill>
              </a:rPr>
              <a:t>poetry</a:t>
            </a:r>
          </a:p>
          <a:p>
            <a:pPr lvl="1"/>
            <a:r>
              <a:rPr lang="en-US" sz="2800" b="1" dirty="0" smtClean="0">
                <a:solidFill>
                  <a:schemeClr val="tx2">
                    <a:lumMod val="75000"/>
                  </a:schemeClr>
                </a:solidFill>
              </a:rPr>
              <a:t>Mostly </a:t>
            </a:r>
            <a:r>
              <a:rPr lang="en-US" sz="2800" b="1" dirty="0" smtClean="0">
                <a:solidFill>
                  <a:schemeClr val="tx2">
                    <a:lumMod val="75000"/>
                  </a:schemeClr>
                </a:solidFill>
                <a:hlinkClick r:id="rId2"/>
              </a:rPr>
              <a:t>Sonnets</a:t>
            </a:r>
            <a:endParaRPr lang="en-US" sz="2800" b="1" dirty="0" smtClean="0">
              <a:solidFill>
                <a:schemeClr val="tx2">
                  <a:lumMod val="75000"/>
                </a:schemeClr>
              </a:solidFill>
            </a:endParaRPr>
          </a:p>
          <a:p>
            <a:pPr lvl="1"/>
            <a:r>
              <a:rPr lang="en-US" sz="2800" b="1" dirty="0" smtClean="0">
                <a:solidFill>
                  <a:schemeClr val="tx2">
                    <a:lumMod val="75000"/>
                  </a:schemeClr>
                </a:solidFill>
              </a:rPr>
              <a:t>Mostly to “Laura”</a:t>
            </a:r>
            <a:endParaRPr lang="en-US" sz="2800" b="1" i="1" dirty="0" smtClean="0">
              <a:solidFill>
                <a:schemeClr val="tx2">
                  <a:lumMod val="75000"/>
                </a:schemeClr>
              </a:solidFill>
              <a:hlinkClick r:id="rId3"/>
            </a:endParaRPr>
          </a:p>
          <a:p>
            <a:pPr marL="0" indent="0">
              <a:buNone/>
            </a:pPr>
            <a:endParaRPr lang="en-US" sz="700" b="1" dirty="0" smtClean="0">
              <a:hlinkClick r:id="rId3"/>
            </a:endParaRPr>
          </a:p>
          <a:p>
            <a:pPr marL="0" indent="0">
              <a:buNone/>
            </a:pPr>
            <a:r>
              <a:rPr lang="en-US" b="1" dirty="0" smtClean="0">
                <a:solidFill>
                  <a:schemeClr val="tx2">
                    <a:lumMod val="75000"/>
                  </a:schemeClr>
                </a:solidFill>
              </a:rPr>
              <a:t>Links:</a:t>
            </a:r>
            <a:endParaRPr lang="en-US" b="1" dirty="0" smtClean="0">
              <a:solidFill>
                <a:schemeClr val="tx2">
                  <a:lumMod val="75000"/>
                </a:schemeClr>
              </a:solidFill>
              <a:hlinkClick r:id="rId3"/>
            </a:endParaRPr>
          </a:p>
          <a:p>
            <a:pPr marL="284163" indent="-236538"/>
            <a:r>
              <a:rPr lang="en-US" b="1" dirty="0" smtClean="0">
                <a:hlinkClick r:id="rId3"/>
              </a:rPr>
              <a:t>English/Italian</a:t>
            </a:r>
            <a:endParaRPr lang="en-US" dirty="0" smtClean="0"/>
          </a:p>
          <a:p>
            <a:pPr marL="284163" indent="-236538"/>
            <a:r>
              <a:rPr lang="en-US" b="1" dirty="0" smtClean="0">
                <a:hlinkClick r:id="rId4"/>
              </a:rPr>
              <a:t>Full English Text</a:t>
            </a:r>
            <a:endParaRPr lang="en-US" b="1" dirty="0" smtClean="0">
              <a:hlinkClick r:id="rId5"/>
            </a:endParaRPr>
          </a:p>
          <a:p>
            <a:pPr marL="284163" indent="-236538"/>
            <a:r>
              <a:rPr lang="en-US" b="1" dirty="0" smtClean="0">
                <a:hlinkClick r:id="rId5"/>
              </a:rPr>
              <a:t>Full Italian Text</a:t>
            </a:r>
            <a:endParaRPr lang="en-US" b="1" dirty="0" smtClean="0"/>
          </a:p>
        </p:txBody>
      </p:sp>
      <p:sp>
        <p:nvSpPr>
          <p:cNvPr id="7" name="TextBox 6"/>
          <p:cNvSpPr txBox="1"/>
          <p:nvPr/>
        </p:nvSpPr>
        <p:spPr>
          <a:xfrm>
            <a:off x="4343400" y="112693"/>
            <a:ext cx="2286000" cy="954107"/>
          </a:xfrm>
          <a:prstGeom prst="rect">
            <a:avLst/>
          </a:prstGeom>
          <a:noFill/>
        </p:spPr>
        <p:txBody>
          <a:bodyPr wrap="square" rtlCol="0">
            <a:spAutoFit/>
          </a:bodyPr>
          <a:lstStyle/>
          <a:p>
            <a:pPr algn="ctr"/>
            <a:r>
              <a:rPr lang="en-US" sz="2800" b="1" i="1" dirty="0" smtClean="0"/>
              <a:t>Poet </a:t>
            </a:r>
            <a:br>
              <a:rPr lang="en-US" sz="2800" b="1" i="1" dirty="0" smtClean="0"/>
            </a:br>
            <a:r>
              <a:rPr lang="en-US" sz="2800" b="1" i="1" dirty="0" smtClean="0"/>
              <a:t>Laureate</a:t>
            </a:r>
            <a:endParaRPr lang="en-US" sz="2800" b="1" i="1" dirty="0"/>
          </a:p>
        </p:txBody>
      </p:sp>
      <p:cxnSp>
        <p:nvCxnSpPr>
          <p:cNvPr id="9" name="Straight Arrow Connector 8"/>
          <p:cNvCxnSpPr/>
          <p:nvPr/>
        </p:nvCxnSpPr>
        <p:spPr>
          <a:xfrm>
            <a:off x="4800600" y="1037570"/>
            <a:ext cx="1727454" cy="0"/>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 name="Title 1"/>
          <p:cNvSpPr>
            <a:spLocks noGrp="1"/>
          </p:cNvSpPr>
          <p:nvPr>
            <p:ph type="title"/>
          </p:nvPr>
        </p:nvSpPr>
        <p:spPr>
          <a:xfrm>
            <a:off x="152400" y="0"/>
            <a:ext cx="3810000" cy="1143000"/>
          </a:xfrm>
        </p:spPr>
        <p:txBody>
          <a:bodyPr vert="horz" lIns="91440" tIns="45720" rIns="91440" bIns="45720" rtlCol="0" anchor="ctr">
            <a:normAutofit fontScale="90000"/>
          </a:bodyPr>
          <a:lstStyle/>
          <a:p>
            <a:pPr algn="l"/>
            <a:r>
              <a:rPr lang="en-US" sz="6000" b="1" i="1" dirty="0" err="1">
                <a:ln w="11430"/>
                <a:solidFill>
                  <a:schemeClr val="accent2">
                    <a:lumMod val="75000"/>
                  </a:schemeClr>
                </a:solidFill>
                <a:effectLst>
                  <a:outerShdw blurRad="50800" dist="39000" dir="5460000" algn="tl">
                    <a:srgbClr val="000000">
                      <a:alpha val="38000"/>
                    </a:srgbClr>
                  </a:outerShdw>
                </a:effectLst>
              </a:rPr>
              <a:t>Canzoniere</a:t>
            </a:r>
            <a:endParaRPr lang="en-US" sz="6700" b="1" i="1" dirty="0">
              <a:ln w="11430"/>
              <a:solidFill>
                <a:schemeClr val="accent2">
                  <a:lumMod val="75000"/>
                </a:schemeClr>
              </a:solidFill>
              <a:effectLst>
                <a:outerShdw blurRad="50800" dist="39000" dir="5460000" algn="tl">
                  <a:srgbClr val="000000">
                    <a:alpha val="38000"/>
                  </a:srgbClr>
                </a:outerShdw>
              </a:effectLst>
            </a:endParaRPr>
          </a:p>
        </p:txBody>
      </p:sp>
      <p:pic>
        <p:nvPicPr>
          <p:cNvPr id="2050" name="Picture 2" descr="File:Canzoniere7.JPG"/>
          <p:cNvPicPr>
            <a:picLocks noChangeAspect="1" noChangeArrowheads="1"/>
          </p:cNvPicPr>
          <p:nvPr/>
        </p:nvPicPr>
        <p:blipFill rotWithShape="1">
          <a:blip r:embed="rId6">
            <a:extLst>
              <a:ext uri="{BEBA8EAE-BF5A-486C-A8C5-ECC9F3942E4B}">
                <a14:imgProps xmlns:a14="http://schemas.microsoft.com/office/drawing/2010/main">
                  <a14:imgLayer r:embed="rId7">
                    <a14:imgEffect>
                      <a14:brightnessContrast bright="20000" contrast="-20000"/>
                    </a14:imgEffect>
                  </a14:imgLayer>
                </a14:imgProps>
              </a:ext>
              <a:ext uri="{28A0092B-C50C-407E-A947-70E740481C1C}">
                <a14:useLocalDpi xmlns:a14="http://schemas.microsoft.com/office/drawing/2010/main" val="0"/>
              </a:ext>
            </a:extLst>
          </a:blip>
          <a:srcRect r="7507"/>
          <a:stretch/>
        </p:blipFill>
        <p:spPr bwMode="auto">
          <a:xfrm>
            <a:off x="180624" y="1752599"/>
            <a:ext cx="4738218" cy="42672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http://petrarch.petersadlon.com/images/laurel.gif"/>
          <p:cNvPicPr>
            <a:picLocks noChangeAspect="1" noChangeArrowheads="1"/>
          </p:cNvPicPr>
          <p:nvPr/>
        </p:nvPicPr>
        <p:blipFill>
          <a:blip r:embed="rId8" cstate="print"/>
          <a:srcRect/>
          <a:stretch>
            <a:fillRect/>
          </a:stretch>
        </p:blipFill>
        <p:spPr bwMode="auto">
          <a:xfrm>
            <a:off x="6528054" y="167739"/>
            <a:ext cx="1853946" cy="1203861"/>
          </a:xfrm>
          <a:prstGeom prst="rect">
            <a:avLst/>
          </a:prstGeom>
          <a:noFill/>
        </p:spPr>
      </p:pic>
    </p:spTree>
    <p:extLst>
      <p:ext uri="{BB962C8B-B14F-4D97-AF65-F5344CB8AC3E}">
        <p14:creationId xmlns:p14="http://schemas.microsoft.com/office/powerpoint/2010/main" val="30166038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7239000" cy="1143000"/>
          </a:xfrm>
        </p:spPr>
        <p:txBody>
          <a:bodyPr>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l"/>
            <a:r>
              <a:rPr lang="en-US" sz="6700" b="1" dirty="0">
                <a:ln w="11430"/>
                <a:solidFill>
                  <a:schemeClr val="accent2">
                    <a:lumMod val="75000"/>
                  </a:schemeClr>
                </a:solidFill>
                <a:effectLst>
                  <a:outerShdw blurRad="50800" dist="39000" dir="5460000" algn="tl">
                    <a:srgbClr val="000000">
                      <a:alpha val="38000"/>
                    </a:srgbClr>
                  </a:outerShdw>
                </a:effectLst>
              </a:rPr>
              <a:t>The Renaissance</a:t>
            </a:r>
          </a:p>
        </p:txBody>
      </p:sp>
      <p:sp>
        <p:nvSpPr>
          <p:cNvPr id="3" name="Content Placeholder 2"/>
          <p:cNvSpPr>
            <a:spLocks noGrp="1"/>
          </p:cNvSpPr>
          <p:nvPr>
            <p:ph idx="1"/>
          </p:nvPr>
        </p:nvSpPr>
        <p:spPr>
          <a:xfrm>
            <a:off x="838200" y="2133600"/>
            <a:ext cx="7543800" cy="3352800"/>
          </a:xfrm>
          <a:noFill/>
          <a:effectLst>
            <a:softEdge rad="31750"/>
          </a:effectLst>
        </p:spPr>
        <p:txBody>
          <a:bodyPr>
            <a:normAutofit lnSpcReduction="10000"/>
          </a:bodyPr>
          <a:lstStyle/>
          <a:p>
            <a:r>
              <a:rPr lang="en-US" b="1" dirty="0" smtClean="0">
                <a:solidFill>
                  <a:schemeClr val="tx2">
                    <a:lumMod val="50000"/>
                  </a:schemeClr>
                </a:solidFill>
              </a:rPr>
              <a:t>French for “rebirth”  </a:t>
            </a:r>
          </a:p>
          <a:p>
            <a:pPr lvl="1"/>
            <a:r>
              <a:rPr lang="en-US" b="1" dirty="0" smtClean="0">
                <a:solidFill>
                  <a:schemeClr val="tx2">
                    <a:lumMod val="50000"/>
                  </a:schemeClr>
                </a:solidFill>
              </a:rPr>
              <a:t>(from </a:t>
            </a:r>
            <a:r>
              <a:rPr lang="en-US" b="1" i="1" dirty="0" smtClean="0">
                <a:solidFill>
                  <a:schemeClr val="tx2">
                    <a:lumMod val="50000"/>
                  </a:schemeClr>
                </a:solidFill>
              </a:rPr>
              <a:t>re</a:t>
            </a:r>
            <a:r>
              <a:rPr lang="en-US" b="1" dirty="0" smtClean="0">
                <a:solidFill>
                  <a:schemeClr val="tx2">
                    <a:lumMod val="50000"/>
                  </a:schemeClr>
                </a:solidFill>
              </a:rPr>
              <a:t> [again</a:t>
            </a:r>
            <a:r>
              <a:rPr lang="en-US" b="1" dirty="0">
                <a:solidFill>
                  <a:schemeClr val="tx2">
                    <a:lumMod val="50000"/>
                  </a:schemeClr>
                </a:solidFill>
              </a:rPr>
              <a:t>]</a:t>
            </a:r>
            <a:r>
              <a:rPr lang="en-US" b="1" dirty="0" smtClean="0">
                <a:solidFill>
                  <a:schemeClr val="tx2">
                    <a:lumMod val="50000"/>
                  </a:schemeClr>
                </a:solidFill>
              </a:rPr>
              <a:t> and </a:t>
            </a:r>
            <a:r>
              <a:rPr lang="en-US" b="1" i="1" dirty="0" smtClean="0">
                <a:solidFill>
                  <a:schemeClr val="tx2">
                    <a:lumMod val="50000"/>
                  </a:schemeClr>
                </a:solidFill>
              </a:rPr>
              <a:t>nascere</a:t>
            </a:r>
            <a:r>
              <a:rPr lang="en-US" b="1" dirty="0" smtClean="0">
                <a:solidFill>
                  <a:schemeClr val="tx2">
                    <a:lumMod val="50000"/>
                  </a:schemeClr>
                </a:solidFill>
              </a:rPr>
              <a:t> [to be born])</a:t>
            </a:r>
          </a:p>
          <a:p>
            <a:endParaRPr lang="en-US" sz="1800" b="1" dirty="0" smtClean="0">
              <a:solidFill>
                <a:schemeClr val="tx2">
                  <a:lumMod val="50000"/>
                </a:schemeClr>
              </a:solidFill>
            </a:endParaRPr>
          </a:p>
          <a:p>
            <a:r>
              <a:rPr lang="en-US" b="1" dirty="0" smtClean="0">
                <a:solidFill>
                  <a:schemeClr val="tx2">
                    <a:lumMod val="50000"/>
                  </a:schemeClr>
                </a:solidFill>
              </a:rPr>
              <a:t>Origins:  Italy, 14th c.</a:t>
            </a:r>
          </a:p>
          <a:p>
            <a:r>
              <a:rPr lang="en-US" b="1" dirty="0" smtClean="0">
                <a:solidFill>
                  <a:schemeClr val="tx2">
                    <a:lumMod val="50000"/>
                  </a:schemeClr>
                </a:solidFill>
              </a:rPr>
              <a:t>“High Renaissance,”  1450-1527</a:t>
            </a:r>
          </a:p>
          <a:p>
            <a:pPr lvl="1"/>
            <a:r>
              <a:rPr lang="en-US" b="1" dirty="0" smtClean="0">
                <a:solidFill>
                  <a:schemeClr val="tx2">
                    <a:lumMod val="50000"/>
                  </a:schemeClr>
                </a:solidFill>
              </a:rPr>
              <a:t>Art flourished most during this period</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a:xfrm>
            <a:off x="152400" y="1447800"/>
            <a:ext cx="5410200" cy="4953000"/>
          </a:xfrm>
          <a:solidFill>
            <a:schemeClr val="bg1">
              <a:alpha val="42000"/>
            </a:schemeClr>
          </a:solidFill>
          <a:effectLst>
            <a:softEdge rad="31750"/>
          </a:effectLst>
        </p:spPr>
        <p:txBody>
          <a:bodyPr vert="horz" lIns="91440" tIns="45720" rIns="91440" bIns="45720" rtlCol="0">
            <a:noAutofit/>
          </a:bodyPr>
          <a:lstStyle/>
          <a:p>
            <a:pPr marL="0" indent="0">
              <a:buNone/>
            </a:pPr>
            <a:r>
              <a:rPr lang="en-US" sz="2600" dirty="0">
                <a:solidFill>
                  <a:schemeClr val="tx2">
                    <a:lumMod val="75000"/>
                  </a:schemeClr>
                </a:solidFill>
                <a:latin typeface="Monotype Corsiva" pitchFamily="66" charset="0"/>
              </a:rPr>
              <a:t>Laura, illustrated by her virtues and well-celebrated in my verse, appeared to me for the first time during my youth in 1327, on April 6, in the Church of Saint Claire in Avignon, in the first hour of the day; and in the same city, in the same month, on the same sixth day at the same first hour in the year of 1348, withdrew from life, while I was at Verona, unconscious of my loss.... Her chaste and lovely body was interred on the evening of the same day… her soul, as I believe, returned to heaven, whence it came.</a:t>
            </a:r>
          </a:p>
          <a:p>
            <a:pPr marL="0" indent="0">
              <a:buNone/>
            </a:pPr>
            <a:r>
              <a:rPr lang="en-US" sz="2400" dirty="0">
                <a:solidFill>
                  <a:schemeClr val="tx2">
                    <a:lumMod val="75000"/>
                  </a:schemeClr>
                </a:solidFill>
                <a:latin typeface="Monotype Corsiva" pitchFamily="66" charset="0"/>
              </a:rPr>
              <a:t>	</a:t>
            </a:r>
            <a:r>
              <a:rPr lang="en-US" sz="2000" dirty="0" smtClean="0">
                <a:solidFill>
                  <a:schemeClr val="tx2">
                    <a:lumMod val="75000"/>
                  </a:schemeClr>
                </a:solidFill>
                <a:latin typeface="Monotype Corsiva" pitchFamily="66" charset="0"/>
              </a:rPr>
              <a:t>-- </a:t>
            </a:r>
            <a:r>
              <a:rPr lang="en-US" sz="2000" dirty="0">
                <a:solidFill>
                  <a:schemeClr val="tx2">
                    <a:lumMod val="75000"/>
                  </a:schemeClr>
                </a:solidFill>
                <a:latin typeface="Monotype Corsiva" pitchFamily="66" charset="0"/>
                <a:hlinkClick r:id="rId2"/>
              </a:rPr>
              <a:t>Written in a Manuscript of Virgil </a:t>
            </a:r>
            <a:endParaRPr lang="en-US" sz="2000" dirty="0">
              <a:solidFill>
                <a:schemeClr val="tx2">
                  <a:lumMod val="75000"/>
                </a:schemeClr>
              </a:solidFill>
              <a:latin typeface="Monotype Corsiva" pitchFamily="66" charset="0"/>
            </a:endParaRPr>
          </a:p>
        </p:txBody>
      </p:sp>
      <p:pic>
        <p:nvPicPr>
          <p:cNvPr id="1026" name="Picture 2" descr="http://petrarch.petersadlon.com/images/l1.jpg"/>
          <p:cNvPicPr>
            <a:picLocks noGrp="1" noChangeAspect="1" noChangeArrowheads="1"/>
          </p:cNvPicPr>
          <p:nvPr>
            <p:ph sz="half" idx="2"/>
          </p:nvPr>
        </p:nvPicPr>
        <p:blipFill>
          <a:blip r:embed="rId3" cstate="print"/>
          <a:stretch>
            <a:fillRect/>
          </a:stretch>
        </p:blipFill>
        <p:spPr bwMode="auto">
          <a:xfrm>
            <a:off x="5697498" y="1606153"/>
            <a:ext cx="3217902" cy="4290536"/>
          </a:xfrm>
          <a:prstGeom prst="rect">
            <a:avLst/>
          </a:prstGeom>
          <a:noFill/>
        </p:spPr>
      </p:pic>
      <p:sp>
        <p:nvSpPr>
          <p:cNvPr id="8" name="Rectangle 7"/>
          <p:cNvSpPr/>
          <p:nvPr/>
        </p:nvSpPr>
        <p:spPr>
          <a:xfrm>
            <a:off x="5702046" y="5910590"/>
            <a:ext cx="3200400" cy="261610"/>
          </a:xfrm>
          <a:prstGeom prst="rect">
            <a:avLst/>
          </a:prstGeom>
        </p:spPr>
        <p:txBody>
          <a:bodyPr wrap="square">
            <a:spAutoFit/>
          </a:bodyPr>
          <a:lstStyle/>
          <a:p>
            <a:pPr algn="ctr"/>
            <a:r>
              <a:rPr lang="en-US" sz="1100" b="1" dirty="0" smtClean="0">
                <a:hlinkClick r:id="rId4"/>
              </a:rPr>
              <a:t>http://petrarch.petersadlon.com/laura.html</a:t>
            </a:r>
            <a:r>
              <a:rPr lang="en-US" sz="1100" b="1" dirty="0" smtClean="0"/>
              <a:t> </a:t>
            </a:r>
            <a:endParaRPr lang="en-US" sz="1100" b="1" dirty="0"/>
          </a:p>
        </p:txBody>
      </p:sp>
      <p:sp>
        <p:nvSpPr>
          <p:cNvPr id="10" name="TextBox 9"/>
          <p:cNvSpPr txBox="1"/>
          <p:nvPr/>
        </p:nvSpPr>
        <p:spPr>
          <a:xfrm>
            <a:off x="2819400" y="341293"/>
            <a:ext cx="3581400" cy="954107"/>
          </a:xfrm>
          <a:prstGeom prst="rect">
            <a:avLst/>
          </a:prstGeom>
          <a:noFill/>
        </p:spPr>
        <p:txBody>
          <a:bodyPr wrap="square" rtlCol="0">
            <a:spAutoFit/>
          </a:bodyPr>
          <a:lstStyle/>
          <a:p>
            <a:pPr algn="ctr"/>
            <a:r>
              <a:rPr lang="en-US" sz="2800" b="1" i="1" dirty="0" smtClean="0">
                <a:solidFill>
                  <a:schemeClr val="accent6">
                    <a:lumMod val="50000"/>
                  </a:schemeClr>
                </a:solidFill>
              </a:rPr>
              <a:t>The Love of Petrarch’s Life</a:t>
            </a:r>
            <a:endParaRPr lang="en-US" sz="2800" b="1" i="1" dirty="0">
              <a:solidFill>
                <a:schemeClr val="accent6">
                  <a:lumMod val="50000"/>
                </a:schemeClr>
              </a:solidFill>
            </a:endParaRPr>
          </a:p>
        </p:txBody>
      </p:sp>
      <p:sp>
        <p:nvSpPr>
          <p:cNvPr id="9" name="Title 1"/>
          <p:cNvSpPr>
            <a:spLocks noGrp="1"/>
          </p:cNvSpPr>
          <p:nvPr>
            <p:ph type="title"/>
          </p:nvPr>
        </p:nvSpPr>
        <p:spPr>
          <a:xfrm>
            <a:off x="304800" y="152400"/>
            <a:ext cx="2971800" cy="1143000"/>
          </a:xfrm>
        </p:spPr>
        <p:txBody>
          <a:bodyPr vert="horz" lIns="91440" tIns="45720" rIns="91440" bIns="45720" rtlCol="0" anchor="ctr">
            <a:normAutofit/>
          </a:bodyPr>
          <a:lstStyle/>
          <a:p>
            <a:pPr algn="l"/>
            <a:r>
              <a:rPr lang="en-US" sz="6700" b="1" dirty="0">
                <a:ln w="11430"/>
                <a:solidFill>
                  <a:schemeClr val="accent2">
                    <a:lumMod val="75000"/>
                  </a:schemeClr>
                </a:solidFill>
                <a:effectLst>
                  <a:outerShdw blurRad="50800" dist="39000" dir="5460000" algn="tl">
                    <a:srgbClr val="000000">
                      <a:alpha val="38000"/>
                    </a:srgbClr>
                  </a:outerShdw>
                </a:effectLst>
              </a:rPr>
              <a:t>Laura</a:t>
            </a:r>
          </a:p>
        </p:txBody>
      </p:sp>
      <p:pic>
        <p:nvPicPr>
          <p:cNvPr id="11" name="Picture 4" descr="http://petrarch.petersadlon.com/images/laurel.gif"/>
          <p:cNvPicPr>
            <a:picLocks noChangeAspect="1" noChangeArrowheads="1"/>
          </p:cNvPicPr>
          <p:nvPr/>
        </p:nvPicPr>
        <p:blipFill>
          <a:blip r:embed="rId5" cstate="print"/>
          <a:srcRect/>
          <a:stretch>
            <a:fillRect/>
          </a:stretch>
        </p:blipFill>
        <p:spPr bwMode="auto">
          <a:xfrm>
            <a:off x="6528054" y="167739"/>
            <a:ext cx="1853946" cy="1203861"/>
          </a:xfrm>
          <a:prstGeom prst="rect">
            <a:avLst/>
          </a:prstGeom>
          <a:noFill/>
        </p:spPr>
      </p:pic>
      <p:sp>
        <p:nvSpPr>
          <p:cNvPr id="3" name="TextBox 2"/>
          <p:cNvSpPr txBox="1"/>
          <p:nvPr/>
        </p:nvSpPr>
        <p:spPr>
          <a:xfrm>
            <a:off x="5638800" y="1338352"/>
            <a:ext cx="1066800" cy="186204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115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j-lt"/>
              </a:rPr>
              <a:t>?</a:t>
            </a:r>
            <a:endParaRPr lang="en-US" sz="115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j-lt"/>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11162"/>
            <a:ext cx="5715000" cy="5440362"/>
          </a:xfrm>
        </p:spPr>
        <p:txBody>
          <a:bodyPr>
            <a:noAutofit/>
          </a:bodyPr>
          <a:lstStyle/>
          <a:p>
            <a:pPr>
              <a:lnSpc>
                <a:spcPct val="85000"/>
              </a:lnSpc>
            </a:pPr>
            <a:r>
              <a:rPr lang="en-US" sz="15000" dirty="0" smtClean="0"/>
              <a:t>CIVIC</a:t>
            </a:r>
            <a:r>
              <a:rPr lang="en-US" sz="16600" dirty="0" smtClean="0"/>
              <a:t> </a:t>
            </a:r>
            <a:r>
              <a:rPr lang="en-US" sz="9600" dirty="0" smtClean="0"/>
              <a:t>VIRTUE</a:t>
            </a:r>
            <a:endParaRPr lang="en-US" sz="9600" dirty="0"/>
          </a:p>
        </p:txBody>
      </p:sp>
      <p:sp>
        <p:nvSpPr>
          <p:cNvPr id="5" name="TextBox 4"/>
          <p:cNvSpPr txBox="1"/>
          <p:nvPr/>
        </p:nvSpPr>
        <p:spPr>
          <a:xfrm>
            <a:off x="76200" y="4191000"/>
            <a:ext cx="5334000" cy="2123658"/>
          </a:xfrm>
          <a:prstGeom prst="rect">
            <a:avLst/>
          </a:prstGeom>
          <a:noFill/>
        </p:spPr>
        <p:txBody>
          <a:bodyPr wrap="square" rtlCol="0">
            <a:spAutoFit/>
          </a:bodyPr>
          <a:lstStyle/>
          <a:p>
            <a:pPr algn="ctr"/>
            <a:r>
              <a:rPr lang="en-US" sz="6600" b="1" dirty="0" smtClean="0">
                <a:latin typeface="Monotype Corsiva" panose="03010101010201010101" pitchFamily="66" charset="0"/>
              </a:rPr>
              <a:t>The Art of </a:t>
            </a:r>
          </a:p>
          <a:p>
            <a:pPr algn="ctr"/>
            <a:r>
              <a:rPr lang="en-US" sz="6600" b="1" dirty="0" smtClean="0">
                <a:latin typeface="Monotype Corsiva" panose="03010101010201010101" pitchFamily="66" charset="0"/>
              </a:rPr>
              <a:t>Leadership</a:t>
            </a:r>
            <a:endParaRPr lang="en-US" sz="6600" b="1" dirty="0">
              <a:latin typeface="Monotype Corsiva" panose="03010101010201010101" pitchFamily="66" charset="0"/>
            </a:endParaRPr>
          </a:p>
        </p:txBody>
      </p:sp>
      <p:pic>
        <p:nvPicPr>
          <p:cNvPr id="1026" name="Picture 2" descr="File:Augustus Bevilacqua Glyptothek Munich 317.jp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9667" l="9880" r="89880">
                        <a14:foregroundMark x1="18313" y1="84000" x2="32289" y2="99667"/>
                        <a14:foregroundMark x1="66506" y1="53333" x2="82410" y2="39333"/>
                        <a14:foregroundMark x1="35663" y1="55333" x2="31325" y2="47333"/>
                        <a14:foregroundMark x1="28434" y1="43333" x2="19759" y2="29667"/>
                      </a14:backgroundRemoval>
                    </a14:imgEffect>
                  </a14:imgLayer>
                </a14:imgProps>
              </a:ext>
              <a:ext uri="{28A0092B-C50C-407E-A947-70E740481C1C}">
                <a14:useLocalDpi xmlns:a14="http://schemas.microsoft.com/office/drawing/2010/main" val="0"/>
              </a:ext>
            </a:extLst>
          </a:blip>
          <a:srcRect/>
          <a:stretch>
            <a:fillRect/>
          </a:stretch>
        </p:blipFill>
        <p:spPr bwMode="auto">
          <a:xfrm>
            <a:off x="4724400" y="-288275"/>
            <a:ext cx="4943475" cy="71471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14823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914400"/>
          </a:xfrm>
        </p:spPr>
        <p:txBody>
          <a:bodyPr>
            <a:noAutofit/>
          </a:bodyPr>
          <a:lstStyle/>
          <a:p>
            <a:r>
              <a:rPr lang="en-US" sz="6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The Roman Empire</a:t>
            </a:r>
            <a:endParaRPr lang="en-US" sz="6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3" name="Content Placeholder 2"/>
          <p:cNvSpPr>
            <a:spLocks noGrp="1"/>
          </p:cNvSpPr>
          <p:nvPr>
            <p:ph idx="1"/>
          </p:nvPr>
        </p:nvSpPr>
        <p:spPr/>
        <p:txBody>
          <a:bodyPr/>
          <a:lstStyle/>
          <a:p>
            <a:endParaRPr lang="en-US"/>
          </a:p>
        </p:txBody>
      </p:sp>
      <p:pic>
        <p:nvPicPr>
          <p:cNvPr id="2050" name="Picture 2" descr="http://www.armenian-history.com/Nyuter/HISTORY/ArmeniaBC/Roman_Empire_map.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14400"/>
            <a:ext cx="9154022" cy="54864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0" y="6443246"/>
            <a:ext cx="9154022" cy="338554"/>
          </a:xfrm>
          <a:prstGeom prst="rect">
            <a:avLst/>
          </a:prstGeom>
        </p:spPr>
        <p:txBody>
          <a:bodyPr wrap="square">
            <a:spAutoFit/>
          </a:bodyPr>
          <a:lstStyle/>
          <a:p>
            <a:pPr algn="ctr"/>
            <a:r>
              <a:rPr lang="en-US" sz="1600" dirty="0">
                <a:hlinkClick r:id="rId3"/>
              </a:rPr>
              <a:t>http://</a:t>
            </a:r>
            <a:r>
              <a:rPr lang="en-US" sz="1600" dirty="0" smtClean="0">
                <a:hlinkClick r:id="rId3"/>
              </a:rPr>
              <a:t>www.armenian-history.com/Nyuter/HISTORY/ArmeniaBC/Roman_Empire_map.png</a:t>
            </a:r>
            <a:r>
              <a:rPr lang="en-US" sz="1600" dirty="0" smtClean="0"/>
              <a:t> </a:t>
            </a:r>
            <a:endParaRPr lang="en-US" sz="1600" dirty="0"/>
          </a:p>
        </p:txBody>
      </p:sp>
    </p:spTree>
    <p:extLst>
      <p:ext uri="{BB962C8B-B14F-4D97-AF65-F5344CB8AC3E}">
        <p14:creationId xmlns:p14="http://schemas.microsoft.com/office/powerpoint/2010/main" val="29506316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ile:Portrait of Niccolò Machiavelli by Santi di Tit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69922" y="1676400"/>
            <a:ext cx="2845478" cy="36576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228600" y="1676400"/>
            <a:ext cx="4191000" cy="2895600"/>
          </a:xfrm>
        </p:spPr>
        <p:txBody>
          <a:bodyPr/>
          <a:lstStyle/>
          <a:p>
            <a:pPr marL="0" indent="0">
              <a:buNone/>
            </a:pPr>
            <a:r>
              <a:rPr lang="en-US" sz="4400" b="1" i="1" dirty="0" smtClean="0">
                <a:solidFill>
                  <a:srgbClr val="C00000"/>
                </a:solidFill>
              </a:rPr>
              <a:t>The Prince</a:t>
            </a:r>
            <a:endParaRPr lang="en-US" sz="4400" b="1" dirty="0" smtClean="0">
              <a:solidFill>
                <a:srgbClr val="C00000"/>
              </a:solidFill>
            </a:endParaRPr>
          </a:p>
          <a:p>
            <a:pPr lvl="1"/>
            <a:r>
              <a:rPr lang="en-US" b="1" dirty="0" smtClean="0">
                <a:solidFill>
                  <a:schemeClr val="tx2">
                    <a:lumMod val="50000"/>
                  </a:schemeClr>
                </a:solidFill>
              </a:rPr>
              <a:t>Advice to rulers</a:t>
            </a:r>
          </a:p>
          <a:p>
            <a:r>
              <a:rPr lang="en-US" b="1" dirty="0" smtClean="0">
                <a:solidFill>
                  <a:schemeClr val="tx2">
                    <a:lumMod val="50000"/>
                  </a:schemeClr>
                </a:solidFill>
              </a:rPr>
              <a:t>“Machiavellian”</a:t>
            </a:r>
          </a:p>
          <a:p>
            <a:pPr lvl="1"/>
            <a:r>
              <a:rPr lang="en-US" b="1" dirty="0" smtClean="0">
                <a:solidFill>
                  <a:schemeClr val="tx2">
                    <a:lumMod val="50000"/>
                  </a:schemeClr>
                </a:solidFill>
              </a:rPr>
              <a:t>The end justifies </a:t>
            </a:r>
            <a:br>
              <a:rPr lang="en-US" b="1" dirty="0" smtClean="0">
                <a:solidFill>
                  <a:schemeClr val="tx2">
                    <a:lumMod val="50000"/>
                  </a:schemeClr>
                </a:solidFill>
              </a:rPr>
            </a:br>
            <a:r>
              <a:rPr lang="en-US" b="1" dirty="0" smtClean="0">
                <a:solidFill>
                  <a:schemeClr val="tx2">
                    <a:lumMod val="50000"/>
                  </a:schemeClr>
                </a:solidFill>
              </a:rPr>
              <a:t>the means</a:t>
            </a:r>
            <a:endParaRPr lang="en-US" b="1" dirty="0">
              <a:solidFill>
                <a:schemeClr val="tx2">
                  <a:lumMod val="50000"/>
                </a:schemeClr>
              </a:solidFill>
            </a:endParaRPr>
          </a:p>
        </p:txBody>
      </p:sp>
      <p:pic>
        <p:nvPicPr>
          <p:cNvPr id="4" name="Picture 2">
            <a:hlinkClick r:id="rId3" action="ppaction://hlinksldjump"/>
          </p:cNvPr>
          <p:cNvPicPr>
            <a:picLocks noChangeAspect="1" noChangeArrowheads="1"/>
          </p:cNvPicPr>
          <p:nvPr/>
        </p:nvPicPr>
        <p:blipFill>
          <a:blip r:embed="rId4" cstate="print"/>
          <a:srcRect/>
          <a:stretch>
            <a:fillRect/>
          </a:stretch>
        </p:blipFill>
        <p:spPr bwMode="auto">
          <a:xfrm>
            <a:off x="3810000" y="3962400"/>
            <a:ext cx="1809750" cy="2590484"/>
          </a:xfrm>
          <a:prstGeom prst="rect">
            <a:avLst/>
          </a:prstGeom>
          <a:noFill/>
          <a:ln w="9525">
            <a:noFill/>
            <a:miter lim="800000"/>
            <a:headEnd/>
            <a:tailEnd/>
          </a:ln>
          <a:effectLst>
            <a:glow rad="139700">
              <a:schemeClr val="accent1">
                <a:satMod val="175000"/>
                <a:alpha val="40000"/>
              </a:schemeClr>
            </a:glow>
            <a:softEdge rad="31750"/>
          </a:effectLst>
        </p:spPr>
      </p:pic>
      <p:grpSp>
        <p:nvGrpSpPr>
          <p:cNvPr id="8" name="Group 7"/>
          <p:cNvGrpSpPr/>
          <p:nvPr/>
        </p:nvGrpSpPr>
        <p:grpSpPr>
          <a:xfrm>
            <a:off x="4572000" y="152400"/>
            <a:ext cx="2819400" cy="1905000"/>
            <a:chOff x="3810000" y="152400"/>
            <a:chExt cx="2819400" cy="1905000"/>
          </a:xfrm>
        </p:grpSpPr>
        <p:sp>
          <p:nvSpPr>
            <p:cNvPr id="5" name="Cloud Callout 4"/>
            <p:cNvSpPr/>
            <p:nvPr/>
          </p:nvSpPr>
          <p:spPr>
            <a:xfrm>
              <a:off x="3810000" y="152400"/>
              <a:ext cx="2819400" cy="1905000"/>
            </a:xfrm>
            <a:prstGeom prst="cloudCallout">
              <a:avLst>
                <a:gd name="adj1" fmla="val 38959"/>
                <a:gd name="adj2" fmla="val 6152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2" descr="http://www.armenian-history.com/Nyuter/HISTORY/ArmeniaBC/Roman_Empire_map.png">
              <a:hlinkClick r:id="rId5" action="ppaction://hlinksldjump"/>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343400" y="533400"/>
              <a:ext cx="1828800" cy="1096079"/>
            </a:xfrm>
            <a:prstGeom prst="rect">
              <a:avLst/>
            </a:prstGeom>
            <a:noFill/>
            <a:effectLst>
              <a:glow rad="101600">
                <a:schemeClr val="accent2">
                  <a:satMod val="175000"/>
                  <a:alpha val="40000"/>
                </a:schemeClr>
              </a:glow>
              <a:softEdge rad="31750"/>
            </a:effectLst>
            <a:extLst>
              <a:ext uri="{909E8E84-426E-40DD-AFC4-6F175D3DCCD1}">
                <a14:hiddenFill xmlns:a14="http://schemas.microsoft.com/office/drawing/2010/main">
                  <a:solidFill>
                    <a:srgbClr val="FFFFFF"/>
                  </a:solidFill>
                </a14:hiddenFill>
              </a:ext>
            </a:extLst>
          </p:spPr>
        </p:pic>
      </p:grpSp>
      <p:sp>
        <p:nvSpPr>
          <p:cNvPr id="11" name="Title 1"/>
          <p:cNvSpPr>
            <a:spLocks noGrp="1"/>
          </p:cNvSpPr>
          <p:nvPr>
            <p:ph type="title"/>
          </p:nvPr>
        </p:nvSpPr>
        <p:spPr>
          <a:xfrm>
            <a:off x="228600" y="304800"/>
            <a:ext cx="4267200" cy="1143000"/>
          </a:xfrm>
        </p:spPr>
        <p:txBody>
          <a:bodyPr vert="horz" lIns="91440" tIns="45720" rIns="91440" bIns="45720" rtlCol="0" anchor="ctr">
            <a:normAutofit fontScale="90000"/>
          </a:bodyPr>
          <a:lstStyle/>
          <a:p>
            <a:pPr algn="l"/>
            <a:r>
              <a:rPr lang="en-US" sz="6700" b="1" dirty="0">
                <a:ln w="11430"/>
                <a:solidFill>
                  <a:schemeClr val="accent2">
                    <a:lumMod val="75000"/>
                  </a:schemeClr>
                </a:solidFill>
                <a:effectLst>
                  <a:outerShdw blurRad="50800" dist="39000" dir="5460000" algn="tl">
                    <a:srgbClr val="000000">
                      <a:alpha val="38000"/>
                    </a:srgbClr>
                  </a:outerShdw>
                </a:effectLst>
              </a:rPr>
              <a:t>Machiavelli</a:t>
            </a:r>
          </a:p>
        </p:txBody>
      </p:sp>
    </p:spTree>
    <p:extLst>
      <p:ext uri="{BB962C8B-B14F-4D97-AF65-F5344CB8AC3E}">
        <p14:creationId xmlns:p14="http://schemas.microsoft.com/office/powerpoint/2010/main" val="109857354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File:Balthazar Castiglione, by Raffaello Sanzio, from C2RMF retouche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69921" y="1676400"/>
            <a:ext cx="2874053" cy="3577659"/>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304800" y="1676400"/>
            <a:ext cx="5486400" cy="2133600"/>
          </a:xfrm>
        </p:spPr>
        <p:txBody>
          <a:bodyPr>
            <a:normAutofit fontScale="85000" lnSpcReduction="10000"/>
          </a:bodyPr>
          <a:lstStyle/>
          <a:p>
            <a:pPr marL="0" indent="0">
              <a:buNone/>
            </a:pPr>
            <a:r>
              <a:rPr lang="en-US" sz="4000" b="1" i="1" dirty="0" smtClean="0">
                <a:solidFill>
                  <a:srgbClr val="C00000"/>
                </a:solidFill>
              </a:rPr>
              <a:t>The Book of the Courtier</a:t>
            </a:r>
            <a:endParaRPr lang="en-US" sz="4000" b="1" dirty="0" smtClean="0">
              <a:solidFill>
                <a:srgbClr val="C00000"/>
              </a:solidFill>
            </a:endParaRPr>
          </a:p>
          <a:p>
            <a:pPr lvl="1"/>
            <a:r>
              <a:rPr lang="en-US" b="1" dirty="0" smtClean="0">
                <a:solidFill>
                  <a:schemeClr val="tx2">
                    <a:lumMod val="50000"/>
                  </a:schemeClr>
                </a:solidFill>
              </a:rPr>
              <a:t>A guide on how to be a respectable (and respected) gentleman (or lady)</a:t>
            </a:r>
            <a:endParaRPr lang="en-US" b="1" dirty="0">
              <a:solidFill>
                <a:schemeClr val="tx2">
                  <a:lumMod val="50000"/>
                </a:schemeClr>
              </a:solidFill>
            </a:endParaRPr>
          </a:p>
        </p:txBody>
      </p:sp>
      <p:sp>
        <p:nvSpPr>
          <p:cNvPr id="11" name="Title 1"/>
          <p:cNvSpPr>
            <a:spLocks noGrp="1"/>
          </p:cNvSpPr>
          <p:nvPr>
            <p:ph type="title"/>
          </p:nvPr>
        </p:nvSpPr>
        <p:spPr>
          <a:xfrm>
            <a:off x="152400" y="0"/>
            <a:ext cx="8991600" cy="1143000"/>
          </a:xfrm>
        </p:spPr>
        <p:txBody>
          <a:bodyPr vert="horz" lIns="91440" tIns="45720" rIns="91440" bIns="45720" rtlCol="0" anchor="ctr">
            <a:normAutofit/>
          </a:bodyPr>
          <a:lstStyle/>
          <a:p>
            <a:pPr algn="l"/>
            <a:r>
              <a:rPr lang="en-US" sz="6000" b="1" dirty="0" err="1">
                <a:ln w="11430"/>
                <a:solidFill>
                  <a:schemeClr val="accent2">
                    <a:lumMod val="75000"/>
                  </a:schemeClr>
                </a:solidFill>
                <a:effectLst>
                  <a:outerShdw blurRad="50800" dist="39000" dir="5460000" algn="tl">
                    <a:srgbClr val="000000">
                      <a:alpha val="38000"/>
                    </a:srgbClr>
                  </a:outerShdw>
                </a:effectLst>
              </a:rPr>
              <a:t>Baldassare</a:t>
            </a:r>
            <a:r>
              <a:rPr lang="en-US" sz="6000" b="1" dirty="0">
                <a:ln w="11430"/>
                <a:solidFill>
                  <a:schemeClr val="accent2">
                    <a:lumMod val="75000"/>
                  </a:schemeClr>
                </a:solidFill>
                <a:effectLst>
                  <a:outerShdw blurRad="50800" dist="39000" dir="5460000" algn="tl">
                    <a:srgbClr val="000000">
                      <a:alpha val="38000"/>
                    </a:srgbClr>
                  </a:outerShdw>
                </a:effectLst>
              </a:rPr>
              <a:t> Castiglione</a:t>
            </a:r>
          </a:p>
        </p:txBody>
      </p:sp>
      <p:sp>
        <p:nvSpPr>
          <p:cNvPr id="9" name="Rectangle 8"/>
          <p:cNvSpPr/>
          <p:nvPr/>
        </p:nvSpPr>
        <p:spPr>
          <a:xfrm>
            <a:off x="6069920" y="5254059"/>
            <a:ext cx="2864107" cy="646331"/>
          </a:xfrm>
          <a:prstGeom prst="rect">
            <a:avLst/>
          </a:prstGeom>
        </p:spPr>
        <p:txBody>
          <a:bodyPr wrap="square">
            <a:spAutoFit/>
          </a:bodyPr>
          <a:lstStyle/>
          <a:p>
            <a:pPr algn="ctr"/>
            <a:r>
              <a:rPr lang="en-US" b="1" dirty="0">
                <a:hlinkClick r:id="rId3" tooltip="Portrait of Baldassare Castiglione (Raphael)"/>
              </a:rPr>
              <a:t>Portrait of </a:t>
            </a:r>
            <a:r>
              <a:rPr lang="en-US" b="1" dirty="0" err="1">
                <a:hlinkClick r:id="rId3" tooltip="Portrait of Baldassare Castiglione (Raphael)"/>
              </a:rPr>
              <a:t>Baldassare</a:t>
            </a:r>
            <a:r>
              <a:rPr lang="en-US" b="1" dirty="0">
                <a:hlinkClick r:id="rId3" tooltip="Portrait of Baldassare Castiglione (Raphael)"/>
              </a:rPr>
              <a:t> Castiglione</a:t>
            </a:r>
            <a:r>
              <a:rPr lang="en-US" b="1" dirty="0"/>
              <a:t> by Raphael</a:t>
            </a:r>
          </a:p>
        </p:txBody>
      </p:sp>
    </p:spTree>
    <p:extLst>
      <p:ext uri="{BB962C8B-B14F-4D97-AF65-F5344CB8AC3E}">
        <p14:creationId xmlns:p14="http://schemas.microsoft.com/office/powerpoint/2010/main" val="53155904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8712" y="1371600"/>
            <a:ext cx="5562601" cy="5029200"/>
          </a:xfrm>
          <a:solidFill>
            <a:schemeClr val="bg1">
              <a:alpha val="42000"/>
            </a:schemeClr>
          </a:solidFill>
          <a:effectLst>
            <a:softEdge rad="31750"/>
          </a:effectLst>
        </p:spPr>
        <p:txBody>
          <a:bodyPr vert="horz" lIns="91440" tIns="45720" rIns="91440" bIns="45720" rtlCol="0">
            <a:normAutofit/>
          </a:bodyPr>
          <a:lstStyle/>
          <a:p>
            <a:pPr marL="0" indent="0">
              <a:buNone/>
            </a:pPr>
            <a:r>
              <a:rPr lang="en-US" sz="4000" b="1" dirty="0">
                <a:solidFill>
                  <a:srgbClr val="C00000"/>
                </a:solidFill>
              </a:rPr>
              <a:t>Usury</a:t>
            </a:r>
          </a:p>
          <a:p>
            <a:pPr marL="457200" lvl="1"/>
            <a:r>
              <a:rPr lang="en-US" b="1" dirty="0">
                <a:solidFill>
                  <a:schemeClr val="tx2">
                    <a:lumMod val="50000"/>
                  </a:schemeClr>
                </a:solidFill>
              </a:rPr>
              <a:t>Lending money with interest</a:t>
            </a:r>
          </a:p>
          <a:p>
            <a:pPr marL="514350" lvl="2" indent="0">
              <a:buNone/>
            </a:pPr>
            <a:r>
              <a:rPr lang="en-US" b="1" dirty="0">
                <a:solidFill>
                  <a:schemeClr val="tx2">
                    <a:lumMod val="50000"/>
                  </a:schemeClr>
                </a:solidFill>
              </a:rPr>
              <a:t>Prohibited by RCC during Middle Ages</a:t>
            </a:r>
          </a:p>
          <a:p>
            <a:pPr marL="457200" lvl="1"/>
            <a:r>
              <a:rPr lang="en-US" b="1" dirty="0">
                <a:solidFill>
                  <a:schemeClr val="tx2">
                    <a:lumMod val="50000"/>
                  </a:schemeClr>
                </a:solidFill>
              </a:rPr>
              <a:t>LIMITED INVESTMENT</a:t>
            </a:r>
          </a:p>
          <a:p>
            <a:pPr marL="0" indent="0">
              <a:buNone/>
            </a:pPr>
            <a:endParaRPr lang="en-US" sz="1200" b="1" dirty="0">
              <a:solidFill>
                <a:srgbClr val="C00000"/>
              </a:solidFill>
            </a:endParaRPr>
          </a:p>
          <a:p>
            <a:pPr marL="0" indent="0">
              <a:buNone/>
            </a:pPr>
            <a:r>
              <a:rPr lang="en-US" sz="4000" b="1" dirty="0">
                <a:solidFill>
                  <a:srgbClr val="C00000"/>
                </a:solidFill>
              </a:rPr>
              <a:t>Medici Family</a:t>
            </a:r>
          </a:p>
          <a:p>
            <a:pPr marL="457200" lvl="1"/>
            <a:r>
              <a:rPr lang="en-US" b="1" dirty="0">
                <a:solidFill>
                  <a:schemeClr val="tx2">
                    <a:lumMod val="50000"/>
                  </a:schemeClr>
                </a:solidFill>
              </a:rPr>
              <a:t>Prominent in </a:t>
            </a:r>
            <a:r>
              <a:rPr lang="en-US" b="1" dirty="0">
                <a:solidFill>
                  <a:srgbClr val="C00000"/>
                </a:solidFill>
              </a:rPr>
              <a:t>Florence</a:t>
            </a:r>
            <a:r>
              <a:rPr lang="en-US" b="1" dirty="0">
                <a:solidFill>
                  <a:schemeClr val="tx2">
                    <a:lumMod val="50000"/>
                  </a:schemeClr>
                </a:solidFill>
              </a:rPr>
              <a:t>, Italy</a:t>
            </a:r>
          </a:p>
          <a:p>
            <a:pPr marL="457200" lvl="1"/>
            <a:r>
              <a:rPr lang="en-US" b="1" dirty="0">
                <a:solidFill>
                  <a:schemeClr val="tx2">
                    <a:lumMod val="50000"/>
                  </a:schemeClr>
                </a:solidFill>
              </a:rPr>
              <a:t>Medici Bank</a:t>
            </a:r>
          </a:p>
          <a:p>
            <a:pPr marL="457200" lvl="1"/>
            <a:r>
              <a:rPr lang="en-US" b="1" dirty="0">
                <a:solidFill>
                  <a:srgbClr val="C00000"/>
                </a:solidFill>
              </a:rPr>
              <a:t>Patrons</a:t>
            </a:r>
            <a:r>
              <a:rPr lang="en-US" b="1" dirty="0">
                <a:solidFill>
                  <a:schemeClr val="tx2">
                    <a:lumMod val="50000"/>
                  </a:schemeClr>
                </a:solidFill>
              </a:rPr>
              <a:t> of the Arts</a:t>
            </a:r>
          </a:p>
        </p:txBody>
      </p:sp>
      <p:pic>
        <p:nvPicPr>
          <p:cNvPr id="50178" name="Picture 2" descr="http://content.answers.com/main/content/wp/en-commons/thumb/6/64/250px-Lorenzo_de'_Medici-ritratto.jpg"/>
          <p:cNvPicPr>
            <a:picLocks noChangeAspect="1" noChangeArrowheads="1"/>
          </p:cNvPicPr>
          <p:nvPr/>
        </p:nvPicPr>
        <p:blipFill>
          <a:blip r:embed="rId2" cstate="print"/>
          <a:srcRect/>
          <a:stretch>
            <a:fillRect/>
          </a:stretch>
        </p:blipFill>
        <p:spPr bwMode="auto">
          <a:xfrm>
            <a:off x="6179913" y="1447800"/>
            <a:ext cx="2735487" cy="3581400"/>
          </a:xfrm>
          <a:prstGeom prst="rect">
            <a:avLst/>
          </a:prstGeom>
          <a:noFill/>
        </p:spPr>
      </p:pic>
      <p:sp>
        <p:nvSpPr>
          <p:cNvPr id="6" name="TextBox 5"/>
          <p:cNvSpPr txBox="1"/>
          <p:nvPr/>
        </p:nvSpPr>
        <p:spPr>
          <a:xfrm>
            <a:off x="6179912" y="5029200"/>
            <a:ext cx="2735487" cy="492443"/>
          </a:xfrm>
          <a:prstGeom prst="rect">
            <a:avLst/>
          </a:prstGeom>
          <a:noFill/>
        </p:spPr>
        <p:txBody>
          <a:bodyPr wrap="square" rtlCol="0">
            <a:spAutoFit/>
          </a:bodyPr>
          <a:lstStyle/>
          <a:p>
            <a:pPr algn="ctr"/>
            <a:r>
              <a:rPr lang="en-US" sz="2600" b="1" dirty="0" smtClean="0">
                <a:solidFill>
                  <a:schemeClr val="tx2">
                    <a:lumMod val="75000"/>
                  </a:schemeClr>
                </a:solidFill>
              </a:rPr>
              <a:t>Lorenzo de Medici</a:t>
            </a:r>
            <a:endParaRPr lang="en-US" sz="2600" b="1" dirty="0">
              <a:solidFill>
                <a:schemeClr val="tx2">
                  <a:lumMod val="75000"/>
                </a:schemeClr>
              </a:solidFill>
            </a:endParaRPr>
          </a:p>
        </p:txBody>
      </p:sp>
      <p:sp>
        <p:nvSpPr>
          <p:cNvPr id="7" name="Title 1"/>
          <p:cNvSpPr>
            <a:spLocks noGrp="1"/>
          </p:cNvSpPr>
          <p:nvPr>
            <p:ph type="title"/>
          </p:nvPr>
        </p:nvSpPr>
        <p:spPr>
          <a:xfrm>
            <a:off x="152400" y="0"/>
            <a:ext cx="8991600" cy="1143000"/>
          </a:xfrm>
        </p:spPr>
        <p:txBody>
          <a:bodyPr vert="horz" lIns="91440" tIns="45720" rIns="91440" bIns="45720" rtlCol="0" anchor="ctr">
            <a:normAutofit/>
          </a:bodyPr>
          <a:lstStyle/>
          <a:p>
            <a:pPr algn="l"/>
            <a:r>
              <a:rPr lang="en-US" sz="6000" b="1" dirty="0">
                <a:ln w="11430"/>
                <a:solidFill>
                  <a:schemeClr val="accent2">
                    <a:lumMod val="75000"/>
                  </a:schemeClr>
                </a:solidFill>
                <a:effectLst>
                  <a:outerShdw blurRad="50800" dist="39000" dir="5460000" algn="tl">
                    <a:srgbClr val="000000">
                      <a:alpha val="38000"/>
                    </a:srgbClr>
                  </a:outerShdw>
                </a:effectLst>
              </a:rPr>
              <a:t>Commerce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left)">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left)">
                                      <p:cBhvr>
                                        <p:cTn id="12" dur="500"/>
                                        <p:tgtEl>
                                          <p:spTgt spid="3">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ipe(left)">
                                      <p:cBhvr>
                                        <p:cTn id="15" dur="500"/>
                                        <p:tgtEl>
                                          <p:spTgt spid="3">
                                            <p:txEl>
                                              <p:pRg st="1" end="1"/>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wipe(left)">
                                      <p:cBhvr>
                                        <p:cTn id="18" dur="500"/>
                                        <p:tgtEl>
                                          <p:spTgt spid="3">
                                            <p:txEl>
                                              <p:pRg st="2" end="2"/>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wipe(left)">
                                      <p:cBhvr>
                                        <p:cTn id="21" dur="500"/>
                                        <p:tgtEl>
                                          <p:spTgt spid="3">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wipe(left)">
                                      <p:cBhvr>
                                        <p:cTn id="26" dur="500"/>
                                        <p:tgtEl>
                                          <p:spTgt spid="3">
                                            <p:txEl>
                                              <p:pRg st="5" end="5"/>
                                            </p:txEl>
                                          </p:spTgt>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wipe(left)">
                                      <p:cBhvr>
                                        <p:cTn id="29" dur="500"/>
                                        <p:tgtEl>
                                          <p:spTgt spid="3">
                                            <p:txEl>
                                              <p:pRg st="6" end="6"/>
                                            </p:txEl>
                                          </p:spTgt>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wipe(left)">
                                      <p:cBhvr>
                                        <p:cTn id="32" dur="500"/>
                                        <p:tgtEl>
                                          <p:spTgt spid="3">
                                            <p:txEl>
                                              <p:pRg st="7" end="7"/>
                                            </p:txEl>
                                          </p:spTgt>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wipe(left)">
                                      <p:cBhvr>
                                        <p:cTn id="35"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600200"/>
            <a:ext cx="5410200" cy="5029200"/>
          </a:xfrm>
          <a:solidFill>
            <a:schemeClr val="bg1">
              <a:alpha val="42000"/>
            </a:schemeClr>
          </a:solidFill>
          <a:effectLst>
            <a:softEdge rad="31750"/>
          </a:effectLst>
        </p:spPr>
        <p:txBody>
          <a:bodyPr vert="horz" lIns="91440" tIns="45720" rIns="91440" bIns="45720" rtlCol="0">
            <a:normAutofit lnSpcReduction="10000"/>
          </a:bodyPr>
          <a:lstStyle/>
          <a:p>
            <a:pPr marL="0" indent="0">
              <a:buNone/>
            </a:pPr>
            <a:r>
              <a:rPr lang="en-US" sz="4000" b="1" dirty="0">
                <a:solidFill>
                  <a:srgbClr val="C00000"/>
                </a:solidFill>
              </a:rPr>
              <a:t>Printing Press</a:t>
            </a:r>
          </a:p>
          <a:p>
            <a:pPr marL="457200" lvl="1"/>
            <a:r>
              <a:rPr lang="en-US" b="1" dirty="0">
                <a:solidFill>
                  <a:schemeClr val="tx2">
                    <a:lumMod val="50000"/>
                  </a:schemeClr>
                </a:solidFill>
              </a:rPr>
              <a:t>1454 – Gutenberg experiments with movable type</a:t>
            </a:r>
          </a:p>
          <a:p>
            <a:pPr marL="457200" lvl="1"/>
            <a:r>
              <a:rPr lang="en-US" b="1" dirty="0">
                <a:solidFill>
                  <a:schemeClr val="tx2">
                    <a:lumMod val="50000"/>
                  </a:schemeClr>
                </a:solidFill>
              </a:rPr>
              <a:t>Gutenberg Bible (1456)</a:t>
            </a:r>
          </a:p>
          <a:p>
            <a:pPr marL="857250" lvl="2"/>
            <a:r>
              <a:rPr lang="en-US" b="1" dirty="0">
                <a:solidFill>
                  <a:schemeClr val="tx2">
                    <a:lumMod val="50000"/>
                  </a:schemeClr>
                </a:solidFill>
              </a:rPr>
              <a:t>About 180 copies produced</a:t>
            </a:r>
          </a:p>
          <a:p>
            <a:pPr marL="857250" lvl="2"/>
            <a:endParaRPr lang="en-US" sz="2000" b="1" dirty="0">
              <a:solidFill>
                <a:schemeClr val="tx2">
                  <a:lumMod val="50000"/>
                </a:schemeClr>
              </a:solidFill>
            </a:endParaRPr>
          </a:p>
          <a:p>
            <a:pPr marL="0" indent="0">
              <a:buNone/>
            </a:pPr>
            <a:r>
              <a:rPr lang="en-US" b="1" dirty="0">
                <a:solidFill>
                  <a:schemeClr val="tx2">
                    <a:lumMod val="50000"/>
                  </a:schemeClr>
                </a:solidFill>
              </a:rPr>
              <a:t>Information can spread more quickly than ever before… and at a fraction of the cost!</a:t>
            </a:r>
          </a:p>
        </p:txBody>
      </p:sp>
      <p:pic>
        <p:nvPicPr>
          <p:cNvPr id="45058" name="Picture 2" descr="http://upload.wikimedia.org/wikipedia/commons/b/b0/Gutenberg_Bible.jpg"/>
          <p:cNvPicPr>
            <a:picLocks noChangeAspect="1" noChangeArrowheads="1"/>
          </p:cNvPicPr>
          <p:nvPr/>
        </p:nvPicPr>
        <p:blipFill>
          <a:blip r:embed="rId2" cstate="print"/>
          <a:srcRect/>
          <a:stretch>
            <a:fillRect/>
          </a:stretch>
        </p:blipFill>
        <p:spPr bwMode="auto">
          <a:xfrm>
            <a:off x="5791200" y="1600200"/>
            <a:ext cx="3204845" cy="2165436"/>
          </a:xfrm>
          <a:prstGeom prst="rect">
            <a:avLst/>
          </a:prstGeom>
          <a:noFill/>
        </p:spPr>
      </p:pic>
      <p:pic>
        <p:nvPicPr>
          <p:cNvPr id="45060" name="Picture 4" descr="Image:Gutenberg detail.jpg">
            <a:hlinkClick r:id="rId3"/>
          </p:cNvPr>
          <p:cNvPicPr>
            <a:picLocks noChangeAspect="1" noChangeArrowheads="1"/>
          </p:cNvPicPr>
          <p:nvPr/>
        </p:nvPicPr>
        <p:blipFill>
          <a:blip r:embed="rId4" cstate="print"/>
          <a:srcRect/>
          <a:stretch>
            <a:fillRect/>
          </a:stretch>
        </p:blipFill>
        <p:spPr bwMode="auto">
          <a:xfrm>
            <a:off x="6096000" y="4340646"/>
            <a:ext cx="2886075" cy="2260179"/>
          </a:xfrm>
          <a:prstGeom prst="rect">
            <a:avLst/>
          </a:prstGeom>
          <a:noFill/>
        </p:spPr>
      </p:pic>
      <p:sp>
        <p:nvSpPr>
          <p:cNvPr id="7" name="Title 1"/>
          <p:cNvSpPr>
            <a:spLocks noGrp="1"/>
          </p:cNvSpPr>
          <p:nvPr>
            <p:ph type="title"/>
          </p:nvPr>
        </p:nvSpPr>
        <p:spPr>
          <a:xfrm>
            <a:off x="152400" y="0"/>
            <a:ext cx="8991600" cy="1143000"/>
          </a:xfrm>
        </p:spPr>
        <p:txBody>
          <a:bodyPr vert="horz" lIns="91440" tIns="45720" rIns="91440" bIns="45720" rtlCol="0" anchor="ctr">
            <a:normAutofit/>
          </a:bodyPr>
          <a:lstStyle/>
          <a:p>
            <a:pPr algn="l"/>
            <a:r>
              <a:rPr lang="en-US" sz="6000" b="1" dirty="0">
                <a:ln w="11430"/>
                <a:solidFill>
                  <a:schemeClr val="accent2">
                    <a:lumMod val="75000"/>
                  </a:schemeClr>
                </a:solidFill>
                <a:effectLst>
                  <a:outerShdw blurRad="50800" dist="39000" dir="5460000" algn="tl">
                    <a:srgbClr val="000000">
                      <a:alpha val="38000"/>
                    </a:srgbClr>
                  </a:outerShdw>
                </a:effectLst>
              </a:rPr>
              <a:t>Invention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left)">
                                      <p:cBhvr>
                                        <p:cTn id="7" dur="10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left)">
                                      <p:cBhvr>
                                        <p:cTn id="12" dur="1000"/>
                                        <p:tgtEl>
                                          <p:spTgt spid="3">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ipe(left)">
                                      <p:cBhvr>
                                        <p:cTn id="15" dur="1000"/>
                                        <p:tgtEl>
                                          <p:spTgt spid="3">
                                            <p:txEl>
                                              <p:pRg st="1" end="1"/>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wipe(left)">
                                      <p:cBhvr>
                                        <p:cTn id="18" dur="1000"/>
                                        <p:tgtEl>
                                          <p:spTgt spid="3">
                                            <p:txEl>
                                              <p:pRg st="2" end="2"/>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wipe(left)">
                                      <p:cBhvr>
                                        <p:cTn id="21" dur="1000"/>
                                        <p:tgtEl>
                                          <p:spTgt spid="3">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wipe(left)">
                                      <p:cBhvr>
                                        <p:cTn id="26"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gradFill flip="none" rotWithShape="1">
          <a:gsLst>
            <a:gs pos="25000">
              <a:schemeClr val="tx1"/>
            </a:gs>
            <a:gs pos="91000">
              <a:schemeClr val="tx1"/>
            </a:gs>
            <a:gs pos="57000">
              <a:srgbClr val="0B4E8B"/>
            </a:gs>
          </a:gsLst>
          <a:lin ang="2700000" scaled="1"/>
          <a:tileRect/>
        </a:gra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69830" y="4343414"/>
            <a:ext cx="4876397" cy="908229"/>
          </a:xfrm>
          <a:prstGeom prst="rect">
            <a:avLst/>
          </a:prstGeom>
        </p:spPr>
      </p:pic>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2739"/>
          <a:stretch/>
        </p:blipFill>
        <p:spPr>
          <a:xfrm>
            <a:off x="0" y="152399"/>
            <a:ext cx="9144000" cy="1789047"/>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167110"/>
            <a:ext cx="4724400" cy="5690890"/>
          </a:xfrm>
          <a:prstGeom prst="rect">
            <a:avLst/>
          </a:prstGeom>
          <a:effectLst/>
        </p:spPr>
      </p:pic>
      <p:pic>
        <p:nvPicPr>
          <p:cNvPr id="4" name="Picture 3">
            <a:hlinkClick r:id="rId5"/>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48000" y="1506476"/>
            <a:ext cx="5867400" cy="2684524"/>
          </a:xfrm>
          <a:prstGeom prst="rect">
            <a:avLst/>
          </a:prstGeom>
        </p:spPr>
      </p:pic>
      <p:pic>
        <p:nvPicPr>
          <p:cNvPr id="1027" name="Picture 3" descr="E:\Graphics\Stucco Social Media Icons\64px\stucco-facebook-64px.png">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696199" y="5257800"/>
            <a:ext cx="990601" cy="990601"/>
          </a:xfrm>
          <a:prstGeom prst="rect">
            <a:avLst/>
          </a:prstGeom>
          <a:noFill/>
          <a:effectLst>
            <a:glow rad="63500">
              <a:schemeClr val="accent1">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1028" name="Picture 4" descr="E:\Graphics\Stucco Social Media Icons\64px\stucco-twitter-64px.png">
            <a:hlinkClick r:id="rId9"/>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800599" y="5257800"/>
            <a:ext cx="990601" cy="990601"/>
          </a:xfrm>
          <a:prstGeom prst="rect">
            <a:avLst/>
          </a:prstGeom>
          <a:noFill/>
          <a:effectLst>
            <a:glow rad="63500">
              <a:schemeClr val="accent1">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1031" name="Picture 7" descr="http://www.r-speightjr.com/wp-content/uploads/2013/05/youtube_icon.png">
            <a:hlinkClick r:id="rId11"/>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248402" y="5257801"/>
            <a:ext cx="990600" cy="990600"/>
          </a:xfrm>
          <a:prstGeom prst="rect">
            <a:avLst/>
          </a:prstGeom>
          <a:noFill/>
          <a:effectLst>
            <a:glow rad="63500">
              <a:schemeClr val="accent1">
                <a:satMod val="175000"/>
                <a:alpha val="40000"/>
              </a:schemeClr>
            </a:glow>
          </a:effectLst>
          <a:extLst>
            <a:ext uri="{909E8E84-426E-40DD-AFC4-6F175D3DCCD1}">
              <a14:hiddenFill xmlns:a14="http://schemas.microsoft.com/office/drawing/2010/main">
                <a:solidFill>
                  <a:srgbClr val="FFFFFF"/>
                </a:solidFill>
              </a14:hiddenFill>
            </a:ext>
          </a:extLst>
        </p:spPr>
      </p:pic>
      <p:sp>
        <p:nvSpPr>
          <p:cNvPr id="13" name="Rectangle 12">
            <a:hlinkClick r:id="rId5"/>
          </p:cNvPr>
          <p:cNvSpPr/>
          <p:nvPr/>
        </p:nvSpPr>
        <p:spPr>
          <a:xfrm>
            <a:off x="0" y="0"/>
            <a:ext cx="9144000" cy="4343414"/>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67017307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000">
        <p14:vortex dir="r"/>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hlinkClick r:id="" action="ppaction://hlinkshowjump?jump=lastslideviewed"/>
          </p:cNvPr>
          <p:cNvPicPr>
            <a:picLocks noChangeAspect="1" noChangeArrowheads="1"/>
          </p:cNvPicPr>
          <p:nvPr/>
        </p:nvPicPr>
        <p:blipFill rotWithShape="1">
          <a:blip r:embed="rId2" cstate="print"/>
          <a:srcRect l="-44534" r="-46320"/>
          <a:stretch/>
        </p:blipFill>
        <p:spPr bwMode="auto">
          <a:xfrm>
            <a:off x="0" y="0"/>
            <a:ext cx="9144000" cy="6858000"/>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0" y="1981200"/>
            <a:ext cx="4114800" cy="4343400"/>
          </a:xfrm>
          <a:solidFill>
            <a:schemeClr val="bg1">
              <a:alpha val="40000"/>
            </a:schemeClr>
          </a:solidFill>
        </p:spPr>
        <p:txBody>
          <a:bodyPr>
            <a:noAutofit/>
          </a:bodyPr>
          <a:lstStyle/>
          <a:p>
            <a:pPr marL="36576" indent="0">
              <a:buNone/>
            </a:pPr>
            <a:r>
              <a:rPr lang="en-US" sz="3600" b="1" dirty="0" smtClean="0">
                <a:solidFill>
                  <a:schemeClr val="tx2">
                    <a:lumMod val="75000"/>
                  </a:schemeClr>
                </a:solidFill>
              </a:rPr>
              <a:t>The Values:</a:t>
            </a:r>
          </a:p>
          <a:p>
            <a:pPr marL="1028700" lvl="1" indent="-593725">
              <a:buFont typeface="+mj-lt"/>
              <a:buAutoNum type="romanUcPeriod"/>
            </a:pPr>
            <a:r>
              <a:rPr lang="en-US" sz="3200" b="1" dirty="0" smtClean="0">
                <a:solidFill>
                  <a:schemeClr val="tx2">
                    <a:lumMod val="75000"/>
                  </a:schemeClr>
                </a:solidFill>
              </a:rPr>
              <a:t>Humanism</a:t>
            </a:r>
          </a:p>
          <a:p>
            <a:pPr marL="1028700" lvl="1" indent="-593725">
              <a:buFont typeface="+mj-lt"/>
              <a:buAutoNum type="romanUcPeriod"/>
            </a:pPr>
            <a:r>
              <a:rPr lang="en-US" sz="3200" b="1" dirty="0" smtClean="0">
                <a:solidFill>
                  <a:schemeClr val="tx2">
                    <a:lumMod val="75000"/>
                  </a:schemeClr>
                </a:solidFill>
              </a:rPr>
              <a:t>Individualism</a:t>
            </a:r>
          </a:p>
          <a:p>
            <a:pPr marL="1028700" lvl="1" indent="-593725">
              <a:buFont typeface="+mj-lt"/>
              <a:buAutoNum type="romanUcPeriod"/>
            </a:pPr>
            <a:r>
              <a:rPr lang="en-US" sz="3200" b="1" dirty="0" smtClean="0">
                <a:solidFill>
                  <a:schemeClr val="tx2">
                    <a:lumMod val="75000"/>
                  </a:schemeClr>
                </a:solidFill>
              </a:rPr>
              <a:t>Secularism</a:t>
            </a:r>
          </a:p>
          <a:p>
            <a:pPr marL="36576" indent="0">
              <a:buNone/>
            </a:pPr>
            <a:r>
              <a:rPr lang="en-US" sz="3600" b="1" dirty="0" smtClean="0">
                <a:solidFill>
                  <a:schemeClr val="tx2">
                    <a:lumMod val="75000"/>
                  </a:schemeClr>
                </a:solidFill>
              </a:rPr>
              <a:t>The Vehicles:</a:t>
            </a:r>
          </a:p>
          <a:p>
            <a:pPr marL="1028700" lvl="1" indent="-593725">
              <a:buFont typeface="+mj-lt"/>
              <a:buAutoNum type="romanUcPeriod" startAt="4"/>
            </a:pPr>
            <a:r>
              <a:rPr lang="en-US" sz="3200" b="1" dirty="0" smtClean="0">
                <a:solidFill>
                  <a:schemeClr val="tx2">
                    <a:lumMod val="75000"/>
                  </a:schemeClr>
                </a:solidFill>
              </a:rPr>
              <a:t>Commerce</a:t>
            </a:r>
          </a:p>
          <a:p>
            <a:pPr marL="1028700" lvl="1" indent="-593725">
              <a:buFont typeface="+mj-lt"/>
              <a:buAutoNum type="romanUcPeriod" startAt="4"/>
            </a:pPr>
            <a:r>
              <a:rPr lang="en-US" sz="3200" b="1" dirty="0" smtClean="0">
                <a:solidFill>
                  <a:schemeClr val="tx2">
                    <a:lumMod val="75000"/>
                  </a:schemeClr>
                </a:solidFill>
              </a:rPr>
              <a:t>Invention</a:t>
            </a:r>
          </a:p>
        </p:txBody>
      </p:sp>
      <p:sp>
        <p:nvSpPr>
          <p:cNvPr id="5" name="Title 1"/>
          <p:cNvSpPr>
            <a:spLocks noGrp="1"/>
          </p:cNvSpPr>
          <p:nvPr>
            <p:ph type="title"/>
          </p:nvPr>
        </p:nvSpPr>
        <p:spPr>
          <a:xfrm>
            <a:off x="3592286" y="0"/>
            <a:ext cx="5551714" cy="1828800"/>
          </a:xfrm>
        </p:spPr>
        <p:txBody>
          <a:bodyPr>
            <a:no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5400" b="1" dirty="0">
                <a:ln w="11430"/>
                <a:solidFill>
                  <a:schemeClr val="accent2">
                    <a:lumMod val="75000"/>
                  </a:schemeClr>
                </a:solidFill>
                <a:effectLst>
                  <a:outerShdw blurRad="50800" dist="39000" dir="5460000" algn="tl">
                    <a:srgbClr val="000000">
                      <a:alpha val="38000"/>
                    </a:srgbClr>
                  </a:outerShdw>
                </a:effectLst>
              </a:rPr>
              <a:t>Understanding </a:t>
            </a:r>
            <a:br>
              <a:rPr lang="en-US" sz="5400" b="1" dirty="0">
                <a:ln w="11430"/>
                <a:solidFill>
                  <a:schemeClr val="accent2">
                    <a:lumMod val="75000"/>
                  </a:schemeClr>
                </a:solidFill>
                <a:effectLst>
                  <a:outerShdw blurRad="50800" dist="39000" dir="5460000" algn="tl">
                    <a:srgbClr val="000000">
                      <a:alpha val="38000"/>
                    </a:srgbClr>
                  </a:outerShdw>
                </a:effectLst>
              </a:rPr>
            </a:br>
            <a:r>
              <a:rPr lang="en-US" b="1" dirty="0">
                <a:ln w="11430"/>
                <a:solidFill>
                  <a:schemeClr val="accent2">
                    <a:lumMod val="75000"/>
                  </a:schemeClr>
                </a:solidFill>
                <a:effectLst>
                  <a:outerShdw blurRad="50800" dist="39000" dir="5460000" algn="tl">
                    <a:srgbClr val="000000">
                      <a:alpha val="38000"/>
                    </a:srgbClr>
                  </a:outerShdw>
                </a:effectLst>
              </a:rPr>
              <a:t>the Renaissance</a:t>
            </a:r>
          </a:p>
        </p:txBody>
      </p:sp>
      <p:pic>
        <p:nvPicPr>
          <p:cNvPr id="7170" name="Picture 2" descr="http://upload.wikimedia.org/wikipedia/commons/thumb/d/d5/David_von_Michelangelo.jpg/220px-David_von_Michelangel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592286" cy="6858000"/>
          </a:xfrm>
          <a:prstGeom prst="rect">
            <a:avLst/>
          </a:prstGeom>
          <a:noFill/>
          <a:effectLst/>
          <a:extLst>
            <a:ext uri="{909E8E84-426E-40DD-AFC4-6F175D3DCCD1}">
              <a14:hiddenFill xmlns:a14="http://schemas.microsoft.com/office/drawing/2010/main">
                <a:solidFill>
                  <a:srgbClr val="FFFFFF"/>
                </a:solidFill>
              </a14:hiddenFill>
            </a:ext>
          </a:extLst>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229600" cy="1143000"/>
          </a:xfrm>
        </p:spPr>
        <p:txBody>
          <a:bodyPr vert="horz" lIns="91440" tIns="45720" rIns="91440" bIns="45720" rtlCol="0" anchor="ctr">
            <a:normAutofit/>
          </a:bodyPr>
          <a:lstStyle/>
          <a:p>
            <a:pPr algn="l"/>
            <a:r>
              <a:rPr lang="en-US" sz="6000" b="1" dirty="0">
                <a:ln w="11430"/>
                <a:solidFill>
                  <a:schemeClr val="accent2">
                    <a:lumMod val="75000"/>
                  </a:schemeClr>
                </a:solidFill>
                <a:effectLst>
                  <a:outerShdw blurRad="50800" dist="39000" dir="5460000" algn="tl">
                    <a:srgbClr val="000000">
                      <a:alpha val="38000"/>
                    </a:srgbClr>
                  </a:outerShdw>
                </a:effectLst>
              </a:rPr>
              <a:t>Classical Studies</a:t>
            </a:r>
          </a:p>
        </p:txBody>
      </p:sp>
      <p:sp>
        <p:nvSpPr>
          <p:cNvPr id="3" name="Content Placeholder 2"/>
          <p:cNvSpPr>
            <a:spLocks noGrp="1"/>
          </p:cNvSpPr>
          <p:nvPr>
            <p:ph idx="1"/>
          </p:nvPr>
        </p:nvSpPr>
        <p:spPr>
          <a:xfrm>
            <a:off x="304800" y="1295400"/>
            <a:ext cx="5791200" cy="4953000"/>
          </a:xfrm>
          <a:solidFill>
            <a:schemeClr val="bg1">
              <a:alpha val="50000"/>
            </a:schemeClr>
          </a:solidFill>
        </p:spPr>
        <p:txBody>
          <a:bodyPr>
            <a:normAutofit fontScale="92500"/>
          </a:bodyPr>
          <a:lstStyle/>
          <a:p>
            <a:r>
              <a:rPr lang="en-US" b="1" dirty="0" smtClean="0">
                <a:solidFill>
                  <a:schemeClr val="accent2">
                    <a:lumMod val="75000"/>
                  </a:schemeClr>
                </a:solidFill>
              </a:rPr>
              <a:t>Humanism</a:t>
            </a:r>
          </a:p>
          <a:p>
            <a:pPr lvl="1"/>
            <a:r>
              <a:rPr lang="en-US" b="1" dirty="0" smtClean="0">
                <a:solidFill>
                  <a:schemeClr val="accent1">
                    <a:lumMod val="50000"/>
                  </a:schemeClr>
                </a:solidFill>
              </a:rPr>
              <a:t>“the study of humanity”</a:t>
            </a:r>
          </a:p>
          <a:p>
            <a:pPr lvl="1"/>
            <a:r>
              <a:rPr lang="en-US" b="1" dirty="0" smtClean="0">
                <a:solidFill>
                  <a:schemeClr val="accent1">
                    <a:lumMod val="50000"/>
                  </a:schemeClr>
                </a:solidFill>
              </a:rPr>
              <a:t>From </a:t>
            </a:r>
            <a:r>
              <a:rPr lang="en-US" b="1" i="1" dirty="0" err="1" smtClean="0">
                <a:solidFill>
                  <a:schemeClr val="accent1">
                    <a:lumMod val="50000"/>
                  </a:schemeClr>
                </a:solidFill>
              </a:rPr>
              <a:t>studia</a:t>
            </a:r>
            <a:r>
              <a:rPr lang="en-US" b="1" i="1" dirty="0" smtClean="0">
                <a:solidFill>
                  <a:schemeClr val="accent1">
                    <a:lumMod val="50000"/>
                  </a:schemeClr>
                </a:solidFill>
              </a:rPr>
              <a:t> </a:t>
            </a:r>
            <a:r>
              <a:rPr lang="en-US" b="1" i="1" dirty="0" err="1" smtClean="0">
                <a:solidFill>
                  <a:schemeClr val="accent1">
                    <a:lumMod val="50000"/>
                  </a:schemeClr>
                </a:solidFill>
              </a:rPr>
              <a:t>humanitatis</a:t>
            </a:r>
            <a:endParaRPr lang="en-US" b="1" i="1" dirty="0" smtClean="0">
              <a:solidFill>
                <a:schemeClr val="accent1">
                  <a:lumMod val="50000"/>
                </a:schemeClr>
              </a:solidFill>
            </a:endParaRPr>
          </a:p>
          <a:p>
            <a:pPr lvl="2"/>
            <a:r>
              <a:rPr lang="en-US" b="1" dirty="0" smtClean="0">
                <a:solidFill>
                  <a:schemeClr val="accent1">
                    <a:lumMod val="50000"/>
                  </a:schemeClr>
                </a:solidFill>
              </a:rPr>
              <a:t>coined by </a:t>
            </a:r>
            <a:r>
              <a:rPr lang="en-US" b="1" dirty="0" smtClean="0">
                <a:solidFill>
                  <a:schemeClr val="accent2">
                    <a:lumMod val="75000"/>
                  </a:schemeClr>
                </a:solidFill>
              </a:rPr>
              <a:t>Cicero </a:t>
            </a:r>
            <a:r>
              <a:rPr lang="en-US" b="1" dirty="0" smtClean="0">
                <a:solidFill>
                  <a:schemeClr val="accent1">
                    <a:lumMod val="50000"/>
                  </a:schemeClr>
                </a:solidFill>
              </a:rPr>
              <a:t>to describe the education of a cultivated human being</a:t>
            </a:r>
          </a:p>
          <a:p>
            <a:endParaRPr lang="en-US" sz="1400" dirty="0" smtClean="0">
              <a:solidFill>
                <a:schemeClr val="accent1">
                  <a:lumMod val="50000"/>
                </a:schemeClr>
              </a:solidFill>
            </a:endParaRPr>
          </a:p>
          <a:p>
            <a:r>
              <a:rPr lang="en-US" b="1" dirty="0" smtClean="0">
                <a:solidFill>
                  <a:schemeClr val="accent2">
                    <a:lumMod val="75000"/>
                  </a:schemeClr>
                </a:solidFill>
              </a:rPr>
              <a:t>Classics</a:t>
            </a:r>
          </a:p>
          <a:p>
            <a:pPr lvl="1"/>
            <a:r>
              <a:rPr lang="en-US" dirty="0" smtClean="0">
                <a:solidFill>
                  <a:schemeClr val="accent1">
                    <a:lumMod val="50000"/>
                  </a:schemeClr>
                </a:solidFill>
              </a:rPr>
              <a:t>Prominent works of </a:t>
            </a:r>
            <a:r>
              <a:rPr lang="en-US" b="1" dirty="0" smtClean="0">
                <a:solidFill>
                  <a:schemeClr val="accent2">
                    <a:lumMod val="75000"/>
                  </a:schemeClr>
                </a:solidFill>
              </a:rPr>
              <a:t>Greek</a:t>
            </a:r>
            <a:r>
              <a:rPr lang="en-US" dirty="0" smtClean="0">
                <a:solidFill>
                  <a:schemeClr val="accent1">
                    <a:lumMod val="50000"/>
                  </a:schemeClr>
                </a:solidFill>
              </a:rPr>
              <a:t>, </a:t>
            </a:r>
            <a:r>
              <a:rPr lang="en-US" b="1" dirty="0" smtClean="0">
                <a:solidFill>
                  <a:schemeClr val="accent2">
                    <a:lumMod val="75000"/>
                  </a:schemeClr>
                </a:solidFill>
              </a:rPr>
              <a:t>Roman</a:t>
            </a:r>
            <a:r>
              <a:rPr lang="en-US" dirty="0" smtClean="0">
                <a:solidFill>
                  <a:schemeClr val="accent1">
                    <a:lumMod val="50000"/>
                  </a:schemeClr>
                </a:solidFill>
              </a:rPr>
              <a:t>, and </a:t>
            </a:r>
            <a:r>
              <a:rPr lang="en-US" b="1" dirty="0" smtClean="0">
                <a:solidFill>
                  <a:schemeClr val="accent2">
                    <a:lumMod val="75000"/>
                  </a:schemeClr>
                </a:solidFill>
              </a:rPr>
              <a:t>Biblical</a:t>
            </a:r>
            <a:r>
              <a:rPr lang="en-US" dirty="0" smtClean="0">
                <a:solidFill>
                  <a:schemeClr val="accent2">
                    <a:lumMod val="75000"/>
                  </a:schemeClr>
                </a:solidFill>
              </a:rPr>
              <a:t> </a:t>
            </a:r>
            <a:r>
              <a:rPr lang="en-US" dirty="0" smtClean="0">
                <a:solidFill>
                  <a:schemeClr val="accent1">
                    <a:lumMod val="50000"/>
                  </a:schemeClr>
                </a:solidFill>
              </a:rPr>
              <a:t>literature</a:t>
            </a:r>
          </a:p>
          <a:p>
            <a:pPr lvl="1"/>
            <a:r>
              <a:rPr lang="en-US" dirty="0" smtClean="0">
                <a:solidFill>
                  <a:schemeClr val="accent1">
                    <a:lumMod val="50000"/>
                  </a:schemeClr>
                </a:solidFill>
              </a:rPr>
              <a:t>Emphasis:  original languages</a:t>
            </a:r>
          </a:p>
        </p:txBody>
      </p:sp>
      <p:pic>
        <p:nvPicPr>
          <p:cNvPr id="1026" name="Picture 2" descr="Image:Cicero.PNG">
            <a:hlinkClick r:id="rId2"/>
          </p:cNvPr>
          <p:cNvPicPr>
            <a:picLocks noChangeAspect="1" noChangeArrowheads="1"/>
          </p:cNvPicPr>
          <p:nvPr/>
        </p:nvPicPr>
        <p:blipFill>
          <a:blip r:embed="rId3" cstate="print"/>
          <a:srcRect/>
          <a:stretch>
            <a:fillRect/>
          </a:stretch>
        </p:blipFill>
        <p:spPr bwMode="auto">
          <a:xfrm>
            <a:off x="6228032" y="1295400"/>
            <a:ext cx="2763568" cy="4419600"/>
          </a:xfrm>
          <a:prstGeom prst="rect">
            <a:avLst/>
          </a:prstGeom>
          <a:noFill/>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left)">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left)">
                                      <p:cBhvr>
                                        <p:cTn id="12" dur="500"/>
                                        <p:tgtEl>
                                          <p:spTgt spid="3">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ipe(left)">
                                      <p:cBhvr>
                                        <p:cTn id="15" dur="500"/>
                                        <p:tgtEl>
                                          <p:spTgt spid="3">
                                            <p:txEl>
                                              <p:pRg st="1" end="1"/>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wipe(left)">
                                      <p:cBhvr>
                                        <p:cTn id="18" dur="500"/>
                                        <p:tgtEl>
                                          <p:spTgt spid="3">
                                            <p:txEl>
                                              <p:pRg st="2" end="2"/>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wipe(left)">
                                      <p:cBhvr>
                                        <p:cTn id="21" dur="500"/>
                                        <p:tgtEl>
                                          <p:spTgt spid="3">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wipe(left)">
                                      <p:cBhvr>
                                        <p:cTn id="26" dur="500"/>
                                        <p:tgtEl>
                                          <p:spTgt spid="3">
                                            <p:txEl>
                                              <p:pRg st="5" end="5"/>
                                            </p:txEl>
                                          </p:spTgt>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wipe(left)">
                                      <p:cBhvr>
                                        <p:cTn id="29" dur="500"/>
                                        <p:tgtEl>
                                          <p:spTgt spid="3">
                                            <p:txEl>
                                              <p:pRg st="6" end="6"/>
                                            </p:txEl>
                                          </p:spTgt>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wipe(left)">
                                      <p:cBhvr>
                                        <p:cTn id="3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133600"/>
            <a:ext cx="5638800" cy="3581400"/>
          </a:xfrm>
          <a:solidFill>
            <a:schemeClr val="bg1">
              <a:alpha val="42000"/>
            </a:schemeClr>
          </a:solidFill>
          <a:effectLst>
            <a:softEdge rad="31750"/>
          </a:effectLst>
        </p:spPr>
        <p:txBody>
          <a:bodyPr vert="horz" lIns="91440" tIns="45720" rIns="91440" bIns="45720" rtlCol="0">
            <a:normAutofit/>
          </a:bodyPr>
          <a:lstStyle/>
          <a:p>
            <a:pPr marL="0" indent="0">
              <a:buNone/>
            </a:pPr>
            <a:r>
              <a:rPr lang="en-US" b="1" dirty="0">
                <a:solidFill>
                  <a:schemeClr val="tx2">
                    <a:lumMod val="50000"/>
                  </a:schemeClr>
                </a:solidFill>
              </a:rPr>
              <a:t>St. Basil the </a:t>
            </a:r>
            <a:r>
              <a:rPr lang="en-US" b="1" dirty="0" smtClean="0">
                <a:solidFill>
                  <a:schemeClr val="tx2">
                    <a:lumMod val="50000"/>
                  </a:schemeClr>
                </a:solidFill>
              </a:rPr>
              <a:t>Great </a:t>
            </a:r>
            <a:r>
              <a:rPr lang="en-US" sz="2400" b="1" dirty="0" smtClean="0">
                <a:solidFill>
                  <a:schemeClr val="tx2">
                    <a:lumMod val="50000"/>
                  </a:schemeClr>
                </a:solidFill>
              </a:rPr>
              <a:t>(c. 333-379)</a:t>
            </a:r>
            <a:endParaRPr lang="en-US" sz="2400" b="1" dirty="0">
              <a:solidFill>
                <a:schemeClr val="tx2">
                  <a:lumMod val="50000"/>
                </a:schemeClr>
              </a:solidFill>
            </a:endParaRPr>
          </a:p>
          <a:p>
            <a:pPr marL="457200" lvl="1"/>
            <a:r>
              <a:rPr lang="en-US" b="1" dirty="0" smtClean="0">
                <a:solidFill>
                  <a:schemeClr val="tx2">
                    <a:lumMod val="50000"/>
                  </a:schemeClr>
                </a:solidFill>
              </a:rPr>
              <a:t>Bishop </a:t>
            </a:r>
            <a:r>
              <a:rPr lang="en-US" b="1" dirty="0">
                <a:solidFill>
                  <a:schemeClr val="tx2">
                    <a:lumMod val="50000"/>
                  </a:schemeClr>
                </a:solidFill>
              </a:rPr>
              <a:t>and Theologian</a:t>
            </a:r>
          </a:p>
          <a:p>
            <a:pPr marL="857250" lvl="2"/>
            <a:r>
              <a:rPr lang="en-US" sz="2000" b="1" dirty="0">
                <a:solidFill>
                  <a:schemeClr val="tx2">
                    <a:lumMod val="50000"/>
                  </a:schemeClr>
                </a:solidFill>
                <a:hlinkClick r:id="rId2"/>
              </a:rPr>
              <a:t>Address to Young Men on the </a:t>
            </a:r>
            <a:r>
              <a:rPr lang="en-US" sz="2000" b="1" dirty="0" smtClean="0">
                <a:solidFill>
                  <a:schemeClr val="tx2">
                    <a:lumMod val="50000"/>
                  </a:schemeClr>
                </a:solidFill>
                <a:hlinkClick r:id="rId2"/>
              </a:rPr>
              <a:t/>
            </a:r>
            <a:br>
              <a:rPr lang="en-US" sz="2000" b="1" dirty="0" smtClean="0">
                <a:solidFill>
                  <a:schemeClr val="tx2">
                    <a:lumMod val="50000"/>
                  </a:schemeClr>
                </a:solidFill>
                <a:hlinkClick r:id="rId2"/>
              </a:rPr>
            </a:br>
            <a:r>
              <a:rPr lang="en-US" sz="2000" b="1" dirty="0" smtClean="0">
                <a:solidFill>
                  <a:schemeClr val="tx2">
                    <a:lumMod val="50000"/>
                  </a:schemeClr>
                </a:solidFill>
                <a:hlinkClick r:id="rId2"/>
              </a:rPr>
              <a:t>Right </a:t>
            </a:r>
            <a:r>
              <a:rPr lang="en-US" sz="2000" b="1" dirty="0">
                <a:solidFill>
                  <a:schemeClr val="tx2">
                    <a:lumMod val="50000"/>
                  </a:schemeClr>
                </a:solidFill>
                <a:hlinkClick r:id="rId2"/>
              </a:rPr>
              <a:t>Use of Greek </a:t>
            </a:r>
            <a:r>
              <a:rPr lang="en-US" sz="2000" b="1" dirty="0" smtClean="0">
                <a:solidFill>
                  <a:schemeClr val="tx2">
                    <a:lumMod val="50000"/>
                  </a:schemeClr>
                </a:solidFill>
                <a:hlinkClick r:id="rId2"/>
              </a:rPr>
              <a:t>Literature</a:t>
            </a:r>
            <a:endParaRPr lang="en-US" sz="2000" b="1" dirty="0">
              <a:solidFill>
                <a:schemeClr val="tx2">
                  <a:lumMod val="50000"/>
                </a:schemeClr>
              </a:solidFill>
            </a:endParaRPr>
          </a:p>
        </p:txBody>
      </p:sp>
      <p:pic>
        <p:nvPicPr>
          <p:cNvPr id="44034" name="Picture 2" descr="http://upload.wikimedia.org/wikipedia/commons/c/cd/BASIL.jpg">
            <a:hlinkClick r:id="rId3" tooltip="BASIL.jpg"/>
          </p:cNvPr>
          <p:cNvPicPr>
            <a:picLocks noChangeAspect="1" noChangeArrowheads="1"/>
          </p:cNvPicPr>
          <p:nvPr/>
        </p:nvPicPr>
        <p:blipFill>
          <a:blip r:embed="rId4" cstate="print"/>
          <a:srcRect/>
          <a:stretch>
            <a:fillRect/>
          </a:stretch>
        </p:blipFill>
        <p:spPr bwMode="auto">
          <a:xfrm>
            <a:off x="6096000" y="1828800"/>
            <a:ext cx="2897338" cy="3810000"/>
          </a:xfrm>
          <a:prstGeom prst="rect">
            <a:avLst/>
          </a:prstGeom>
          <a:noFill/>
        </p:spPr>
      </p:pic>
      <p:sp>
        <p:nvSpPr>
          <p:cNvPr id="8" name="Title 1"/>
          <p:cNvSpPr>
            <a:spLocks noGrp="1"/>
          </p:cNvSpPr>
          <p:nvPr>
            <p:ph type="title"/>
          </p:nvPr>
        </p:nvSpPr>
        <p:spPr>
          <a:xfrm>
            <a:off x="152400" y="304800"/>
            <a:ext cx="8991600" cy="1143000"/>
          </a:xfrm>
        </p:spPr>
        <p:txBody>
          <a:bodyPr vert="horz" lIns="91440" tIns="45720" rIns="91440" bIns="45720" rtlCol="0" anchor="ctr">
            <a:noAutofit/>
          </a:bodyPr>
          <a:lstStyle/>
          <a:p>
            <a:pPr algn="l"/>
            <a:r>
              <a:rPr lang="en-US" sz="5400" b="1" dirty="0">
                <a:ln w="11430"/>
                <a:solidFill>
                  <a:schemeClr val="accent2">
                    <a:lumMod val="75000"/>
                  </a:schemeClr>
                </a:solidFill>
                <a:effectLst>
                  <a:outerShdw blurRad="50800" dist="39000" dir="5460000" algn="tl">
                    <a:srgbClr val="000000">
                      <a:alpha val="38000"/>
                    </a:srgbClr>
                  </a:outerShdw>
                </a:effectLst>
              </a:rPr>
              <a:t>Classics in the Christian Era</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http://www.leksikon.org/images/aquinas_thomas.jpg"/>
          <p:cNvPicPr>
            <a:picLocks noChangeAspect="1" noChangeArrowheads="1"/>
          </p:cNvPicPr>
          <p:nvPr/>
        </p:nvPicPr>
        <p:blipFill>
          <a:blip r:embed="rId2" cstate="print"/>
          <a:srcRect b="1887"/>
          <a:stretch>
            <a:fillRect/>
          </a:stretch>
        </p:blipFill>
        <p:spPr bwMode="auto">
          <a:xfrm>
            <a:off x="6096000" y="1752600"/>
            <a:ext cx="2907305" cy="3962400"/>
          </a:xfrm>
          <a:prstGeom prst="rect">
            <a:avLst/>
          </a:prstGeom>
          <a:noFill/>
        </p:spPr>
      </p:pic>
      <p:sp>
        <p:nvSpPr>
          <p:cNvPr id="3" name="Content Placeholder 2"/>
          <p:cNvSpPr>
            <a:spLocks noGrp="1"/>
          </p:cNvSpPr>
          <p:nvPr>
            <p:ph idx="1"/>
          </p:nvPr>
        </p:nvSpPr>
        <p:spPr>
          <a:xfrm>
            <a:off x="228600" y="2057400"/>
            <a:ext cx="5943600" cy="3657600"/>
          </a:xfrm>
          <a:solidFill>
            <a:schemeClr val="bg1">
              <a:alpha val="42000"/>
            </a:schemeClr>
          </a:solidFill>
          <a:effectLst>
            <a:softEdge rad="31750"/>
          </a:effectLst>
        </p:spPr>
        <p:txBody>
          <a:bodyPr vert="horz" lIns="91440" tIns="45720" rIns="91440" bIns="45720" rtlCol="0">
            <a:normAutofit/>
          </a:bodyPr>
          <a:lstStyle/>
          <a:p>
            <a:pPr marL="0" indent="0">
              <a:buNone/>
            </a:pPr>
            <a:r>
              <a:rPr lang="en-US" b="1" dirty="0" smtClean="0">
                <a:solidFill>
                  <a:schemeClr val="tx2">
                    <a:lumMod val="50000"/>
                  </a:schemeClr>
                </a:solidFill>
              </a:rPr>
              <a:t>St</a:t>
            </a:r>
            <a:r>
              <a:rPr lang="en-US" b="1" dirty="0">
                <a:solidFill>
                  <a:schemeClr val="tx2">
                    <a:lumMod val="50000"/>
                  </a:schemeClr>
                </a:solidFill>
              </a:rPr>
              <a:t>. Thomas </a:t>
            </a:r>
            <a:r>
              <a:rPr lang="en-US" b="1" dirty="0" smtClean="0">
                <a:solidFill>
                  <a:schemeClr val="tx2">
                    <a:lumMod val="50000"/>
                  </a:schemeClr>
                </a:solidFill>
              </a:rPr>
              <a:t>Aquinas </a:t>
            </a:r>
            <a:r>
              <a:rPr lang="en-US" sz="2400" b="1" dirty="0" smtClean="0">
                <a:solidFill>
                  <a:schemeClr val="tx2">
                    <a:lumMod val="50000"/>
                  </a:schemeClr>
                </a:solidFill>
              </a:rPr>
              <a:t>(1225-1274)</a:t>
            </a:r>
            <a:endParaRPr lang="en-US" b="1" dirty="0">
              <a:solidFill>
                <a:schemeClr val="tx2">
                  <a:lumMod val="50000"/>
                </a:schemeClr>
              </a:solidFill>
            </a:endParaRPr>
          </a:p>
          <a:p>
            <a:pPr marL="457200" lvl="1"/>
            <a:r>
              <a:rPr lang="en-US" b="1" i="1" dirty="0">
                <a:solidFill>
                  <a:schemeClr val="tx2">
                    <a:lumMod val="50000"/>
                  </a:schemeClr>
                </a:solidFill>
              </a:rPr>
              <a:t>Summa </a:t>
            </a:r>
            <a:r>
              <a:rPr lang="en-US" b="1" i="1" dirty="0" err="1">
                <a:solidFill>
                  <a:schemeClr val="tx2">
                    <a:lumMod val="50000"/>
                  </a:schemeClr>
                </a:solidFill>
              </a:rPr>
              <a:t>Theologica</a:t>
            </a:r>
            <a:r>
              <a:rPr lang="en-US" b="1" i="1" dirty="0">
                <a:solidFill>
                  <a:schemeClr val="tx2">
                    <a:lumMod val="50000"/>
                  </a:schemeClr>
                </a:solidFill>
              </a:rPr>
              <a:t> </a:t>
            </a:r>
            <a:endParaRPr lang="en-US" b="1" dirty="0">
              <a:solidFill>
                <a:schemeClr val="tx2">
                  <a:lumMod val="50000"/>
                </a:schemeClr>
              </a:solidFill>
            </a:endParaRPr>
          </a:p>
          <a:p>
            <a:pPr marL="857250" lvl="2"/>
            <a:r>
              <a:rPr lang="en-US" b="1" dirty="0" smtClean="0">
                <a:solidFill>
                  <a:schemeClr val="tx2">
                    <a:lumMod val="50000"/>
                  </a:schemeClr>
                </a:solidFill>
              </a:rPr>
              <a:t>Attempt to reconcile </a:t>
            </a:r>
            <a:r>
              <a:rPr lang="en-US" b="1" dirty="0">
                <a:solidFill>
                  <a:schemeClr val="tx2">
                    <a:lumMod val="50000"/>
                  </a:schemeClr>
                </a:solidFill>
              </a:rPr>
              <a:t>Aristotle’s philosophy with Christian teaching</a:t>
            </a:r>
          </a:p>
        </p:txBody>
      </p:sp>
      <p:sp>
        <p:nvSpPr>
          <p:cNvPr id="8" name="Title 1"/>
          <p:cNvSpPr>
            <a:spLocks noGrp="1"/>
          </p:cNvSpPr>
          <p:nvPr>
            <p:ph type="title"/>
          </p:nvPr>
        </p:nvSpPr>
        <p:spPr>
          <a:xfrm>
            <a:off x="152400" y="304800"/>
            <a:ext cx="8991600" cy="1143000"/>
          </a:xfrm>
        </p:spPr>
        <p:txBody>
          <a:bodyPr vert="horz" lIns="91440" tIns="45720" rIns="91440" bIns="45720" rtlCol="0" anchor="ctr">
            <a:noAutofit/>
          </a:bodyPr>
          <a:lstStyle/>
          <a:p>
            <a:pPr algn="l"/>
            <a:r>
              <a:rPr lang="en-US" sz="5400" b="1" dirty="0">
                <a:ln w="11430"/>
                <a:solidFill>
                  <a:schemeClr val="accent2">
                    <a:lumMod val="75000"/>
                  </a:schemeClr>
                </a:solidFill>
                <a:effectLst>
                  <a:outerShdw blurRad="50800" dist="39000" dir="5460000" algn="tl">
                    <a:srgbClr val="000000">
                      <a:alpha val="38000"/>
                    </a:srgbClr>
                  </a:outerShdw>
                </a:effectLst>
              </a:rPr>
              <a:t>Classics in the Christian Era</a:t>
            </a:r>
          </a:p>
        </p:txBody>
      </p:sp>
    </p:spTree>
    <p:extLst>
      <p:ext uri="{BB962C8B-B14F-4D97-AF65-F5344CB8AC3E}">
        <p14:creationId xmlns:p14="http://schemas.microsoft.com/office/powerpoint/2010/main" val="384100598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5" descr="http://upload.wikimedia.org/wikipedia/commons/thumb/4/40/Cicero_-_Musei_Capitolini.JPG/220px-Cicero_-_Musei_Capitolin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3467436"/>
            <a:ext cx="2286000" cy="3044536"/>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533400" y="1371600"/>
            <a:ext cx="7467600" cy="1676400"/>
          </a:xfrm>
          <a:solidFill>
            <a:schemeClr val="bg1">
              <a:alpha val="61000"/>
            </a:schemeClr>
          </a:solidFill>
          <a:effectLst>
            <a:softEdge rad="63500"/>
          </a:effectLst>
        </p:spPr>
        <p:txBody>
          <a:bodyPr anchor="ctr">
            <a:noAutofit/>
          </a:bodyPr>
          <a:lstStyle/>
          <a:p>
            <a:pPr marL="63500" indent="0">
              <a:buNone/>
            </a:pPr>
            <a:r>
              <a:rPr lang="en-US" sz="4400" b="1" dirty="0" smtClean="0">
                <a:solidFill>
                  <a:schemeClr val="tx2">
                    <a:lumMod val="75000"/>
                  </a:schemeClr>
                </a:solidFill>
              </a:rPr>
              <a:t>Classical literature seen as a </a:t>
            </a:r>
            <a:r>
              <a:rPr lang="en-US" sz="4400" b="1" i="1" dirty="0" smtClean="0">
                <a:solidFill>
                  <a:srgbClr val="C00000"/>
                </a:solidFill>
              </a:rPr>
              <a:t>means to an end</a:t>
            </a:r>
            <a:r>
              <a:rPr lang="en-US" sz="4400" b="1" i="1" dirty="0" smtClean="0">
                <a:solidFill>
                  <a:schemeClr val="tx2">
                    <a:lumMod val="75000"/>
                  </a:schemeClr>
                </a:solidFill>
              </a:rPr>
              <a:t>…</a:t>
            </a:r>
          </a:p>
        </p:txBody>
      </p:sp>
      <p:sp>
        <p:nvSpPr>
          <p:cNvPr id="10" name="Title 1"/>
          <p:cNvSpPr>
            <a:spLocks noGrp="1"/>
          </p:cNvSpPr>
          <p:nvPr>
            <p:ph type="title"/>
          </p:nvPr>
        </p:nvSpPr>
        <p:spPr>
          <a:xfrm>
            <a:off x="152400" y="0"/>
            <a:ext cx="8991600" cy="1143000"/>
          </a:xfrm>
        </p:spPr>
        <p:txBody>
          <a:bodyPr vert="horz" lIns="91440" tIns="45720" rIns="91440" bIns="45720" rtlCol="0" anchor="ctr">
            <a:noAutofit/>
          </a:bodyPr>
          <a:lstStyle/>
          <a:p>
            <a:pPr algn="l"/>
            <a:r>
              <a:rPr lang="en-US" sz="5400" b="1" dirty="0">
                <a:ln w="11430"/>
                <a:solidFill>
                  <a:schemeClr val="accent2">
                    <a:lumMod val="75000"/>
                  </a:schemeClr>
                </a:solidFill>
                <a:effectLst>
                  <a:outerShdw blurRad="50800" dist="39000" dir="5460000" algn="tl">
                    <a:srgbClr val="000000">
                      <a:alpha val="38000"/>
                    </a:srgbClr>
                  </a:outerShdw>
                </a:effectLst>
              </a:rPr>
              <a:t>Classics in the Christian Era</a:t>
            </a:r>
          </a:p>
        </p:txBody>
      </p:sp>
      <p:pic>
        <p:nvPicPr>
          <p:cNvPr id="4" name="Picture 2" descr="C:\Users\Tom\AppData\Local\Microsoft\Windows\Temporary Internet Files\Content.IE5\DYRWKSWU\MP900423600[1].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8889"/>
          <a:stretch/>
        </p:blipFill>
        <p:spPr bwMode="auto">
          <a:xfrm>
            <a:off x="6172200" y="3124200"/>
            <a:ext cx="2557937" cy="2743200"/>
          </a:xfrm>
          <a:prstGeom prst="rect">
            <a:avLst/>
          </a:prstGeom>
          <a:noFill/>
          <a:extLst>
            <a:ext uri="{909E8E84-426E-40DD-AFC4-6F175D3DCCD1}">
              <a14:hiddenFill xmlns:a14="http://schemas.microsoft.com/office/drawing/2010/main">
                <a:solidFill>
                  <a:srgbClr val="FFFFFF"/>
                </a:solidFill>
              </a14:hiddenFill>
            </a:ext>
          </a:extLst>
        </p:spPr>
      </p:pic>
      <p:sp>
        <p:nvSpPr>
          <p:cNvPr id="2" name="Right Arrow 1"/>
          <p:cNvSpPr/>
          <p:nvPr/>
        </p:nvSpPr>
        <p:spPr>
          <a:xfrm rot="21154923">
            <a:off x="2117594" y="4273930"/>
            <a:ext cx="4691523" cy="1143000"/>
          </a:xfrm>
          <a:prstGeom prst="rightArrow">
            <a:avLst/>
          </a:prstGeom>
          <a:solidFill>
            <a:schemeClr val="accent3">
              <a:lumMod val="60000"/>
              <a:lumOff val="40000"/>
            </a:schemeClr>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828800"/>
            <a:ext cx="5105400" cy="5029200"/>
          </a:xfrm>
          <a:solidFill>
            <a:schemeClr val="bg1">
              <a:alpha val="42000"/>
            </a:schemeClr>
          </a:solidFill>
          <a:effectLst>
            <a:softEdge rad="31750"/>
          </a:effectLst>
        </p:spPr>
        <p:txBody>
          <a:bodyPr vert="horz" lIns="91440" tIns="45720" rIns="91440" bIns="45720" rtlCol="0">
            <a:normAutofit fontScale="92500" lnSpcReduction="20000"/>
          </a:bodyPr>
          <a:lstStyle/>
          <a:p>
            <a:pPr marL="0" indent="0">
              <a:buNone/>
            </a:pPr>
            <a:r>
              <a:rPr lang="en-US" sz="4000" b="1" dirty="0">
                <a:solidFill>
                  <a:srgbClr val="C00000"/>
                </a:solidFill>
              </a:rPr>
              <a:t>Petrarch </a:t>
            </a:r>
            <a:r>
              <a:rPr lang="en-US" sz="2800" b="1" dirty="0">
                <a:solidFill>
                  <a:schemeClr val="tx2">
                    <a:lumMod val="75000"/>
                  </a:schemeClr>
                </a:solidFill>
              </a:rPr>
              <a:t>(c. 1304-1374)</a:t>
            </a:r>
            <a:endParaRPr lang="en-US" sz="4000" b="1" dirty="0">
              <a:solidFill>
                <a:schemeClr val="tx2">
                  <a:lumMod val="75000"/>
                </a:schemeClr>
              </a:solidFill>
            </a:endParaRPr>
          </a:p>
          <a:p>
            <a:pPr marL="457200" lvl="1"/>
            <a:r>
              <a:rPr lang="en-US" b="1" dirty="0">
                <a:solidFill>
                  <a:schemeClr val="tx2">
                    <a:lumMod val="50000"/>
                  </a:schemeClr>
                </a:solidFill>
              </a:rPr>
              <a:t>“Father of Humanism”</a:t>
            </a:r>
          </a:p>
          <a:p>
            <a:pPr marL="457200" lvl="1"/>
            <a:r>
              <a:rPr lang="en-US" b="1" dirty="0">
                <a:solidFill>
                  <a:schemeClr val="tx2">
                    <a:lumMod val="50000"/>
                  </a:schemeClr>
                </a:solidFill>
              </a:rPr>
              <a:t>“The First Tourist”</a:t>
            </a:r>
          </a:p>
          <a:p>
            <a:pPr marL="0" indent="0">
              <a:buNone/>
            </a:pPr>
            <a:endParaRPr lang="en-US" sz="2600" b="1" dirty="0">
              <a:solidFill>
                <a:srgbClr val="C00000"/>
              </a:solidFill>
            </a:endParaRPr>
          </a:p>
          <a:p>
            <a:pPr marL="0" indent="0">
              <a:buNone/>
            </a:pPr>
            <a:r>
              <a:rPr lang="en-US" sz="4000" b="1" dirty="0">
                <a:solidFill>
                  <a:schemeClr val="tx2">
                    <a:lumMod val="75000"/>
                  </a:schemeClr>
                </a:solidFill>
              </a:rPr>
              <a:t>Recovered crumbling Latin texts, including some of Cicero’s works</a:t>
            </a:r>
          </a:p>
          <a:p>
            <a:pPr marL="0" indent="0">
              <a:buNone/>
            </a:pPr>
            <a:endParaRPr lang="en-US" sz="2600" b="1" dirty="0">
              <a:solidFill>
                <a:schemeClr val="tx2">
                  <a:lumMod val="75000"/>
                </a:schemeClr>
              </a:solidFill>
            </a:endParaRPr>
          </a:p>
          <a:p>
            <a:pPr marL="0" indent="0">
              <a:buNone/>
            </a:pPr>
            <a:r>
              <a:rPr lang="en-US" sz="4000" b="1" dirty="0">
                <a:solidFill>
                  <a:schemeClr val="tx2">
                    <a:lumMod val="75000"/>
                  </a:schemeClr>
                </a:solidFill>
              </a:rPr>
              <a:t>“Dark Ages”</a:t>
            </a:r>
          </a:p>
        </p:txBody>
      </p:sp>
      <p:grpSp>
        <p:nvGrpSpPr>
          <p:cNvPr id="7" name="Group 6"/>
          <p:cNvGrpSpPr/>
          <p:nvPr/>
        </p:nvGrpSpPr>
        <p:grpSpPr>
          <a:xfrm>
            <a:off x="5715001" y="1447800"/>
            <a:ext cx="3262312" cy="4276439"/>
            <a:chOff x="5715001" y="1447800"/>
            <a:chExt cx="3262312" cy="4276439"/>
          </a:xfrm>
        </p:grpSpPr>
        <p:pic>
          <p:nvPicPr>
            <p:cNvPr id="47106" name="Picture 2" descr="http://www.lakesideschool.org/studentweb/worldhistory/renaissance/images/1.jpg"/>
            <p:cNvPicPr>
              <a:picLocks noChangeAspect="1" noChangeArrowheads="1"/>
            </p:cNvPicPr>
            <p:nvPr/>
          </p:nvPicPr>
          <p:blipFill>
            <a:blip r:embed="rId2" cstate="print"/>
            <a:srcRect/>
            <a:stretch>
              <a:fillRect/>
            </a:stretch>
          </p:blipFill>
          <p:spPr bwMode="auto">
            <a:xfrm>
              <a:off x="5715001" y="1447800"/>
              <a:ext cx="3262312" cy="4276439"/>
            </a:xfrm>
            <a:prstGeom prst="rect">
              <a:avLst/>
            </a:prstGeom>
            <a:noFill/>
          </p:spPr>
        </p:pic>
        <p:sp>
          <p:nvSpPr>
            <p:cNvPr id="5" name="TextBox 4"/>
            <p:cNvSpPr txBox="1"/>
            <p:nvPr/>
          </p:nvSpPr>
          <p:spPr>
            <a:xfrm>
              <a:off x="6553200" y="5007114"/>
              <a:ext cx="2424112" cy="707886"/>
            </a:xfrm>
            <a:prstGeom prst="rect">
              <a:avLst/>
            </a:prstGeom>
            <a:effectLst>
              <a:outerShdw blurRad="40000" dist="20000" dir="5400000" rotWithShape="0">
                <a:srgbClr val="000000">
                  <a:alpha val="38000"/>
                </a:srgbClr>
              </a:outerShdw>
              <a:softEdge rad="127000"/>
            </a:effectLst>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4000" b="1" dirty="0" smtClean="0">
                  <a:solidFill>
                    <a:schemeClr val="tx2">
                      <a:lumMod val="75000"/>
                    </a:schemeClr>
                  </a:solidFill>
                </a:rPr>
                <a:t>Petrarch</a:t>
              </a:r>
              <a:endParaRPr lang="en-US" sz="4000" b="1" dirty="0">
                <a:solidFill>
                  <a:schemeClr val="tx2">
                    <a:lumMod val="75000"/>
                  </a:schemeClr>
                </a:solidFill>
              </a:endParaRPr>
            </a:p>
          </p:txBody>
        </p:sp>
      </p:grpSp>
      <p:sp>
        <p:nvSpPr>
          <p:cNvPr id="10" name="Title 1"/>
          <p:cNvSpPr>
            <a:spLocks noGrp="1"/>
          </p:cNvSpPr>
          <p:nvPr>
            <p:ph type="title"/>
          </p:nvPr>
        </p:nvSpPr>
        <p:spPr>
          <a:xfrm>
            <a:off x="152400" y="76200"/>
            <a:ext cx="5257800" cy="1143000"/>
          </a:xfrm>
        </p:spPr>
        <p:txBody>
          <a:bodyPr vert="horz" lIns="91440" tIns="45720" rIns="91440" bIns="45720" rtlCol="0" anchor="ct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l"/>
            <a:r>
              <a:rPr lang="en-US" sz="6700" b="1" dirty="0" smtClean="0">
                <a:ln w="11430"/>
                <a:solidFill>
                  <a:schemeClr val="accent2">
                    <a:lumMod val="75000"/>
                  </a:schemeClr>
                </a:solidFill>
                <a:effectLst>
                  <a:outerShdw blurRad="50800" dist="39000" dir="5460000" algn="tl">
                    <a:srgbClr val="000000">
                      <a:alpha val="38000"/>
                    </a:srgbClr>
                  </a:outerShdw>
                </a:effectLst>
              </a:rPr>
              <a:t>The Rebirth</a:t>
            </a:r>
            <a:endParaRPr lang="en-US" sz="4000" b="1" dirty="0">
              <a:ln w="11430"/>
              <a:solidFill>
                <a:schemeClr val="accent2">
                  <a:lumMod val="75000"/>
                </a:schemeClr>
              </a:solidFill>
              <a:effectLst>
                <a:outerShdw blurRad="50800" dist="39000" dir="5460000" algn="tl">
                  <a:srgbClr val="000000">
                    <a:alpha val="38000"/>
                  </a:srgbClr>
                </a:outerShdw>
              </a:effectLst>
            </a:endParaRPr>
          </a:p>
        </p:txBody>
      </p:sp>
      <p:sp>
        <p:nvSpPr>
          <p:cNvPr id="11" name="Rectangle 10"/>
          <p:cNvSpPr/>
          <p:nvPr/>
        </p:nvSpPr>
        <p:spPr>
          <a:xfrm>
            <a:off x="457200" y="1066800"/>
            <a:ext cx="3429000" cy="646331"/>
          </a:xfrm>
          <a:prstGeom prst="rect">
            <a:avLst/>
          </a:prstGeom>
        </p:spPr>
        <p:txBody>
          <a:bodyPr wrap="square">
            <a:spAutoFit/>
          </a:bodyPr>
          <a:lstStyle/>
          <a:p>
            <a:r>
              <a:rPr lang="en-US" sz="3600" b="1" dirty="0">
                <a:latin typeface="Monotype Corsiva" pitchFamily="66" charset="0"/>
              </a:rPr>
              <a:t>of </a:t>
            </a:r>
            <a:r>
              <a:rPr lang="en-US" sz="3600" b="1" dirty="0" smtClean="0">
                <a:latin typeface="Monotype Corsiva" pitchFamily="66" charset="0"/>
              </a:rPr>
              <a:t>Classical Studies</a:t>
            </a:r>
            <a:endParaRPr lang="en-US" sz="3600" b="1" dirty="0">
              <a:latin typeface="Monotype Corsiva"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left)">
                                      <p:cBhvr>
                                        <p:cTn id="7" dur="10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left)">
                                      <p:cBhvr>
                                        <p:cTn id="12" dur="1000"/>
                                        <p:tgtEl>
                                          <p:spTgt spid="3">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ipe(left)">
                                      <p:cBhvr>
                                        <p:cTn id="15" dur="1000"/>
                                        <p:tgtEl>
                                          <p:spTgt spid="3">
                                            <p:txEl>
                                              <p:pRg st="1" end="1"/>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wipe(left)">
                                      <p:cBhvr>
                                        <p:cTn id="18" dur="1000"/>
                                        <p:tgtEl>
                                          <p:spTgt spid="3">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ipe(left)">
                                      <p:cBhvr>
                                        <p:cTn id="23" dur="10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wipe(left)">
                                      <p:cBhvr>
                                        <p:cTn id="28" dur="1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theme/theme1.xml><?xml version="1.0" encoding="utf-8"?>
<a:theme xmlns:a="http://schemas.openxmlformats.org/drawingml/2006/main" name="1_Office Theme">
  <a:themeElements>
    <a:clrScheme name="CreationofAdam">
      <a:dk1>
        <a:srgbClr val="3A1502"/>
      </a:dk1>
      <a:lt1>
        <a:srgbClr val="F0E7D4"/>
      </a:lt1>
      <a:dk2>
        <a:srgbClr val="453F31"/>
      </a:dk2>
      <a:lt2>
        <a:srgbClr val="EAE5C8"/>
      </a:lt2>
      <a:accent1>
        <a:srgbClr val="72959F"/>
      </a:accent1>
      <a:accent2>
        <a:srgbClr val="725240"/>
      </a:accent2>
      <a:accent3>
        <a:srgbClr val="749970"/>
      </a:accent3>
      <a:accent4>
        <a:srgbClr val="986E56"/>
      </a:accent4>
      <a:accent5>
        <a:srgbClr val="72959F"/>
      </a:accent5>
      <a:accent6>
        <a:srgbClr val="749970"/>
      </a:accent6>
      <a:hlink>
        <a:srgbClr val="453F31"/>
      </a:hlink>
      <a:folHlink>
        <a:srgbClr val="3A1502"/>
      </a:folHlink>
    </a:clrScheme>
    <a:fontScheme name="Renaissance">
      <a:majorFont>
        <a:latin typeface="Verona Serial"/>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Custom 17">
      <a:dk1>
        <a:srgbClr val="072F54"/>
      </a:dk1>
      <a:lt1>
        <a:sysClr val="window" lastClr="FFFFFF"/>
      </a:lt1>
      <a:dk2>
        <a:srgbClr val="072F54"/>
      </a:dk2>
      <a:lt2>
        <a:srgbClr val="FFFFFF"/>
      </a:lt2>
      <a:accent1>
        <a:srgbClr val="FFFFFF"/>
      </a:accent1>
      <a:accent2>
        <a:srgbClr val="FDDF8B"/>
      </a:accent2>
      <a:accent3>
        <a:srgbClr val="FDDF8B"/>
      </a:accent3>
      <a:accent4>
        <a:srgbClr val="9ECCF6"/>
      </a:accent4>
      <a:accent5>
        <a:srgbClr val="FDDF8B"/>
      </a:accent5>
      <a:accent6>
        <a:srgbClr val="FDDF8B"/>
      </a:accent6>
      <a:hlink>
        <a:srgbClr val="FDDF8B"/>
      </a:hlink>
      <a:folHlink>
        <a:srgbClr val="FFFF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reationofAdam">
    <a:dk1>
      <a:srgbClr val="3A1502"/>
    </a:dk1>
    <a:lt1>
      <a:srgbClr val="F0E7D4"/>
    </a:lt1>
    <a:dk2>
      <a:srgbClr val="453F31"/>
    </a:dk2>
    <a:lt2>
      <a:srgbClr val="EAE5C8"/>
    </a:lt2>
    <a:accent1>
      <a:srgbClr val="72959F"/>
    </a:accent1>
    <a:accent2>
      <a:srgbClr val="725240"/>
    </a:accent2>
    <a:accent3>
      <a:srgbClr val="749970"/>
    </a:accent3>
    <a:accent4>
      <a:srgbClr val="986E56"/>
    </a:accent4>
    <a:accent5>
      <a:srgbClr val="72959F"/>
    </a:accent5>
    <a:accent6>
      <a:srgbClr val="749970"/>
    </a:accent6>
    <a:hlink>
      <a:srgbClr val="453F31"/>
    </a:hlink>
    <a:folHlink>
      <a:srgbClr val="3A1502"/>
    </a:folHlink>
  </a:clrScheme>
</a:themeOverride>
</file>

<file path=docProps/app.xml><?xml version="1.0" encoding="utf-8"?>
<Properties xmlns="http://schemas.openxmlformats.org/officeDocument/2006/extended-properties" xmlns:vt="http://schemas.openxmlformats.org/officeDocument/2006/docPropsVTypes">
  <Template/>
  <TotalTime>4332</TotalTime>
  <Words>718</Words>
  <Application>Microsoft Office PowerPoint</Application>
  <PresentationFormat>On-screen Show (4:3)</PresentationFormat>
  <Paragraphs>134</Paragraphs>
  <Slides>27</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27</vt:i4>
      </vt:variant>
    </vt:vector>
  </HeadingPairs>
  <TitlesOfParts>
    <vt:vector size="34" baseType="lpstr">
      <vt:lpstr>Monotype Corsiva</vt:lpstr>
      <vt:lpstr>Verona Serial</vt:lpstr>
      <vt:lpstr>Calibri</vt:lpstr>
      <vt:lpstr>Arial</vt:lpstr>
      <vt:lpstr>Century Gothic</vt:lpstr>
      <vt:lpstr>1_Office Theme</vt:lpstr>
      <vt:lpstr>2_Office Theme</vt:lpstr>
      <vt:lpstr>Humanism</vt:lpstr>
      <vt:lpstr>The Renaissance</vt:lpstr>
      <vt:lpstr>PowerPoint Presentation</vt:lpstr>
      <vt:lpstr>Understanding  the Renaissance</vt:lpstr>
      <vt:lpstr>Classical Studies</vt:lpstr>
      <vt:lpstr>Classics in the Christian Era</vt:lpstr>
      <vt:lpstr>Classics in the Christian Era</vt:lpstr>
      <vt:lpstr>Classics in the Christian Era</vt:lpstr>
      <vt:lpstr>The Rebirth</vt:lpstr>
      <vt:lpstr>The Rebirth</vt:lpstr>
      <vt:lpstr>The Robbery The Periochae of Livy http://www.livius.org/li-ln/livy/periochae </vt:lpstr>
      <vt:lpstr>Greek Literature</vt:lpstr>
      <vt:lpstr>NOPE!</vt:lpstr>
      <vt:lpstr>Textual Criticism</vt:lpstr>
      <vt:lpstr>The Rebirth</vt:lpstr>
      <vt:lpstr>Even the angels envy us…</vt:lpstr>
      <vt:lpstr>Secularism</vt:lpstr>
      <vt:lpstr>Africa</vt:lpstr>
      <vt:lpstr>Canzoniere</vt:lpstr>
      <vt:lpstr>Laura</vt:lpstr>
      <vt:lpstr>CIVIC VIRTUE</vt:lpstr>
      <vt:lpstr>The Roman Empire</vt:lpstr>
      <vt:lpstr>Machiavelli</vt:lpstr>
      <vt:lpstr>Baldassare Castiglione</vt:lpstr>
      <vt:lpstr>Commerce</vt:lpstr>
      <vt:lpstr>Invention</vt:lpstr>
      <vt:lpstr>PowerPoint Presentation</vt:lpstr>
    </vt:vector>
  </TitlesOfParts>
  <Company>tctc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Italian Renaissance</dc:title>
  <dc:creator>Tom Richey</dc:creator>
  <cp:lastModifiedBy>Paula Dillon</cp:lastModifiedBy>
  <cp:revision>149</cp:revision>
  <dcterms:created xsi:type="dcterms:W3CDTF">2008-04-22T15:10:04Z</dcterms:created>
  <dcterms:modified xsi:type="dcterms:W3CDTF">2014-04-15T20:25:14Z</dcterms:modified>
</cp:coreProperties>
</file>