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9144000" cy="5143500" type="screen16x9"/>
  <p:notesSz cx="6858000" cy="9144000"/>
  <p:embeddedFontLst>
    <p:embeddedFont>
      <p:font typeface="Oswald" panose="020B0604020202020204" charset="0"/>
      <p:regular r:id="rId14"/>
      <p:bold r:id="rId15"/>
    </p:embeddedFont>
    <p:embeddedFont>
      <p:font typeface="Average" panose="020B0604020202020204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71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88577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4350278" y="2855377"/>
            <a:ext cx="443588" cy="105632"/>
            <a:chOff x="4137525" y="2915950"/>
            <a:chExt cx="869100" cy="207000"/>
          </a:xfrm>
        </p:grpSpPr>
        <p:sp>
          <p:nvSpPr>
            <p:cNvPr id="11" name="Shape 11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265500" y="28452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  <a:endParaRPr lang="en" sz="10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Antebellum America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Chapter 1 Lesson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The County Election</a:t>
            </a:r>
            <a:r>
              <a:rPr lang="en-US" dirty="0" smtClean="0"/>
              <a:t>, 1851. By George Caleb Bingham.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152475"/>
            <a:ext cx="6096000" cy="37734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4"/>
            <a:ext cx="8520600" cy="38576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94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11700" y="415800"/>
            <a:ext cx="8520600" cy="669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Reforming </a:t>
            </a:r>
            <a:r>
              <a:rPr lang="en" dirty="0" smtClean="0"/>
              <a:t>Society in Antebellum Society</a:t>
            </a:r>
            <a:r>
              <a:rPr lang="en" dirty="0" smtClean="0"/>
              <a:t>:    1830s-1850</a:t>
            </a:r>
            <a:r>
              <a:rPr lang="en" dirty="0"/>
              <a:t>	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11700" y="1152474"/>
            <a:ext cx="8520600" cy="393387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400" dirty="0"/>
              <a:t>Temperance Movement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400" dirty="0"/>
              <a:t>Overcrowded prisons replaced by large                                state penitentiaries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400" dirty="0"/>
              <a:t>Asylums for the mentally ill </a:t>
            </a:r>
            <a:endParaRPr lang="en" sz="2400" dirty="0" smtClean="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400" dirty="0" smtClean="0"/>
              <a:t>Abolitionism</a:t>
            </a:r>
            <a:endParaRPr lang="en" sz="2400" dirty="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400" dirty="0"/>
              <a:t>Women’s Rights: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800" dirty="0"/>
              <a:t>1848 Seneca Falls Convention 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800" dirty="0"/>
              <a:t>Organized by Lucretia Mott and Elizabeth Cady Stanton</a:t>
            </a:r>
          </a:p>
          <a:p>
            <a:pPr marL="914400" lvl="1" indent="-22860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Focus was on women’s </a:t>
            </a:r>
            <a:r>
              <a:rPr lang="en" sz="1800" u="sng" dirty="0"/>
              <a:t>suffrage</a:t>
            </a:r>
            <a:r>
              <a:rPr lang="en" sz="1800" dirty="0"/>
              <a:t> (the right to vote). </a:t>
            </a:r>
            <a:r>
              <a:rPr lang="en" sz="1800" i="1" dirty="0"/>
              <a:t>Also known as the </a:t>
            </a:r>
            <a:r>
              <a:rPr lang="en" sz="1800" i="1" u="sng" dirty="0"/>
              <a:t>enfranchisement</a:t>
            </a:r>
            <a:r>
              <a:rPr lang="en" sz="1800" i="1" dirty="0"/>
              <a:t> of women.</a:t>
            </a:r>
            <a:r>
              <a:rPr lang="en" i="1" dirty="0"/>
              <a:t> </a:t>
            </a:r>
          </a:p>
        </p:txBody>
      </p:sp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9699" y="1017725"/>
            <a:ext cx="2909349" cy="249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Antebellum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Char char="-"/>
            </a:pPr>
            <a:r>
              <a:rPr lang="en" sz="2400" dirty="0"/>
              <a:t>Latin for “Before the War”</a:t>
            </a: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Char char="-"/>
            </a:pPr>
            <a:r>
              <a:rPr lang="en" sz="2400" dirty="0"/>
              <a:t>Also known as the Plantation Era</a:t>
            </a: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Char char="-"/>
            </a:pPr>
            <a:r>
              <a:rPr lang="en" sz="2400" dirty="0"/>
              <a:t>Often romanticized by some Southerners</a:t>
            </a:r>
          </a:p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0725" y="2503475"/>
            <a:ext cx="4574526" cy="256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4550" y="173050"/>
            <a:ext cx="2443449" cy="201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100" y="2571750"/>
            <a:ext cx="2550324" cy="232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Sectionalism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400" dirty="0"/>
              <a:t>Loyalty to the interests of one’s own region or section of the country, rather than to the interests of the nation as a whole.</a:t>
            </a:r>
          </a:p>
          <a:p>
            <a:pPr marL="457200" lvl="0" indent="-38100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400" dirty="0"/>
              <a:t>Usually a precursor to </a:t>
            </a:r>
            <a:r>
              <a:rPr lang="en" sz="2400" b="1" u="sng" dirty="0"/>
              <a:t>separatism</a:t>
            </a:r>
            <a:r>
              <a:rPr lang="en" sz="2400" dirty="0"/>
              <a:t>.</a:t>
            </a:r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0025" y="2537599"/>
            <a:ext cx="4551774" cy="249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Nation Matures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spcAft>
                <a:spcPts val="600"/>
              </a:spcAft>
              <a:buSzPct val="100000"/>
              <a:buChar char="-"/>
            </a:pPr>
            <a:r>
              <a:rPr lang="en" sz="2000" dirty="0"/>
              <a:t>After the War of 1812, America entered the “Era of Good Feelings”.</a:t>
            </a:r>
          </a:p>
          <a:p>
            <a:pPr marL="457200" lvl="0" indent="-355600" rtl="0">
              <a:spcBef>
                <a:spcPts val="0"/>
              </a:spcBef>
              <a:spcAft>
                <a:spcPts val="600"/>
              </a:spcAft>
              <a:buSzPct val="100000"/>
              <a:buChar char="-"/>
            </a:pPr>
            <a:r>
              <a:rPr lang="en" sz="2000" dirty="0"/>
              <a:t>Rise in </a:t>
            </a:r>
            <a:r>
              <a:rPr lang="en" sz="2000" b="1" u="sng" dirty="0"/>
              <a:t>nationalism</a:t>
            </a:r>
            <a:r>
              <a:rPr lang="en" sz="2000" dirty="0"/>
              <a:t>- a feeling of intense pride and patriotism.</a:t>
            </a:r>
          </a:p>
          <a:p>
            <a:pPr marL="914400" lvl="1" indent="-355600" rtl="0">
              <a:spcBef>
                <a:spcPts val="0"/>
              </a:spcBef>
              <a:spcAft>
                <a:spcPts val="600"/>
              </a:spcAft>
              <a:buSzPct val="100000"/>
              <a:buChar char="-"/>
            </a:pPr>
            <a:r>
              <a:rPr lang="en" sz="2000" dirty="0"/>
              <a:t>America was asserting itself as a legitimate western power.</a:t>
            </a:r>
          </a:p>
          <a:p>
            <a:pPr marL="914400" lvl="1" indent="-355600" rtl="0">
              <a:spcBef>
                <a:spcPts val="0"/>
              </a:spcBef>
              <a:spcAft>
                <a:spcPts val="600"/>
              </a:spcAft>
              <a:buSzPct val="100000"/>
              <a:buChar char="-"/>
            </a:pPr>
            <a:r>
              <a:rPr lang="en" sz="2000" dirty="0"/>
              <a:t>James Monroe was elected President.</a:t>
            </a:r>
          </a:p>
          <a:p>
            <a:pPr lvl="0">
              <a:spcBef>
                <a:spcPts val="0"/>
              </a:spcBef>
              <a:buNone/>
            </a:pPr>
            <a:endParaRPr sz="2000" dirty="0"/>
          </a:p>
        </p:txBody>
      </p:sp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0" y="2724150"/>
            <a:ext cx="1809750" cy="217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04800" y="2095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How did America grow as a nation?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04800" y="895350"/>
            <a:ext cx="8520600" cy="42481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spcAft>
                <a:spcPts val="600"/>
              </a:spcAft>
              <a:buSzPct val="100000"/>
              <a:buChar char="-"/>
            </a:pPr>
            <a:r>
              <a:rPr lang="en" sz="2000" b="1" u="sng" dirty="0"/>
              <a:t>Missouri Compromise </a:t>
            </a:r>
            <a:r>
              <a:rPr lang="en" sz="2000" dirty="0"/>
              <a:t>took on the issue of slavery again.</a:t>
            </a:r>
          </a:p>
          <a:p>
            <a:pPr marL="457200" lvl="0" indent="-355600" rtl="0">
              <a:spcBef>
                <a:spcPts val="0"/>
              </a:spcBef>
              <a:spcAft>
                <a:spcPts val="600"/>
              </a:spcAft>
              <a:buSzPct val="100000"/>
              <a:buChar char="-"/>
            </a:pPr>
            <a:r>
              <a:rPr lang="en" sz="2000" dirty="0"/>
              <a:t>The Federalist party lost power and fell apart- only one political party remained (for now).</a:t>
            </a:r>
          </a:p>
          <a:p>
            <a:pPr marL="457200" lvl="0" indent="-355600" rtl="0">
              <a:spcBef>
                <a:spcPts val="0"/>
              </a:spcBef>
              <a:spcAft>
                <a:spcPts val="600"/>
              </a:spcAft>
              <a:buSzPct val="100000"/>
              <a:buChar char="-"/>
            </a:pPr>
            <a:r>
              <a:rPr lang="en" sz="2000" dirty="0"/>
              <a:t>1816: The Second Bank of the US is established</a:t>
            </a:r>
          </a:p>
          <a:p>
            <a:pPr marL="457200" lvl="0" indent="-355600" rtl="0">
              <a:spcBef>
                <a:spcPts val="0"/>
              </a:spcBef>
              <a:spcAft>
                <a:spcPts val="600"/>
              </a:spcAft>
              <a:buSzPct val="100000"/>
              <a:buChar char="-"/>
            </a:pPr>
            <a:r>
              <a:rPr lang="en" sz="2000" b="1" u="sng" dirty="0"/>
              <a:t>Monroe Doctrine</a:t>
            </a:r>
            <a:r>
              <a:rPr lang="en" sz="2000" dirty="0"/>
              <a:t>: US asserts its power in the west to dominant Europe.</a:t>
            </a: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000" i="1" u="sng" dirty="0"/>
              <a:t>McCullough vs Maryland</a:t>
            </a:r>
            <a:r>
              <a:rPr lang="en" sz="2000" dirty="0"/>
              <a:t>: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800" dirty="0"/>
              <a:t>Congress has power to establish Second Bank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800" dirty="0"/>
              <a:t>Federal government can do anything necessary to carry out its responsibilities, as long as it is within the law.</a:t>
            </a:r>
          </a:p>
          <a:p>
            <a:pPr marL="914400" lvl="1" indent="-34290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800" dirty="0"/>
              <a:t>The state cannot interfere with any federal agency within that state’s borders.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How did America grow as a nation?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400" dirty="0"/>
              <a:t>American manufacturing began to compete with British goods.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400" dirty="0"/>
              <a:t>Transportation improved: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800" dirty="0"/>
              <a:t>Roads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800" dirty="0"/>
              <a:t>Canals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800" dirty="0"/>
              <a:t>Steamboats for easy river travel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800" dirty="0"/>
              <a:t>East-West highway</a:t>
            </a:r>
          </a:p>
          <a:p>
            <a:pPr marL="914400" lvl="1" indent="-34290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800" dirty="0"/>
              <a:t>Railroads</a:t>
            </a:r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375" y="1900374"/>
            <a:ext cx="4123175" cy="297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Distinct regions and cultures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400" dirty="0"/>
              <a:t>North: 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800" dirty="0"/>
              <a:t>Factories, manufacturing, business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800" dirty="0"/>
              <a:t>Anti-slavery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800" dirty="0"/>
              <a:t>Large influx of immigrants from Ireland and Germany, mostly Catholic</a:t>
            </a:r>
          </a:p>
          <a:p>
            <a:pPr marL="1371600" lvl="2" indent="-34290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800" dirty="0"/>
              <a:t>Spurred growth of “nativist” anti-immigrant, anti-Catholic groups.</a:t>
            </a:r>
          </a:p>
        </p:txBody>
      </p:sp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3124" y="2981400"/>
            <a:ext cx="3363249" cy="194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Distinct regions and cultures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400" dirty="0"/>
              <a:t>South: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800" dirty="0"/>
              <a:t>After the invention of the cotton gin, “Cotton is King!”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800" dirty="0"/>
              <a:t>Slavery was prominent, normalized, and accepted as necessary- even by non-slaveholders.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800" dirty="0"/>
              <a:t>Slaves resisted ACTIVELY. The abolition movement was already causing a desire for freedom. </a:t>
            </a:r>
          </a:p>
          <a:p>
            <a:pPr marL="914400" lvl="1" indent="-34290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800" dirty="0"/>
              <a:t>Few free African Americans in the South, but there were 200,000 free in the North.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The Age of Andrew </a:t>
            </a:r>
            <a:r>
              <a:rPr lang="en" dirty="0" smtClean="0"/>
              <a:t>Jackson: 1829-1837</a:t>
            </a:r>
            <a:endParaRPr lang="en" dirty="0"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74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Elected in 1828; </a:t>
            </a:r>
            <a:r>
              <a:rPr lang="en" b="1" u="sng" dirty="0"/>
              <a:t>Democratic-Republican</a:t>
            </a:r>
            <a:r>
              <a:rPr lang="en" dirty="0"/>
              <a:t>; slaveholder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American war hero and son of Irish immigrants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Supported the power of the federal government: 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800" dirty="0"/>
              <a:t>During the Nullification Crisis (tariffs)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800" dirty="0"/>
              <a:t>Dismantled the Second Bank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800" dirty="0"/>
              <a:t>Supported the “spoils system”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But did not support the power of the federal government when Georgia chose to force Cherokees to march west and leave the state.</a:t>
            </a:r>
          </a:p>
          <a:p>
            <a:pPr marL="914400" lvl="1" indent="-342900">
              <a:spcBef>
                <a:spcPts val="0"/>
              </a:spcBef>
              <a:buSzPct val="100000"/>
              <a:buChar char="-"/>
            </a:pPr>
            <a:r>
              <a:rPr lang="en" sz="1800" dirty="0"/>
              <a:t>Responsible for the deaths of thousands of Native Americans due to the Indian Removal Act of 1830 (“The Trail of Tears”). </a:t>
            </a:r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0400" y="590550"/>
            <a:ext cx="2760225" cy="212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build="p"/>
    </p:bldLst>
  </p:timing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3514</TotalTime>
  <Words>497</Words>
  <Application>Microsoft Office PowerPoint</Application>
  <PresentationFormat>On-screen Show (16:9)</PresentationFormat>
  <Paragraphs>62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Oswald</vt:lpstr>
      <vt:lpstr>Average</vt:lpstr>
      <vt:lpstr>slate</vt:lpstr>
      <vt:lpstr>Antebellum America</vt:lpstr>
      <vt:lpstr>Antebellum</vt:lpstr>
      <vt:lpstr>Sectionalism</vt:lpstr>
      <vt:lpstr>The Nation Matures</vt:lpstr>
      <vt:lpstr>How did America grow as a nation?</vt:lpstr>
      <vt:lpstr>How did America grow as a nation?</vt:lpstr>
      <vt:lpstr>Distinct regions and cultures</vt:lpstr>
      <vt:lpstr>Distinct regions and cultures</vt:lpstr>
      <vt:lpstr>The Age of Andrew Jackson: 1829-1837</vt:lpstr>
      <vt:lpstr>The County Election, 1851. By George Caleb Bingham.</vt:lpstr>
      <vt:lpstr>Reforming Society in Antebellum Society:    1830s-1850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Antebellum America</dc:title>
  <dc:creator>Paula Dillon</dc:creator>
  <cp:lastModifiedBy>Paula Dillon</cp:lastModifiedBy>
  <cp:revision>6</cp:revision>
  <dcterms:modified xsi:type="dcterms:W3CDTF">2017-09-20T19:18:09Z</dcterms:modified>
</cp:coreProperties>
</file>