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4" r:id="rId4"/>
    <p:sldId id="257" r:id="rId5"/>
    <p:sldId id="259" r:id="rId6"/>
    <p:sldId id="260" r:id="rId7"/>
    <p:sldId id="262" r:id="rId8"/>
    <p:sldId id="263" r:id="rId9"/>
    <p:sldId id="261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12/12/2013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12/12/2013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 EURO DBQ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 much fun!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607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-176011"/>
            <a:ext cx="10353761" cy="1326321"/>
          </a:xfrm>
        </p:spPr>
        <p:txBody>
          <a:bodyPr/>
          <a:lstStyle/>
          <a:p>
            <a:r>
              <a:rPr lang="en-US" dirty="0" smtClean="0"/>
              <a:t>Step 3: the thesis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911208"/>
            <a:ext cx="10353762" cy="5605502"/>
          </a:xfrm>
        </p:spPr>
        <p:txBody>
          <a:bodyPr>
            <a:normAutofit lnSpcReduction="10000"/>
          </a:bodyPr>
          <a:lstStyle/>
          <a:p>
            <a:r>
              <a:rPr lang="en-US" sz="2500" dirty="0" smtClean="0"/>
              <a:t>Example </a:t>
            </a:r>
            <a:r>
              <a:rPr lang="en-US" sz="2500" dirty="0"/>
              <a:t>of a bad thesis: </a:t>
            </a:r>
            <a:r>
              <a:rPr lang="en-US" sz="2500" i="1" dirty="0"/>
              <a:t>“There were several causes for the </a:t>
            </a:r>
            <a:r>
              <a:rPr lang="en-US" sz="2500" i="1" dirty="0" smtClean="0"/>
              <a:t>Thirty Years War.”</a:t>
            </a:r>
          </a:p>
          <a:p>
            <a:pPr lvl="1"/>
            <a:r>
              <a:rPr lang="en-US" sz="2500" dirty="0" smtClean="0"/>
              <a:t>Very generic, nothing specific or explicit.</a:t>
            </a:r>
          </a:p>
          <a:p>
            <a:r>
              <a:rPr lang="en-US" sz="2500" dirty="0" smtClean="0"/>
              <a:t>Example of a great thesis: </a:t>
            </a:r>
            <a:r>
              <a:rPr lang="en-US" sz="2500" i="1" dirty="0" smtClean="0"/>
              <a:t>“Despite the fact that the Thirty Years War was fought mostly over religious conflicts between Catholics and Protestants in Europe during the 17</a:t>
            </a:r>
            <a:r>
              <a:rPr lang="en-US" sz="2500" i="1" baseline="30000" dirty="0" smtClean="0"/>
              <a:t>th</a:t>
            </a:r>
            <a:r>
              <a:rPr lang="en-US" sz="2500" i="1" dirty="0" smtClean="0"/>
              <a:t> century, the competition between growing national monarchies and the weakening of the Church’s secular authority in Europe were just as significant to the outbreak of this destructive conflict.”</a:t>
            </a:r>
          </a:p>
          <a:p>
            <a:pPr lvl="1"/>
            <a:r>
              <a:rPr lang="en-US" sz="2500" dirty="0" smtClean="0"/>
              <a:t>Specific explicit examples</a:t>
            </a:r>
          </a:p>
          <a:p>
            <a:pPr lvl="1"/>
            <a:r>
              <a:rPr lang="en-US" sz="2500" dirty="0" smtClean="0"/>
              <a:t>Contains an argument- it explains what some causes were, and leaves room for growth in the essay.</a:t>
            </a:r>
            <a:endParaRPr lang="en-US" sz="25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965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4: Introduction paragraph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600" dirty="0" smtClean="0"/>
              <a:t>Establish TIME and PLACE</a:t>
            </a:r>
          </a:p>
          <a:p>
            <a:r>
              <a:rPr lang="en-US" sz="2600" dirty="0" smtClean="0"/>
              <a:t>Provide background information: What was happening at the time? What were the social/political/economic conditions? What is so prominent about this time period?</a:t>
            </a:r>
          </a:p>
          <a:p>
            <a:r>
              <a:rPr lang="en-US" sz="2600" dirty="0" smtClean="0"/>
              <a:t>State your thesis.</a:t>
            </a:r>
          </a:p>
          <a:p>
            <a:r>
              <a:rPr lang="en-US" sz="2600" dirty="0" smtClean="0"/>
              <a:t>Don’t give a laundry list of facts. Make connections between causes and effects.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71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5: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00011"/>
            <a:ext cx="10353762" cy="4091189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/>
              <a:t>Identify your sub-topic or category in the first </a:t>
            </a:r>
            <a:r>
              <a:rPr lang="en-US" sz="2600" dirty="0" smtClean="0"/>
              <a:t>sentence of each paragraph.</a:t>
            </a:r>
            <a:endParaRPr lang="en-US" sz="2600" dirty="0"/>
          </a:p>
          <a:p>
            <a:r>
              <a:rPr lang="en-US" sz="2600" dirty="0"/>
              <a:t>Include the documents that are relevant to support the ideas in the paragraph.</a:t>
            </a:r>
          </a:p>
          <a:p>
            <a:r>
              <a:rPr lang="en-US" sz="2600" dirty="0"/>
              <a:t>Use most of the documents given [70%].</a:t>
            </a:r>
          </a:p>
          <a:p>
            <a:r>
              <a:rPr lang="en-US" sz="2600" dirty="0"/>
              <a:t>Be sure to indicate Point-of-View </a:t>
            </a:r>
            <a:br>
              <a:rPr lang="en-US" sz="2600" dirty="0"/>
            </a:br>
            <a:r>
              <a:rPr lang="en-US" sz="2600" dirty="0"/>
              <a:t>(POV)/bias.</a:t>
            </a:r>
          </a:p>
          <a:p>
            <a:r>
              <a:rPr lang="en-US" sz="2600" dirty="0"/>
              <a:t>Bring in supportive outside information [</a:t>
            </a:r>
            <a:r>
              <a:rPr lang="en-US" sz="2600" dirty="0" err="1"/>
              <a:t>o.i</a:t>
            </a:r>
            <a:r>
              <a:rPr lang="en-US" sz="2600" dirty="0"/>
              <a:t>.].  This is critical!!</a:t>
            </a:r>
          </a:p>
          <a:p>
            <a:r>
              <a:rPr lang="en-US" sz="2600" dirty="0"/>
              <a:t>Why were these documents selected?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9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45713"/>
          </a:xfrm>
        </p:spPr>
        <p:txBody>
          <a:bodyPr/>
          <a:lstStyle/>
          <a:p>
            <a:r>
              <a:rPr lang="en-US" dirty="0" smtClean="0"/>
              <a:t>A word on citing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55313"/>
            <a:ext cx="10353762" cy="4335887"/>
          </a:xfrm>
        </p:spPr>
        <p:txBody>
          <a:bodyPr/>
          <a:lstStyle/>
          <a:p>
            <a:r>
              <a:rPr lang="en-US" sz="2500" dirty="0" smtClean="0"/>
              <a:t>Don’t quote them at length- it will consume time and space. Instead, you should paraphrase. </a:t>
            </a:r>
          </a:p>
          <a:p>
            <a:pPr lvl="1"/>
            <a:r>
              <a:rPr lang="en-US" sz="2500" dirty="0" smtClean="0"/>
              <a:t>This also shows that you understand the document.</a:t>
            </a:r>
          </a:p>
          <a:p>
            <a:r>
              <a:rPr lang="en-US" sz="3000" b="1" u="sng" dirty="0" smtClean="0"/>
              <a:t>ICE</a:t>
            </a:r>
            <a:r>
              <a:rPr lang="en-US" sz="2500" dirty="0" smtClean="0"/>
              <a:t>: Introduce, Cite, Explain.</a:t>
            </a:r>
          </a:p>
          <a:p>
            <a:r>
              <a:rPr lang="en-US" sz="2500" dirty="0" smtClean="0"/>
              <a:t>You may refer to the document number, but don’t cite ONLY by doc number.</a:t>
            </a:r>
          </a:p>
          <a:p>
            <a:pPr lvl="1"/>
            <a:r>
              <a:rPr lang="en-US" sz="2500" i="1" dirty="0" smtClean="0"/>
              <a:t>Martin Luther, a German monk, believed salvation could be achieved “through faith alone” (doc. 1)</a:t>
            </a:r>
            <a:r>
              <a:rPr lang="en-US" sz="2500" dirty="0" smtClean="0"/>
              <a:t>	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8550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84349"/>
          </a:xfrm>
        </p:spPr>
        <p:txBody>
          <a:bodyPr/>
          <a:lstStyle/>
          <a:p>
            <a:r>
              <a:rPr lang="en-US" dirty="0" smtClean="0"/>
              <a:t>Showing analysis in the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00766"/>
            <a:ext cx="10353762" cy="4490434"/>
          </a:xfrm>
        </p:spPr>
        <p:txBody>
          <a:bodyPr>
            <a:noAutofit/>
          </a:bodyPr>
          <a:lstStyle/>
          <a:p>
            <a:r>
              <a:rPr lang="en-US" sz="2400" dirty="0" smtClean="0"/>
              <a:t>Once you have referenced a document, </a:t>
            </a:r>
            <a:r>
              <a:rPr lang="en-US" sz="2400" smtClean="0"/>
              <a:t>explain and analyze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“It is not surprising that Source X would make this statement because…”</a:t>
            </a:r>
          </a:p>
          <a:p>
            <a:r>
              <a:rPr lang="en-US" sz="2400" dirty="0" smtClean="0"/>
              <a:t>“This document is fairly reliable because…”</a:t>
            </a:r>
          </a:p>
          <a:p>
            <a:r>
              <a:rPr lang="en-US" sz="2400" dirty="0" smtClean="0"/>
              <a:t>“The author of this document may be biased because…”</a:t>
            </a:r>
          </a:p>
          <a:p>
            <a:r>
              <a:rPr lang="en-US" sz="2400" dirty="0" smtClean="0"/>
              <a:t>“Because document 5 is a diary entry, the author is most likely not trying to gain any publicity or influence opinion.”</a:t>
            </a:r>
          </a:p>
          <a:p>
            <a:r>
              <a:rPr lang="en-US" sz="2400" dirty="0" smtClean="0"/>
              <a:t>And… if you get stuck, remember this one word: OBVIOUSLY</a:t>
            </a:r>
          </a:p>
          <a:p>
            <a:pPr lvl="1"/>
            <a:r>
              <a:rPr lang="en-US" sz="2400" dirty="0" smtClean="0"/>
              <a:t>“Obviously, Source X is….”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5563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29803"/>
          </a:xfrm>
        </p:spPr>
        <p:txBody>
          <a:bodyPr/>
          <a:lstStyle/>
          <a:p>
            <a:r>
              <a:rPr lang="en-US" dirty="0" smtClean="0"/>
              <a:t>STEP 6: the 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39403"/>
            <a:ext cx="10353762" cy="5100034"/>
          </a:xfrm>
        </p:spPr>
        <p:txBody>
          <a:bodyPr>
            <a:normAutofit fontScale="92500"/>
          </a:bodyPr>
          <a:lstStyle/>
          <a:p>
            <a:r>
              <a:rPr lang="en-US" sz="2500" dirty="0" smtClean="0"/>
              <a:t>The cherry on top of your essay, it’s a good way to earn some of those “expanded core” points.</a:t>
            </a:r>
          </a:p>
          <a:p>
            <a:r>
              <a:rPr lang="en-US" sz="2500" dirty="0"/>
              <a:t>Start with a “concluding phrase.”</a:t>
            </a:r>
          </a:p>
          <a:p>
            <a:r>
              <a:rPr lang="en-US" sz="2500" dirty="0"/>
              <a:t>Restate your thesis statement a bit differently.</a:t>
            </a:r>
          </a:p>
          <a:p>
            <a:r>
              <a:rPr lang="en-US" sz="2500" dirty="0"/>
              <a:t>Put your essay answer in a larger historical perspective</a:t>
            </a:r>
            <a:r>
              <a:rPr lang="en-US" sz="2500" dirty="0" smtClean="0"/>
              <a:t>.</a:t>
            </a:r>
          </a:p>
          <a:p>
            <a:pPr lvl="1"/>
            <a:r>
              <a:rPr lang="en-US" sz="2400" dirty="0"/>
              <a:t>End of some trend/movement/idea, etc.</a:t>
            </a:r>
          </a:p>
          <a:p>
            <a:pPr lvl="1"/>
            <a:r>
              <a:rPr lang="en-US" sz="2400" dirty="0"/>
              <a:t>Beginning of some trend/movement/idea, etc.</a:t>
            </a:r>
          </a:p>
          <a:p>
            <a:pPr lvl="1"/>
            <a:r>
              <a:rPr lang="en-US" sz="2400" dirty="0"/>
              <a:t>End of one &amp; beginning of another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Relate to a similar pattern of history from another time or present day.</a:t>
            </a:r>
            <a:endParaRPr lang="en-US" sz="2400" dirty="0"/>
          </a:p>
          <a:p>
            <a:pPr lvl="1"/>
            <a:r>
              <a:rPr lang="en-US" sz="2400" dirty="0"/>
              <a:t>Do NOT end on the note that this is the reason we are where we are today!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6781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832834"/>
          </a:xfrm>
        </p:spPr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00011"/>
            <a:ext cx="10353762" cy="4091189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There isn’t a “right” or “wrong” answer to the question.</a:t>
            </a:r>
          </a:p>
          <a:p>
            <a:r>
              <a:rPr lang="en-US" sz="2800" dirty="0" smtClean="0"/>
              <a:t>But there is a right and a wrong way to </a:t>
            </a:r>
            <a:r>
              <a:rPr lang="en-US" sz="2800" b="1" dirty="0" smtClean="0"/>
              <a:t>interpret</a:t>
            </a:r>
            <a:r>
              <a:rPr lang="en-US" sz="2800" dirty="0" smtClean="0"/>
              <a:t> the question and/or the documents!</a:t>
            </a:r>
          </a:p>
          <a:p>
            <a:r>
              <a:rPr lang="en-US" sz="2800" dirty="0" smtClean="0"/>
              <a:t>Make sure you understand WHAT the question is asking you, because you must answer ALL PARTS of the question!</a:t>
            </a:r>
          </a:p>
          <a:p>
            <a:pPr lvl="1"/>
            <a:r>
              <a:rPr lang="en-US" sz="2600" dirty="0" smtClean="0"/>
              <a:t>Example: </a:t>
            </a:r>
            <a:r>
              <a:rPr lang="en-US" sz="2600" i="1" u="sng" dirty="0" smtClean="0"/>
              <a:t>“Analyze how political, social, and religious factors affected the work of scientists in the sixteenth and seventeenth centuries.”</a:t>
            </a:r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04402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REMEMBER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You must use a </a:t>
            </a:r>
            <a:r>
              <a:rPr lang="en-US" sz="2800" u="sng" dirty="0" smtClean="0"/>
              <a:t>majority</a:t>
            </a:r>
            <a:r>
              <a:rPr lang="en-US" sz="2800" dirty="0" smtClean="0"/>
              <a:t> of the documents- at least 70%, so check your math.</a:t>
            </a:r>
          </a:p>
          <a:p>
            <a:r>
              <a:rPr lang="en-US" sz="2800" dirty="0" smtClean="0"/>
              <a:t>You will have to address CHANGE OVER TIME in most cases. </a:t>
            </a:r>
          </a:p>
          <a:p>
            <a:pPr lvl="1"/>
            <a:r>
              <a:rPr lang="en-US" sz="2600" dirty="0" smtClean="0"/>
              <a:t>Example: </a:t>
            </a:r>
            <a:r>
              <a:rPr lang="en-US" sz="2600" i="1" dirty="0" smtClean="0"/>
              <a:t>Analyze attitudes and responses to “the </a:t>
            </a:r>
            <a:r>
              <a:rPr lang="en-US" sz="2600" i="1" dirty="0" err="1" smtClean="0"/>
              <a:t>poor”in</a:t>
            </a:r>
            <a:r>
              <a:rPr lang="en-US" sz="2600" i="1" dirty="0" smtClean="0"/>
              <a:t> Europe between approximately 1450 and 1700. </a:t>
            </a:r>
            <a:r>
              <a:rPr lang="en-US" sz="2600" dirty="0" smtClean="0"/>
              <a:t>(Taken from the 2004 AP Exam)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068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26321"/>
          </a:xfrm>
        </p:spPr>
        <p:txBody>
          <a:bodyPr/>
          <a:lstStyle/>
          <a:p>
            <a:r>
              <a:rPr lang="en-US" dirty="0" smtClean="0"/>
              <a:t>Step 1: Analyze your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171977"/>
            <a:ext cx="10353762" cy="461922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You need to understand WHAT each document says, WHO is saying it, and WHY they are saying it. </a:t>
            </a:r>
          </a:p>
          <a:p>
            <a:r>
              <a:rPr lang="en-US" sz="2800" dirty="0" smtClean="0"/>
              <a:t>There are various ways you can do this:</a:t>
            </a:r>
          </a:p>
          <a:p>
            <a:pPr lvl="1"/>
            <a:r>
              <a:rPr lang="en-US" sz="2600" dirty="0" smtClean="0"/>
              <a:t>APPARTS (you already know how to do this- but you should not skimp on details.)</a:t>
            </a:r>
          </a:p>
          <a:p>
            <a:pPr lvl="1"/>
            <a:r>
              <a:rPr lang="en-US" sz="2600" dirty="0" err="1" smtClean="0"/>
              <a:t>SOAPSTone</a:t>
            </a:r>
            <a:r>
              <a:rPr lang="en-US" sz="2600" dirty="0" smtClean="0"/>
              <a:t>.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159671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629"/>
            <a:ext cx="10353761" cy="617983"/>
          </a:xfrm>
        </p:spPr>
        <p:txBody>
          <a:bodyPr/>
          <a:lstStyle/>
          <a:p>
            <a:r>
              <a:rPr lang="en-US" dirty="0" err="1" smtClean="0"/>
              <a:t>SOAPStone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901521"/>
            <a:ext cx="10353762" cy="4889679"/>
          </a:xfrm>
        </p:spPr>
        <p:txBody>
          <a:bodyPr>
            <a:normAutofit fontScale="92500" lnSpcReduction="20000"/>
          </a:bodyPr>
          <a:lstStyle/>
          <a:p>
            <a:r>
              <a:rPr lang="en-US" sz="2500" b="1" u="sng" dirty="0" smtClean="0"/>
              <a:t>S: Speaker. </a:t>
            </a:r>
            <a:r>
              <a:rPr lang="en-US" sz="2500" i="1" dirty="0" smtClean="0"/>
              <a:t>Who is speaking? What social class? What occupation? What religion, ethnicity, nationality? MORE THAN THE NAME.</a:t>
            </a:r>
          </a:p>
          <a:p>
            <a:r>
              <a:rPr lang="en-US" sz="2500" b="1" u="sng" dirty="0" smtClean="0"/>
              <a:t>O: Occasion</a:t>
            </a:r>
            <a:r>
              <a:rPr lang="en-US" sz="2500" b="1" dirty="0" smtClean="0"/>
              <a:t>. </a:t>
            </a:r>
            <a:r>
              <a:rPr lang="en-US" sz="2500" i="1" dirty="0" smtClean="0"/>
              <a:t>When is this happening? To what event is it referring? What time period/era? Under what circumstances? </a:t>
            </a:r>
          </a:p>
          <a:p>
            <a:r>
              <a:rPr lang="en-US" sz="2500" b="1" u="sng" dirty="0" smtClean="0"/>
              <a:t>A: Audience</a:t>
            </a:r>
            <a:r>
              <a:rPr lang="en-US" sz="2500" b="1" dirty="0" smtClean="0"/>
              <a:t>. </a:t>
            </a:r>
            <a:r>
              <a:rPr lang="en-US" sz="2500" i="1" dirty="0" smtClean="0"/>
              <a:t>To whom is the speaker speaking?</a:t>
            </a:r>
          </a:p>
          <a:p>
            <a:r>
              <a:rPr lang="en-US" sz="2500" b="1" u="sng" dirty="0" smtClean="0"/>
              <a:t>P: Purpose</a:t>
            </a:r>
            <a:r>
              <a:rPr lang="en-US" sz="2500" b="1" dirty="0" smtClean="0"/>
              <a:t>. </a:t>
            </a:r>
            <a:r>
              <a:rPr lang="en-US" sz="2500" i="1" dirty="0" smtClean="0"/>
              <a:t>Why is this being said? What is the speakers intent in saying this? What does he/she want the audience to know or believe?</a:t>
            </a:r>
          </a:p>
          <a:p>
            <a:r>
              <a:rPr lang="en-US" sz="2500" b="1" u="sng" dirty="0" smtClean="0"/>
              <a:t>S: Subject</a:t>
            </a:r>
            <a:r>
              <a:rPr lang="en-US" sz="2500" b="1" dirty="0" smtClean="0"/>
              <a:t>. </a:t>
            </a:r>
            <a:r>
              <a:rPr lang="en-US" sz="2500" i="1" dirty="0" smtClean="0"/>
              <a:t>What is the speaker saying about the topic? Is t political, social, religious, economic, intellectual, artistic, moral?</a:t>
            </a:r>
          </a:p>
          <a:p>
            <a:r>
              <a:rPr lang="en-US" sz="2500" b="1" u="sng" dirty="0" smtClean="0"/>
              <a:t>Tone</a:t>
            </a:r>
            <a:r>
              <a:rPr lang="en-US" sz="2500" dirty="0" smtClean="0"/>
              <a:t>: </a:t>
            </a:r>
            <a:r>
              <a:rPr lang="en-US" sz="2500" i="1" dirty="0" smtClean="0"/>
              <a:t>Is the speaker angry? Sad? Happy? Hopeful? Pessimistic? Sarcastic? Ironic? Funny? Is the speaker reliable?</a:t>
            </a:r>
            <a:endParaRPr lang="en-US" sz="2500" i="1" dirty="0"/>
          </a:p>
        </p:txBody>
      </p:sp>
    </p:spTree>
    <p:extLst>
      <p:ext uri="{BB962C8B-B14F-4D97-AF65-F5344CB8AC3E}">
        <p14:creationId xmlns:p14="http://schemas.microsoft.com/office/powerpoint/2010/main" val="3880989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6" y="223234"/>
            <a:ext cx="10353761" cy="613893"/>
          </a:xfrm>
        </p:spPr>
        <p:txBody>
          <a:bodyPr/>
          <a:lstStyle/>
          <a:p>
            <a:r>
              <a:rPr lang="en-US" dirty="0" smtClean="0"/>
              <a:t>STEP 2: GROUPINGS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837127"/>
            <a:ext cx="10353762" cy="5473521"/>
          </a:xfrm>
        </p:spPr>
        <p:txBody>
          <a:bodyPr>
            <a:normAutofit fontScale="92500" lnSpcReduction="10000"/>
          </a:bodyPr>
          <a:lstStyle/>
          <a:p>
            <a:r>
              <a:rPr lang="en-US" sz="2500" dirty="0" smtClean="0"/>
              <a:t>Once you have analyzed the POV for each document (with APPARTS or </a:t>
            </a:r>
            <a:r>
              <a:rPr lang="en-US" sz="2500" dirty="0" err="1" smtClean="0"/>
              <a:t>SOAPSTone</a:t>
            </a:r>
            <a:r>
              <a:rPr lang="en-US" sz="2500" dirty="0" smtClean="0"/>
              <a:t>, if it helps), you must group your documents into at least </a:t>
            </a:r>
            <a:r>
              <a:rPr lang="en-US" sz="2500" b="1" u="sng" dirty="0" smtClean="0"/>
              <a:t>3</a:t>
            </a:r>
            <a:r>
              <a:rPr lang="en-US" sz="2500" dirty="0" smtClean="0"/>
              <a:t> groups.</a:t>
            </a:r>
          </a:p>
          <a:p>
            <a:r>
              <a:rPr lang="en-US" sz="2500" dirty="0" smtClean="0"/>
              <a:t>Each group should have a common theme.</a:t>
            </a:r>
          </a:p>
          <a:p>
            <a:r>
              <a:rPr lang="en-US" sz="2500" dirty="0" smtClean="0"/>
              <a:t>Some common ways to group POVs:</a:t>
            </a:r>
          </a:p>
          <a:p>
            <a:pPr lvl="1"/>
            <a:r>
              <a:rPr lang="en-US" sz="2200" dirty="0" smtClean="0"/>
              <a:t>Nationalities or ethnicities</a:t>
            </a:r>
          </a:p>
          <a:p>
            <a:pPr lvl="1"/>
            <a:r>
              <a:rPr lang="en-US" sz="2200" dirty="0" smtClean="0"/>
              <a:t>Gender</a:t>
            </a:r>
          </a:p>
          <a:p>
            <a:pPr lvl="1"/>
            <a:r>
              <a:rPr lang="en-US" sz="2200" dirty="0" smtClean="0"/>
              <a:t>Religious groups</a:t>
            </a:r>
          </a:p>
          <a:p>
            <a:pPr lvl="1"/>
            <a:r>
              <a:rPr lang="en-US" sz="2200" dirty="0" smtClean="0"/>
              <a:t>Different social classes</a:t>
            </a:r>
          </a:p>
          <a:p>
            <a:pPr lvl="1"/>
            <a:r>
              <a:rPr lang="en-US" sz="2200" dirty="0" smtClean="0"/>
              <a:t>Political views/ Same argument </a:t>
            </a:r>
          </a:p>
          <a:p>
            <a:pPr lvl="1"/>
            <a:r>
              <a:rPr lang="en-US" sz="2200" dirty="0" smtClean="0"/>
              <a:t>Different time periods or years; “before and after” groups.</a:t>
            </a:r>
          </a:p>
          <a:p>
            <a:pPr lvl="1"/>
            <a:r>
              <a:rPr lang="en-US" sz="2200" dirty="0" smtClean="0"/>
              <a:t>Any other identifiable groups? You decide!</a:t>
            </a:r>
          </a:p>
          <a:p>
            <a:pPr lvl="1"/>
            <a:r>
              <a:rPr lang="en-US" sz="2200" dirty="0" smtClean="0"/>
              <a:t>*** Some questions will already have groups done for you, others don’t.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196958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19955"/>
          </a:xfrm>
        </p:spPr>
        <p:txBody>
          <a:bodyPr/>
          <a:lstStyle/>
          <a:p>
            <a:r>
              <a:rPr lang="en-US" dirty="0" smtClean="0"/>
              <a:t>About POV: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429555"/>
            <a:ext cx="10353762" cy="4361645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NOT the same thing as an opinion! </a:t>
            </a:r>
          </a:p>
          <a:p>
            <a:r>
              <a:rPr lang="en-US" sz="2800" dirty="0" smtClean="0"/>
              <a:t>When you use a document, you have to explain WHY the person in said document has expressed their opinion. Why do they have that perspective?</a:t>
            </a:r>
          </a:p>
          <a:p>
            <a:endParaRPr lang="en-US" sz="2800" dirty="0"/>
          </a:p>
          <a:p>
            <a:r>
              <a:rPr lang="en-US" sz="2800" dirty="0" smtClean="0"/>
              <a:t>REMEMBER: YOU WILL GET ONLY 15 MINUTES TO ANALYZE THE DOCUMENTS DURING THE AP EXAM. PRACTICE MAKES PERFECT.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95451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729803"/>
          </a:xfrm>
        </p:spPr>
        <p:txBody>
          <a:bodyPr/>
          <a:lstStyle/>
          <a:p>
            <a:r>
              <a:rPr lang="en-US" dirty="0" smtClean="0"/>
              <a:t>Another way to look at POV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339403"/>
            <a:ext cx="10353762" cy="4451797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 typeface="Wingdings" charset="0"/>
              <a:buChar char=""/>
              <a:defRPr/>
            </a:pPr>
            <a:r>
              <a:rPr lang="en-US" sz="2800" u="sng" dirty="0"/>
              <a:t>Attribution</a:t>
            </a:r>
          </a:p>
          <a:p>
            <a:pPr lvl="1">
              <a:lnSpc>
                <a:spcPct val="90000"/>
              </a:lnSpc>
              <a:buFont typeface="Wingdings" charset="0"/>
              <a:buChar char=""/>
              <a:defRPr/>
            </a:pPr>
            <a:r>
              <a:rPr lang="en-US" sz="2400" dirty="0"/>
              <a:t>Job, position, role, gender, age, nationality, race, religion.</a:t>
            </a:r>
          </a:p>
          <a:p>
            <a:pPr>
              <a:lnSpc>
                <a:spcPct val="90000"/>
              </a:lnSpc>
              <a:buFont typeface="Wingdings" charset="0"/>
              <a:buChar char=""/>
              <a:defRPr/>
            </a:pPr>
            <a:r>
              <a:rPr lang="en-US" sz="2800" u="sng" dirty="0"/>
              <a:t>Tone</a:t>
            </a:r>
          </a:p>
          <a:p>
            <a:pPr lvl="1">
              <a:lnSpc>
                <a:spcPct val="90000"/>
              </a:lnSpc>
              <a:buFont typeface="Wingdings" charset="0"/>
              <a:buChar char=""/>
              <a:defRPr/>
            </a:pPr>
            <a:r>
              <a:rPr lang="en-US" sz="2400" dirty="0"/>
              <a:t>How did he/she say it? Express himself?</a:t>
            </a:r>
          </a:p>
          <a:p>
            <a:pPr lvl="1">
              <a:lnSpc>
                <a:spcPct val="90000"/>
              </a:lnSpc>
              <a:buFont typeface="Wingdings" charset="0"/>
              <a:buChar char=""/>
              <a:defRPr/>
            </a:pPr>
            <a:r>
              <a:rPr lang="en-US" sz="2400" dirty="0"/>
              <a:t>What words did they use to indicate their perspective?</a:t>
            </a:r>
          </a:p>
          <a:p>
            <a:pPr lvl="1">
              <a:lnSpc>
                <a:spcPct val="90000"/>
              </a:lnSpc>
              <a:buFont typeface="Wingdings" charset="0"/>
              <a:buChar char=""/>
              <a:defRPr/>
            </a:pPr>
            <a:r>
              <a:rPr lang="en-US" sz="2400" dirty="0"/>
              <a:t>For example, sarcasm, excitement, criticism, etc.</a:t>
            </a:r>
          </a:p>
          <a:p>
            <a:pPr>
              <a:lnSpc>
                <a:spcPct val="90000"/>
              </a:lnSpc>
              <a:buFont typeface="Wingdings" charset="0"/>
              <a:buChar char=""/>
              <a:defRPr/>
            </a:pPr>
            <a:r>
              <a:rPr lang="en-US" sz="2800" u="sng" dirty="0"/>
              <a:t>Intent</a:t>
            </a:r>
          </a:p>
          <a:p>
            <a:pPr lvl="1">
              <a:lnSpc>
                <a:spcPct val="90000"/>
              </a:lnSpc>
              <a:buFont typeface="Wingdings" charset="0"/>
              <a:buChar char=""/>
              <a:defRPr/>
            </a:pPr>
            <a:r>
              <a:rPr lang="en-US" sz="2400" dirty="0"/>
              <a:t>Does the speaker have an ulterior motive?</a:t>
            </a:r>
          </a:p>
          <a:p>
            <a:pPr lvl="1">
              <a:lnSpc>
                <a:spcPct val="90000"/>
              </a:lnSpc>
              <a:buFont typeface="Wingdings" charset="0"/>
              <a:buChar char=""/>
              <a:defRPr/>
            </a:pPr>
            <a:r>
              <a:rPr lang="en-US" sz="2400" dirty="0"/>
              <a:t>What is he/she trying to accomplish?</a:t>
            </a:r>
          </a:p>
          <a:p>
            <a:pPr>
              <a:lnSpc>
                <a:spcPct val="90000"/>
              </a:lnSpc>
              <a:buFont typeface="Wingdings" charset="0"/>
              <a:buChar char=""/>
              <a:defRPr/>
            </a:pPr>
            <a:r>
              <a:rPr lang="en-US" sz="2800" u="sng" dirty="0"/>
              <a:t>Reliability</a:t>
            </a:r>
          </a:p>
          <a:p>
            <a:pPr lvl="1">
              <a:lnSpc>
                <a:spcPct val="90000"/>
              </a:lnSpc>
              <a:buFont typeface="Wingdings" charset="0"/>
              <a:buChar char=""/>
              <a:defRPr/>
            </a:pPr>
            <a:r>
              <a:rPr lang="en-US" sz="2400" dirty="0"/>
              <a:t>Can the speaker in the doc be trusted??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0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26321"/>
          </a:xfrm>
        </p:spPr>
        <p:txBody>
          <a:bodyPr/>
          <a:lstStyle/>
          <a:p>
            <a:r>
              <a:rPr lang="en-US" dirty="0" smtClean="0"/>
              <a:t>STEP 3: The THESIS </a:t>
            </a:r>
            <a:r>
              <a:rPr lang="en-US" dirty="0" err="1" smtClean="0"/>
              <a:t>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4" y="927279"/>
            <a:ext cx="10353762" cy="4039673"/>
          </a:xfrm>
        </p:spPr>
        <p:txBody>
          <a:bodyPr>
            <a:noAutofit/>
          </a:bodyPr>
          <a:lstStyle/>
          <a:p>
            <a:r>
              <a:rPr lang="en-US" sz="2500" dirty="0" smtClean="0"/>
              <a:t>Your thesis must be CONCISE, CLEAR, and ANSWER ALL PARTS OF THE QUESTION.</a:t>
            </a:r>
          </a:p>
          <a:p>
            <a:r>
              <a:rPr lang="en-US" sz="2500" dirty="0" smtClean="0"/>
              <a:t>Your thesis must include some SPECIFIC facts. Don’t write a generic statement.</a:t>
            </a:r>
          </a:p>
          <a:p>
            <a:r>
              <a:rPr lang="en-US" sz="2500" dirty="0" smtClean="0"/>
              <a:t>Your thesis must contain an ARGUMENT. In other words, you are trying to prove something.</a:t>
            </a:r>
          </a:p>
          <a:p>
            <a:r>
              <a:rPr lang="en-US" sz="2500" dirty="0" smtClean="0"/>
              <a:t>It will be in the introductory paragraph, but should NOT be your very first sentence.</a:t>
            </a:r>
          </a:p>
          <a:p>
            <a:r>
              <a:rPr lang="en-US" sz="2500" dirty="0" smtClean="0"/>
              <a:t>Don’t try to be cute or poetic- it’s not creative writing.</a:t>
            </a:r>
          </a:p>
          <a:p>
            <a:r>
              <a:rPr lang="en-US" sz="2500" dirty="0" smtClean="0"/>
              <a:t>EXAMPLE PROMPT: </a:t>
            </a:r>
            <a:r>
              <a:rPr lang="en-US" sz="2500" i="1" dirty="0" smtClean="0"/>
              <a:t>Analyze the various causes of the Thirty Years’ War in Europe during the seventeenth century.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2562167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TC104033921[[fn=Damask]]</Template>
  <TotalTime>77</TotalTime>
  <Words>1180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Bookman Old Style</vt:lpstr>
      <vt:lpstr>Rockwell</vt:lpstr>
      <vt:lpstr>Wingdings</vt:lpstr>
      <vt:lpstr>Damask</vt:lpstr>
      <vt:lpstr>AP EURO DBQ REVIEW</vt:lpstr>
      <vt:lpstr>Things to remember</vt:lpstr>
      <vt:lpstr>THINGS TO REMEMBER</vt:lpstr>
      <vt:lpstr>Step 1: Analyze your documents</vt:lpstr>
      <vt:lpstr>SOAPStone</vt:lpstr>
      <vt:lpstr>STEP 2: GROUPINGS</vt:lpstr>
      <vt:lpstr>About POV:</vt:lpstr>
      <vt:lpstr>Another way to look at POV</vt:lpstr>
      <vt:lpstr>STEP 3: The THESIS STATEMent</vt:lpstr>
      <vt:lpstr>Step 3: the thesis statement</vt:lpstr>
      <vt:lpstr>STEP 4: Introduction paragraph</vt:lpstr>
      <vt:lpstr>STEP 5: the body</vt:lpstr>
      <vt:lpstr>A word on citing documents</vt:lpstr>
      <vt:lpstr>Showing analysis in the body</vt:lpstr>
      <vt:lpstr>STEP 6: the conclusion</vt:lpstr>
    </vt:vector>
  </TitlesOfParts>
  <Company>Clayton Valley Charter High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 EURO DBQ REVIEW</dc:title>
  <dc:creator>Paula Dillon</dc:creator>
  <cp:lastModifiedBy>Paula Dillon</cp:lastModifiedBy>
  <cp:revision>10</cp:revision>
  <dcterms:created xsi:type="dcterms:W3CDTF">2013-12-12T21:25:27Z</dcterms:created>
  <dcterms:modified xsi:type="dcterms:W3CDTF">2013-12-12T22:42:48Z</dcterms:modified>
</cp:coreProperties>
</file>