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5" r:id="rId4"/>
    <p:sldId id="27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3" r:id="rId21"/>
    <p:sldId id="272" r:id="rId22"/>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1284"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CF6DA-46AE-431F-9DA7-953FBE8037B8}"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522408-F1A0-48AF-967C-6D4B79A39DCB}" type="slidenum">
              <a:rPr lang="en-US" smtClean="0"/>
              <a:t>‹#›</a:t>
            </a:fld>
            <a:endParaRPr lang="en-US"/>
          </a:p>
        </p:txBody>
      </p:sp>
    </p:spTree>
    <p:extLst>
      <p:ext uri="{BB962C8B-B14F-4D97-AF65-F5344CB8AC3E}">
        <p14:creationId xmlns:p14="http://schemas.microsoft.com/office/powerpoint/2010/main" val="3943368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CF6DA-46AE-431F-9DA7-953FBE8037B8}"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522408-F1A0-48AF-967C-6D4B79A39DCB}" type="slidenum">
              <a:rPr lang="en-US" smtClean="0"/>
              <a:t>‹#›</a:t>
            </a:fld>
            <a:endParaRPr lang="en-US"/>
          </a:p>
        </p:txBody>
      </p:sp>
    </p:spTree>
    <p:extLst>
      <p:ext uri="{BB962C8B-B14F-4D97-AF65-F5344CB8AC3E}">
        <p14:creationId xmlns:p14="http://schemas.microsoft.com/office/powerpoint/2010/main" val="2644725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CF6DA-46AE-431F-9DA7-953FBE8037B8}"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522408-F1A0-48AF-967C-6D4B79A39DCB}" type="slidenum">
              <a:rPr lang="en-US" smtClean="0"/>
              <a:t>‹#›</a:t>
            </a:fld>
            <a:endParaRPr lang="en-US"/>
          </a:p>
        </p:txBody>
      </p:sp>
    </p:spTree>
    <p:extLst>
      <p:ext uri="{BB962C8B-B14F-4D97-AF65-F5344CB8AC3E}">
        <p14:creationId xmlns:p14="http://schemas.microsoft.com/office/powerpoint/2010/main" val="491386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CF6DA-46AE-431F-9DA7-953FBE8037B8}"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522408-F1A0-48AF-967C-6D4B79A39DCB}" type="slidenum">
              <a:rPr lang="en-US" smtClean="0"/>
              <a:t>‹#›</a:t>
            </a:fld>
            <a:endParaRPr lang="en-US"/>
          </a:p>
        </p:txBody>
      </p:sp>
    </p:spTree>
    <p:extLst>
      <p:ext uri="{BB962C8B-B14F-4D97-AF65-F5344CB8AC3E}">
        <p14:creationId xmlns:p14="http://schemas.microsoft.com/office/powerpoint/2010/main" val="4137476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CF6DA-46AE-431F-9DA7-953FBE8037B8}"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522408-F1A0-48AF-967C-6D4B79A39DCB}" type="slidenum">
              <a:rPr lang="en-US" smtClean="0"/>
              <a:t>‹#›</a:t>
            </a:fld>
            <a:endParaRPr lang="en-US"/>
          </a:p>
        </p:txBody>
      </p:sp>
    </p:spTree>
    <p:extLst>
      <p:ext uri="{BB962C8B-B14F-4D97-AF65-F5344CB8AC3E}">
        <p14:creationId xmlns:p14="http://schemas.microsoft.com/office/powerpoint/2010/main" val="3523204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CF6DA-46AE-431F-9DA7-953FBE8037B8}" type="datetimeFigureOut">
              <a:rPr lang="en-US" smtClean="0"/>
              <a:t>2/14/2019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522408-F1A0-48AF-967C-6D4B79A39DCB}" type="slidenum">
              <a:rPr lang="en-US" smtClean="0"/>
              <a:t>‹#›</a:t>
            </a:fld>
            <a:endParaRPr lang="en-US"/>
          </a:p>
        </p:txBody>
      </p:sp>
    </p:spTree>
    <p:extLst>
      <p:ext uri="{BB962C8B-B14F-4D97-AF65-F5344CB8AC3E}">
        <p14:creationId xmlns:p14="http://schemas.microsoft.com/office/powerpoint/2010/main" val="538790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CF6DA-46AE-431F-9DA7-953FBE8037B8}" type="datetimeFigureOut">
              <a:rPr lang="en-US" smtClean="0"/>
              <a:t>2/14/2019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522408-F1A0-48AF-967C-6D4B79A39DCB}" type="slidenum">
              <a:rPr lang="en-US" smtClean="0"/>
              <a:t>‹#›</a:t>
            </a:fld>
            <a:endParaRPr lang="en-US"/>
          </a:p>
        </p:txBody>
      </p:sp>
    </p:spTree>
    <p:extLst>
      <p:ext uri="{BB962C8B-B14F-4D97-AF65-F5344CB8AC3E}">
        <p14:creationId xmlns:p14="http://schemas.microsoft.com/office/powerpoint/2010/main" val="2514430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CF6DA-46AE-431F-9DA7-953FBE8037B8}" type="datetimeFigureOut">
              <a:rPr lang="en-US" smtClean="0"/>
              <a:t>2/14/2019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522408-F1A0-48AF-967C-6D4B79A39DCB}" type="slidenum">
              <a:rPr lang="en-US" smtClean="0"/>
              <a:t>‹#›</a:t>
            </a:fld>
            <a:endParaRPr lang="en-US"/>
          </a:p>
        </p:txBody>
      </p:sp>
    </p:spTree>
    <p:extLst>
      <p:ext uri="{BB962C8B-B14F-4D97-AF65-F5344CB8AC3E}">
        <p14:creationId xmlns:p14="http://schemas.microsoft.com/office/powerpoint/2010/main" val="3622591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CF6DA-46AE-431F-9DA7-953FBE8037B8}" type="datetimeFigureOut">
              <a:rPr lang="en-US" smtClean="0"/>
              <a:t>2/14/2019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522408-F1A0-48AF-967C-6D4B79A39DCB}" type="slidenum">
              <a:rPr lang="en-US" smtClean="0"/>
              <a:t>‹#›</a:t>
            </a:fld>
            <a:endParaRPr lang="en-US"/>
          </a:p>
        </p:txBody>
      </p:sp>
    </p:spTree>
    <p:extLst>
      <p:ext uri="{BB962C8B-B14F-4D97-AF65-F5344CB8AC3E}">
        <p14:creationId xmlns:p14="http://schemas.microsoft.com/office/powerpoint/2010/main" val="1908654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CF6DA-46AE-431F-9DA7-953FBE8037B8}" type="datetimeFigureOut">
              <a:rPr lang="en-US" smtClean="0"/>
              <a:t>2/14/2019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522408-F1A0-48AF-967C-6D4B79A39DCB}" type="slidenum">
              <a:rPr lang="en-US" smtClean="0"/>
              <a:t>‹#›</a:t>
            </a:fld>
            <a:endParaRPr lang="en-US"/>
          </a:p>
        </p:txBody>
      </p:sp>
    </p:spTree>
    <p:extLst>
      <p:ext uri="{BB962C8B-B14F-4D97-AF65-F5344CB8AC3E}">
        <p14:creationId xmlns:p14="http://schemas.microsoft.com/office/powerpoint/2010/main" val="538243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CF6DA-46AE-431F-9DA7-953FBE8037B8}" type="datetimeFigureOut">
              <a:rPr lang="en-US" smtClean="0"/>
              <a:t>2/14/2019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522408-F1A0-48AF-967C-6D4B79A39DCB}" type="slidenum">
              <a:rPr lang="en-US" smtClean="0"/>
              <a:t>‹#›</a:t>
            </a:fld>
            <a:endParaRPr lang="en-US"/>
          </a:p>
        </p:txBody>
      </p:sp>
    </p:spTree>
    <p:extLst>
      <p:ext uri="{BB962C8B-B14F-4D97-AF65-F5344CB8AC3E}">
        <p14:creationId xmlns:p14="http://schemas.microsoft.com/office/powerpoint/2010/main" val="4096486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CF6DA-46AE-431F-9DA7-953FBE8037B8}" type="datetimeFigureOut">
              <a:rPr lang="en-US" smtClean="0"/>
              <a:t>2/14/2019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522408-F1A0-48AF-967C-6D4B79A39DCB}" type="slidenum">
              <a:rPr lang="en-US" smtClean="0"/>
              <a:t>‹#›</a:t>
            </a:fld>
            <a:endParaRPr lang="en-US"/>
          </a:p>
        </p:txBody>
      </p:sp>
    </p:spTree>
    <p:extLst>
      <p:ext uri="{BB962C8B-B14F-4D97-AF65-F5344CB8AC3E}">
        <p14:creationId xmlns:p14="http://schemas.microsoft.com/office/powerpoint/2010/main" val="2953595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Art- 1920s</a:t>
            </a:r>
            <a:endParaRPr lang="en-US" dirty="0"/>
          </a:p>
        </p:txBody>
      </p:sp>
      <p:sp>
        <p:nvSpPr>
          <p:cNvPr id="3" name="Subtitle 2"/>
          <p:cNvSpPr>
            <a:spLocks noGrp="1"/>
          </p:cNvSpPr>
          <p:nvPr>
            <p:ph type="subTitle" idx="1"/>
          </p:nvPr>
        </p:nvSpPr>
        <p:spPr/>
        <p:txBody>
          <a:bodyPr/>
          <a:lstStyle/>
          <a:p>
            <a:r>
              <a:rPr lang="en-US" dirty="0" smtClean="0"/>
              <a:t>Surrealism, Expressionism, and the Lost Generation</a:t>
            </a:r>
            <a:endParaRPr lang="en-US" dirty="0"/>
          </a:p>
        </p:txBody>
      </p:sp>
    </p:spTree>
    <p:extLst>
      <p:ext uri="{BB962C8B-B14F-4D97-AF65-F5344CB8AC3E}">
        <p14:creationId xmlns:p14="http://schemas.microsoft.com/office/powerpoint/2010/main" val="1981576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Horace Pippin</a:t>
            </a:r>
            <a:endParaRPr lang="en-US" dirty="0"/>
          </a:p>
        </p:txBody>
      </p:sp>
      <p:sp>
        <p:nvSpPr>
          <p:cNvPr id="3" name="Content Placeholder 2"/>
          <p:cNvSpPr>
            <a:spLocks noGrp="1"/>
          </p:cNvSpPr>
          <p:nvPr>
            <p:ph idx="1"/>
          </p:nvPr>
        </p:nvSpPr>
        <p:spPr/>
        <p:txBody>
          <a:bodyPr/>
          <a:lstStyle/>
          <a:p>
            <a:r>
              <a:rPr lang="en-US" dirty="0" smtClean="0"/>
              <a:t>Self-taught African American painter</a:t>
            </a:r>
          </a:p>
          <a:p>
            <a:r>
              <a:rPr lang="en-US" dirty="0" smtClean="0"/>
              <a:t>Served in the 369</a:t>
            </a:r>
            <a:r>
              <a:rPr lang="en-US" baseline="30000" dirty="0" smtClean="0"/>
              <a:t>th</a:t>
            </a:r>
            <a:r>
              <a:rPr lang="en-US" dirty="0" smtClean="0"/>
              <a:t> regiment in WWI as a </a:t>
            </a:r>
            <a:r>
              <a:rPr lang="en-US" i="1" dirty="0" smtClean="0"/>
              <a:t>Harlem </a:t>
            </a:r>
            <a:r>
              <a:rPr lang="en-US" i="1" dirty="0" err="1" smtClean="0"/>
              <a:t>Hellfighter</a:t>
            </a:r>
            <a:endParaRPr lang="en-US" i="1" dirty="0" smtClean="0"/>
          </a:p>
          <a:p>
            <a:r>
              <a:rPr lang="en-US" dirty="0" smtClean="0"/>
              <a:t>Heavily influenced by racism, segregation, the war, and painted in a simplified abstract style</a:t>
            </a:r>
            <a:r>
              <a:rPr lang="en-US" i="1" dirty="0" smtClean="0"/>
              <a:t>.</a:t>
            </a:r>
            <a:endParaRPr lang="en-US" i="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495800"/>
            <a:ext cx="1905000" cy="2209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6269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George Luks</a:t>
            </a:r>
            <a:br>
              <a:rPr lang="en-US" dirty="0" smtClean="0"/>
            </a:br>
            <a:r>
              <a:rPr lang="en-US" dirty="0" err="1" smtClean="0"/>
              <a:t>Bleeker</a:t>
            </a:r>
            <a:r>
              <a:rPr lang="en-US" dirty="0" smtClean="0"/>
              <a:t> and Carmine Streets</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1752600"/>
            <a:ext cx="5867400" cy="464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6032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George Luks</a:t>
            </a:r>
            <a:endParaRPr lang="en-US" dirty="0"/>
          </a:p>
        </p:txBody>
      </p:sp>
      <p:sp>
        <p:nvSpPr>
          <p:cNvPr id="3" name="Content Placeholder 2"/>
          <p:cNvSpPr>
            <a:spLocks noGrp="1"/>
          </p:cNvSpPr>
          <p:nvPr>
            <p:ph idx="1"/>
          </p:nvPr>
        </p:nvSpPr>
        <p:spPr/>
        <p:txBody>
          <a:bodyPr/>
          <a:lstStyle/>
          <a:p>
            <a:r>
              <a:rPr lang="en-US" dirty="0" smtClean="0"/>
              <a:t>One of the founders of American realism, George Luks focused on paintings of urban life and helped to establish what is known as the </a:t>
            </a:r>
            <a:r>
              <a:rPr lang="en-US" dirty="0" err="1" smtClean="0"/>
              <a:t>Achcan</a:t>
            </a:r>
            <a:r>
              <a:rPr lang="en-US" dirty="0" smtClean="0"/>
              <a:t> School. Luks painted the truth as he saw it, grim and ironic. Often immigrants were the focus of his city paintings, portrayed in vivid color, in squalor and destitution.</a:t>
            </a:r>
            <a:endParaRPr lang="en-US" dirty="0"/>
          </a:p>
        </p:txBody>
      </p:sp>
    </p:spTree>
    <p:extLst>
      <p:ext uri="{BB962C8B-B14F-4D97-AF65-F5344CB8AC3E}">
        <p14:creationId xmlns:p14="http://schemas.microsoft.com/office/powerpoint/2010/main" val="1514657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 Scott Fitzgerald</a:t>
            </a:r>
            <a:endParaRPr lang="en-US" dirty="0"/>
          </a:p>
        </p:txBody>
      </p:sp>
      <p:sp>
        <p:nvSpPr>
          <p:cNvPr id="3" name="Content Placeholder 2"/>
          <p:cNvSpPr>
            <a:spLocks noGrp="1"/>
          </p:cNvSpPr>
          <p:nvPr>
            <p:ph idx="1"/>
          </p:nvPr>
        </p:nvSpPr>
        <p:spPr/>
        <p:txBody>
          <a:bodyPr/>
          <a:lstStyle/>
          <a:p>
            <a:pPr marL="0" indent="0">
              <a:buNone/>
            </a:pPr>
            <a:r>
              <a:rPr lang="en-US" dirty="0" smtClean="0"/>
              <a:t>“They were careless people. Tom and Daisy- they smashed up things and creatures and then retreated back into their money or their vast carelessness, or whatever it was that kept them together, and let other people clean up the mess they had made.”</a:t>
            </a:r>
          </a:p>
          <a:p>
            <a:pPr marL="0" indent="0">
              <a:buNone/>
            </a:pPr>
            <a:r>
              <a:rPr lang="en-US" dirty="0"/>
              <a:t>	</a:t>
            </a:r>
            <a:r>
              <a:rPr lang="en-US" dirty="0" smtClean="0"/>
              <a:t>		- </a:t>
            </a:r>
            <a:r>
              <a:rPr lang="en-US" i="1" dirty="0" smtClean="0"/>
              <a:t>The Great Gatsby, 1925</a:t>
            </a:r>
            <a:endParaRPr lang="en-US" i="1" dirty="0"/>
          </a:p>
        </p:txBody>
      </p:sp>
    </p:spTree>
    <p:extLst>
      <p:ext uri="{BB962C8B-B14F-4D97-AF65-F5344CB8AC3E}">
        <p14:creationId xmlns:p14="http://schemas.microsoft.com/office/powerpoint/2010/main" val="1326712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Ernest Hemingway</a:t>
            </a:r>
            <a:endParaRPr lang="en-US" dirty="0"/>
          </a:p>
        </p:txBody>
      </p:sp>
      <p:sp>
        <p:nvSpPr>
          <p:cNvPr id="3" name="Content Placeholder 2"/>
          <p:cNvSpPr>
            <a:spLocks noGrp="1"/>
          </p:cNvSpPr>
          <p:nvPr>
            <p:ph idx="1"/>
          </p:nvPr>
        </p:nvSpPr>
        <p:spPr/>
        <p:txBody>
          <a:bodyPr>
            <a:normAutofit fontScale="92500"/>
          </a:bodyPr>
          <a:lstStyle/>
          <a:p>
            <a:r>
              <a:rPr lang="en-US" dirty="0" smtClean="0"/>
              <a:t>“The world breaks everyone and afterward many are strong at the broken places. But those that will not break it kills. It kills the very good and the very gentle and the very brave impartially. If you are none of these you can be sure it will kill you too but there will be no special hurry.”</a:t>
            </a:r>
          </a:p>
          <a:p>
            <a:pPr marL="0" indent="0">
              <a:buNone/>
            </a:pPr>
            <a:r>
              <a:rPr lang="en-US" dirty="0"/>
              <a:t>	</a:t>
            </a:r>
            <a:r>
              <a:rPr lang="en-US" dirty="0" smtClean="0"/>
              <a:t>		- </a:t>
            </a:r>
            <a:r>
              <a:rPr lang="en-US" i="1" dirty="0" smtClean="0"/>
              <a:t>A Farewell to Arms</a:t>
            </a:r>
            <a:r>
              <a:rPr lang="en-US" dirty="0" smtClean="0"/>
              <a:t>, 1929</a:t>
            </a:r>
          </a:p>
          <a:p>
            <a:pPr marL="0" indent="0">
              <a:buNone/>
            </a:pPr>
            <a:r>
              <a:rPr lang="en-US" dirty="0"/>
              <a:t>	</a:t>
            </a:r>
            <a:r>
              <a:rPr lang="en-US" dirty="0" smtClean="0"/>
              <a:t>		(a novel set during the Italian                    </a:t>
            </a:r>
          </a:p>
          <a:p>
            <a:pPr marL="0" indent="0">
              <a:buNone/>
            </a:pPr>
            <a:r>
              <a:rPr lang="en-US" dirty="0"/>
              <a:t>	</a:t>
            </a:r>
            <a:r>
              <a:rPr lang="en-US" dirty="0" smtClean="0"/>
              <a:t>		campaign of WWI).</a:t>
            </a:r>
          </a:p>
        </p:txBody>
      </p:sp>
    </p:spTree>
    <p:extLst>
      <p:ext uri="{BB962C8B-B14F-4D97-AF65-F5344CB8AC3E}">
        <p14:creationId xmlns:p14="http://schemas.microsoft.com/office/powerpoint/2010/main" val="623540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Gertrude Stein</a:t>
            </a:r>
            <a:endParaRPr lang="en-US"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US" dirty="0" smtClean="0"/>
              <a:t>“There </a:t>
            </a:r>
            <a:r>
              <a:rPr lang="en-US" dirty="0" err="1" smtClean="0"/>
              <a:t>ain't</a:t>
            </a:r>
            <a:r>
              <a:rPr lang="en-US" dirty="0" smtClean="0"/>
              <a:t> no answer.</a:t>
            </a:r>
          </a:p>
          <a:p>
            <a:pPr marL="0" indent="0" algn="ctr">
              <a:buNone/>
            </a:pPr>
            <a:r>
              <a:rPr lang="en-US" dirty="0" smtClean="0"/>
              <a:t>There </a:t>
            </a:r>
            <a:r>
              <a:rPr lang="en-US" dirty="0" err="1" smtClean="0"/>
              <a:t>ain't</a:t>
            </a:r>
            <a:r>
              <a:rPr lang="en-US" dirty="0" smtClean="0"/>
              <a:t> </a:t>
            </a:r>
            <a:r>
              <a:rPr lang="en-US" dirty="0" err="1" smtClean="0"/>
              <a:t>gonna</a:t>
            </a:r>
            <a:r>
              <a:rPr lang="en-US" dirty="0" smtClean="0"/>
              <a:t> be any answer.</a:t>
            </a:r>
          </a:p>
          <a:p>
            <a:pPr marL="0" indent="0" algn="ctr">
              <a:buNone/>
            </a:pPr>
            <a:r>
              <a:rPr lang="en-US" dirty="0" smtClean="0"/>
              <a:t>There never has been an answer.</a:t>
            </a:r>
          </a:p>
          <a:p>
            <a:pPr marL="0" indent="0" algn="ctr">
              <a:buNone/>
            </a:pPr>
            <a:r>
              <a:rPr lang="en-US" dirty="0" smtClean="0"/>
              <a:t>There's your answer.” </a:t>
            </a:r>
          </a:p>
          <a:p>
            <a:pPr marL="0" indent="0">
              <a:buNone/>
            </a:pPr>
            <a:endParaRPr lang="en-US" dirty="0" smtClean="0"/>
          </a:p>
          <a:p>
            <a:pPr marL="0" indent="0">
              <a:buNone/>
            </a:pPr>
            <a:endParaRPr lang="en-US" dirty="0"/>
          </a:p>
          <a:p>
            <a:pPr marL="0" indent="0">
              <a:buNone/>
            </a:pPr>
            <a:r>
              <a:rPr lang="en-US" dirty="0" smtClean="0"/>
              <a:t>Gertrude Stein was an American writer (from Oakland, CA) who moved to Paris and hosted salons with the great artists and writers of the “Lost Generation”, a term she first coined. </a:t>
            </a:r>
          </a:p>
        </p:txBody>
      </p:sp>
    </p:spTree>
    <p:extLst>
      <p:ext uri="{BB962C8B-B14F-4D97-AF65-F5344CB8AC3E}">
        <p14:creationId xmlns:p14="http://schemas.microsoft.com/office/powerpoint/2010/main" val="3513617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Gertrude Stein</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9400" y="1676400"/>
            <a:ext cx="3581400" cy="3962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6457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Babe Ruth</a:t>
            </a:r>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8400" y="1828800"/>
            <a:ext cx="3657600" cy="4419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4523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Newly built Yankee Stadium, 1923</a:t>
            </a:r>
            <a:endParaRPr lang="en-US"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7798" y="1600200"/>
            <a:ext cx="694840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8707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Dempsey and </a:t>
            </a:r>
            <a:r>
              <a:rPr lang="en-US" i="1" dirty="0" err="1" smtClean="0"/>
              <a:t>Firpo</a:t>
            </a:r>
            <a:r>
              <a:rPr lang="en-US" dirty="0" smtClean="0"/>
              <a:t>, 1924</a:t>
            </a:r>
            <a:br>
              <a:rPr lang="en-US" dirty="0" smtClean="0"/>
            </a:br>
            <a:r>
              <a:rPr lang="en-US" dirty="0" smtClean="0"/>
              <a:t>by George Bellows</a:t>
            </a:r>
            <a:endParaRPr lang="en-US"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1070" y="1600200"/>
            <a:ext cx="556185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2031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Art and Literature</a:t>
            </a:r>
            <a:endParaRPr lang="en-US" dirty="0"/>
          </a:p>
        </p:txBody>
      </p:sp>
      <p:sp>
        <p:nvSpPr>
          <p:cNvPr id="3" name="Content Placeholder 2"/>
          <p:cNvSpPr>
            <a:spLocks noGrp="1"/>
          </p:cNvSpPr>
          <p:nvPr>
            <p:ph idx="1"/>
          </p:nvPr>
        </p:nvSpPr>
        <p:spPr>
          <a:xfrm>
            <a:off x="457200" y="1295400"/>
            <a:ext cx="8229600" cy="4830763"/>
          </a:xfrm>
        </p:spPr>
        <p:txBody>
          <a:bodyPr>
            <a:normAutofit fontScale="92500"/>
          </a:bodyPr>
          <a:lstStyle/>
          <a:p>
            <a:r>
              <a:rPr lang="en-US" dirty="0" smtClean="0"/>
              <a:t>Inspiration:</a:t>
            </a:r>
          </a:p>
          <a:p>
            <a:pPr lvl="1"/>
            <a:r>
              <a:rPr lang="en-US" dirty="0" smtClean="0"/>
              <a:t>Rejection of tradition and authority</a:t>
            </a:r>
          </a:p>
          <a:p>
            <a:pPr lvl="1"/>
            <a:r>
              <a:rPr lang="en-US" dirty="0" smtClean="0"/>
              <a:t>Disillusionment after WWI</a:t>
            </a:r>
          </a:p>
          <a:p>
            <a:pPr lvl="1"/>
            <a:r>
              <a:rPr lang="en-US" dirty="0" smtClean="0"/>
              <a:t>Bohemian unconventional lifestyle, usually in cities</a:t>
            </a:r>
          </a:p>
          <a:p>
            <a:pPr lvl="1"/>
            <a:r>
              <a:rPr lang="en-US" dirty="0" smtClean="0"/>
              <a:t>City life: jazz, transportation, technology, crowds </a:t>
            </a:r>
          </a:p>
          <a:p>
            <a:pPr lvl="1"/>
            <a:r>
              <a:rPr lang="en-US" dirty="0" smtClean="0"/>
              <a:t>Women</a:t>
            </a:r>
          </a:p>
          <a:p>
            <a:pPr lvl="1"/>
            <a:r>
              <a:rPr lang="en-US" dirty="0" smtClean="0"/>
              <a:t>Inner moods, emotions of people</a:t>
            </a:r>
          </a:p>
          <a:p>
            <a:pPr lvl="1"/>
            <a:r>
              <a:rPr lang="en-US" dirty="0" smtClean="0"/>
              <a:t>Loss of spirituality</a:t>
            </a:r>
          </a:p>
          <a:p>
            <a:pPr lvl="1"/>
            <a:r>
              <a:rPr lang="en-US" dirty="0" smtClean="0"/>
              <a:t>Consumer society and materialism</a:t>
            </a:r>
          </a:p>
          <a:p>
            <a:pPr lvl="1"/>
            <a:r>
              <a:rPr lang="en-US" dirty="0" smtClean="0"/>
              <a:t>“meaninglessness” of modern life, moral decline </a:t>
            </a:r>
            <a:endParaRPr lang="en-US" dirty="0"/>
          </a:p>
        </p:txBody>
      </p:sp>
    </p:spTree>
    <p:extLst>
      <p:ext uri="{BB962C8B-B14F-4D97-AF65-F5344CB8AC3E}">
        <p14:creationId xmlns:p14="http://schemas.microsoft.com/office/powerpoint/2010/main" val="1657039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533400"/>
            <a:ext cx="5410200" cy="5745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6065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Jack Dempsey and Babe Ruth</a:t>
            </a:r>
            <a:endParaRPr lang="en-US"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600200"/>
            <a:ext cx="70866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8326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Popular Culture</a:t>
            </a:r>
            <a:endParaRPr lang="en-US" dirty="0"/>
          </a:p>
        </p:txBody>
      </p:sp>
      <p:sp>
        <p:nvSpPr>
          <p:cNvPr id="3" name="Content Placeholder 2"/>
          <p:cNvSpPr>
            <a:spLocks noGrp="1"/>
          </p:cNvSpPr>
          <p:nvPr>
            <p:ph idx="1"/>
          </p:nvPr>
        </p:nvSpPr>
        <p:spPr/>
        <p:txBody>
          <a:bodyPr/>
          <a:lstStyle/>
          <a:p>
            <a:r>
              <a:rPr lang="en-US" dirty="0" smtClean="0"/>
              <a:t>Movies and Radio Shows</a:t>
            </a:r>
          </a:p>
          <a:p>
            <a:pPr lvl="1"/>
            <a:r>
              <a:rPr lang="en-US" dirty="0" smtClean="0"/>
              <a:t>Silent films</a:t>
            </a:r>
          </a:p>
          <a:p>
            <a:r>
              <a:rPr lang="en-US" dirty="0" smtClean="0"/>
              <a:t>Mass media</a:t>
            </a:r>
          </a:p>
          <a:p>
            <a:pPr lvl="1"/>
            <a:r>
              <a:rPr lang="en-US" dirty="0" smtClean="0"/>
              <a:t>Newspapers, magazines, film, music</a:t>
            </a:r>
          </a:p>
          <a:p>
            <a:r>
              <a:rPr lang="en-US" dirty="0" smtClean="0"/>
              <a:t>Sports</a:t>
            </a:r>
          </a:p>
          <a:p>
            <a:pPr lvl="1"/>
            <a:r>
              <a:rPr lang="en-US" dirty="0" smtClean="0"/>
              <a:t>Baseball and boxing were the most popular</a:t>
            </a:r>
            <a:endParaRPr lang="en-US" dirty="0"/>
          </a:p>
        </p:txBody>
      </p:sp>
    </p:spTree>
    <p:extLst>
      <p:ext uri="{BB962C8B-B14F-4D97-AF65-F5344CB8AC3E}">
        <p14:creationId xmlns:p14="http://schemas.microsoft.com/office/powerpoint/2010/main" val="1665514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Silent Film Stars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1" y="228601"/>
            <a:ext cx="24384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3563" y="106680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50" y="3657600"/>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2721" y="3124200"/>
            <a:ext cx="2824163"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4191000"/>
            <a:ext cx="25908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 y="3058676"/>
            <a:ext cx="1600118" cy="369332"/>
          </a:xfrm>
          <a:prstGeom prst="rect">
            <a:avLst/>
          </a:prstGeom>
          <a:noFill/>
        </p:spPr>
        <p:txBody>
          <a:bodyPr wrap="none" rtlCol="0">
            <a:spAutoFit/>
          </a:bodyPr>
          <a:lstStyle/>
          <a:p>
            <a:r>
              <a:rPr lang="en-US" dirty="0" smtClean="0"/>
              <a:t>Charlie Chaplin</a:t>
            </a:r>
            <a:endParaRPr lang="en-US" dirty="0"/>
          </a:p>
        </p:txBody>
      </p:sp>
      <p:sp>
        <p:nvSpPr>
          <p:cNvPr id="5" name="TextBox 4"/>
          <p:cNvSpPr txBox="1"/>
          <p:nvPr/>
        </p:nvSpPr>
        <p:spPr>
          <a:xfrm>
            <a:off x="3352800" y="4901684"/>
            <a:ext cx="1136850" cy="369332"/>
          </a:xfrm>
          <a:prstGeom prst="rect">
            <a:avLst/>
          </a:prstGeom>
          <a:noFill/>
        </p:spPr>
        <p:txBody>
          <a:bodyPr wrap="none" rtlCol="0">
            <a:spAutoFit/>
          </a:bodyPr>
          <a:lstStyle/>
          <a:p>
            <a:r>
              <a:rPr lang="en-US" dirty="0" smtClean="0"/>
              <a:t>Lilian Gish</a:t>
            </a:r>
            <a:endParaRPr lang="en-US" dirty="0"/>
          </a:p>
        </p:txBody>
      </p:sp>
      <p:sp>
        <p:nvSpPr>
          <p:cNvPr id="6" name="TextBox 5"/>
          <p:cNvSpPr txBox="1"/>
          <p:nvPr/>
        </p:nvSpPr>
        <p:spPr>
          <a:xfrm>
            <a:off x="2722721" y="6172200"/>
            <a:ext cx="1499962" cy="369332"/>
          </a:xfrm>
          <a:prstGeom prst="rect">
            <a:avLst/>
          </a:prstGeom>
          <a:noFill/>
        </p:spPr>
        <p:txBody>
          <a:bodyPr wrap="none" rtlCol="0">
            <a:spAutoFit/>
          </a:bodyPr>
          <a:lstStyle/>
          <a:p>
            <a:r>
              <a:rPr lang="en-US" dirty="0" smtClean="0"/>
              <a:t>Buster Keaton</a:t>
            </a:r>
            <a:endParaRPr lang="en-US" dirty="0"/>
          </a:p>
        </p:txBody>
      </p:sp>
      <p:sp>
        <p:nvSpPr>
          <p:cNvPr id="7" name="TextBox 6"/>
          <p:cNvSpPr txBox="1"/>
          <p:nvPr/>
        </p:nvSpPr>
        <p:spPr>
          <a:xfrm>
            <a:off x="4986089" y="5549146"/>
            <a:ext cx="1121589" cy="369332"/>
          </a:xfrm>
          <a:prstGeom prst="rect">
            <a:avLst/>
          </a:prstGeom>
          <a:noFill/>
        </p:spPr>
        <p:txBody>
          <a:bodyPr wrap="none" rtlCol="0">
            <a:spAutoFit/>
          </a:bodyPr>
          <a:lstStyle/>
          <a:p>
            <a:r>
              <a:rPr lang="en-US" dirty="0" smtClean="0"/>
              <a:t>Clara Bow</a:t>
            </a:r>
            <a:endParaRPr lang="en-US" dirty="0"/>
          </a:p>
        </p:txBody>
      </p:sp>
      <p:sp>
        <p:nvSpPr>
          <p:cNvPr id="8" name="TextBox 7"/>
          <p:cNvSpPr txBox="1"/>
          <p:nvPr/>
        </p:nvSpPr>
        <p:spPr>
          <a:xfrm>
            <a:off x="3804612" y="1644134"/>
            <a:ext cx="1742272" cy="369332"/>
          </a:xfrm>
          <a:prstGeom prst="rect">
            <a:avLst/>
          </a:prstGeom>
          <a:noFill/>
        </p:spPr>
        <p:txBody>
          <a:bodyPr wrap="none" rtlCol="0">
            <a:spAutoFit/>
          </a:bodyPr>
          <a:lstStyle/>
          <a:p>
            <a:r>
              <a:rPr lang="en-US" dirty="0" smtClean="0"/>
              <a:t>Rudolf Valentino</a:t>
            </a:r>
            <a:endParaRPr lang="en-US" dirty="0"/>
          </a:p>
        </p:txBody>
      </p:sp>
    </p:spTree>
    <p:extLst>
      <p:ext uri="{BB962C8B-B14F-4D97-AF65-F5344CB8AC3E}">
        <p14:creationId xmlns:p14="http://schemas.microsoft.com/office/powerpoint/2010/main" val="786324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Edward Hopper</a:t>
            </a:r>
            <a:br>
              <a:rPr lang="en-US" dirty="0" smtClean="0"/>
            </a:br>
            <a:r>
              <a:rPr lang="en-US" dirty="0" smtClean="0"/>
              <a:t>Automat- 1927</a:t>
            </a:r>
            <a:endParaRPr lang="en-US"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21000" y="1600200"/>
            <a:ext cx="570200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3744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Edward Hopper</a:t>
            </a:r>
            <a:br>
              <a:rPr lang="en-US" dirty="0" smtClean="0"/>
            </a:br>
            <a:r>
              <a:rPr lang="en-US" dirty="0" smtClean="0"/>
              <a:t>Automat-  1927</a:t>
            </a:r>
            <a:endParaRPr lang="en-US" dirty="0"/>
          </a:p>
        </p:txBody>
      </p:sp>
      <p:sp>
        <p:nvSpPr>
          <p:cNvPr id="3" name="Content Placeholder 2"/>
          <p:cNvSpPr>
            <a:spLocks noGrp="1"/>
          </p:cNvSpPr>
          <p:nvPr>
            <p:ph idx="1"/>
          </p:nvPr>
        </p:nvSpPr>
        <p:spPr/>
        <p:txBody>
          <a:bodyPr>
            <a:normAutofit fontScale="85000" lnSpcReduction="20000"/>
          </a:bodyPr>
          <a:lstStyle/>
          <a:p>
            <a:r>
              <a:rPr lang="en-US" dirty="0"/>
              <a:t>Many artists and writers focused on the isolation and alienation of modern society. A group of artists who painted urban life became known as the "Ashcan Realists." The </a:t>
            </a:r>
            <a:r>
              <a:rPr lang="en-US" i="1" dirty="0"/>
              <a:t>writers</a:t>
            </a:r>
            <a:r>
              <a:rPr lang="en-US" dirty="0"/>
              <a:t> who described modern life as spiritually empty and materialistic became known as the "</a:t>
            </a:r>
            <a:r>
              <a:rPr lang="en-US" b="1" u="sng" dirty="0"/>
              <a:t>Lost Generation</a:t>
            </a:r>
            <a:r>
              <a:rPr lang="en-US" dirty="0"/>
              <a:t>." </a:t>
            </a:r>
            <a:endParaRPr lang="en-US" dirty="0" smtClean="0"/>
          </a:p>
          <a:p>
            <a:r>
              <a:rPr lang="en-US" dirty="0" smtClean="0"/>
              <a:t>Edward </a:t>
            </a:r>
            <a:r>
              <a:rPr lang="en-US" dirty="0"/>
              <a:t>Hopper studied with one of the founders of the Ashcan Realist movement. This painting, </a:t>
            </a:r>
            <a:r>
              <a:rPr lang="en-US" i="1" dirty="0"/>
              <a:t>Automat</a:t>
            </a:r>
            <a:r>
              <a:rPr lang="en-US" dirty="0"/>
              <a:t>, expresses the loneliness and isolation many young people felt during the 1920s. An </a:t>
            </a:r>
            <a:r>
              <a:rPr lang="en-US" u="sng" dirty="0"/>
              <a:t>automat</a:t>
            </a:r>
            <a:r>
              <a:rPr lang="en-US" dirty="0"/>
              <a:t> was a place where a person could buy food or drinks from a vending machine.</a:t>
            </a:r>
          </a:p>
        </p:txBody>
      </p:sp>
    </p:spTree>
    <p:extLst>
      <p:ext uri="{BB962C8B-B14F-4D97-AF65-F5344CB8AC3E}">
        <p14:creationId xmlns:p14="http://schemas.microsoft.com/office/powerpoint/2010/main" val="4190188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Georgia O’Keefe</a:t>
            </a:r>
            <a:br>
              <a:rPr lang="en-US" dirty="0" smtClean="0"/>
            </a:br>
            <a:r>
              <a:rPr lang="en-US" dirty="0" smtClean="0"/>
              <a:t>Red Canna- 1924</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86182" y="1600200"/>
            <a:ext cx="377163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2241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Georgia O’Keefe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Mainly known for her naturalistic imagery, Georgia O'Keefe was chiefly responsible for legitimizing American art across the globe. Her abstract styles, constantly challenging the boundaries of imagery, greatly influenced American art. O'Keefe's paintings present both sharp forms and subtle tones and inspired generations of artists.</a:t>
            </a:r>
          </a:p>
          <a:p>
            <a:r>
              <a:rPr lang="en-US" dirty="0" smtClean="0"/>
              <a:t>O’Keefe painted flowers, landscapes, and animal skulls, and is regarded as the “Mother of American Modernism”.</a:t>
            </a:r>
            <a:endParaRPr lang="en-US" dirty="0"/>
          </a:p>
        </p:txBody>
      </p:sp>
    </p:spTree>
    <p:extLst>
      <p:ext uri="{BB962C8B-B14F-4D97-AF65-F5344CB8AC3E}">
        <p14:creationId xmlns:p14="http://schemas.microsoft.com/office/powerpoint/2010/main" val="1820826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Horace Pippin</a:t>
            </a:r>
            <a:br>
              <a:rPr lang="en-US" dirty="0" smtClean="0"/>
            </a:br>
            <a:r>
              <a:rPr lang="en-US" dirty="0" smtClean="0"/>
              <a:t>Giving Thanks</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36285" y="1600200"/>
            <a:ext cx="627142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59428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549</Words>
  <Application>Microsoft Office PowerPoint</Application>
  <PresentationFormat>On-screen Show (4:3)</PresentationFormat>
  <Paragraphs>63</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Art- 1920s</vt:lpstr>
      <vt:lpstr>Modern Art and Literature</vt:lpstr>
      <vt:lpstr>Popular Culture</vt:lpstr>
      <vt:lpstr>Silent Film Stars</vt:lpstr>
      <vt:lpstr>Edward Hopper Automat- 1927</vt:lpstr>
      <vt:lpstr>Edward Hopper Automat-  1927</vt:lpstr>
      <vt:lpstr>Georgia O’Keefe Red Canna- 1924</vt:lpstr>
      <vt:lpstr>Georgia O’Keefe</vt:lpstr>
      <vt:lpstr>Horace Pippin Giving Thanks</vt:lpstr>
      <vt:lpstr>Horace Pippin</vt:lpstr>
      <vt:lpstr>George Luks Bleeker and Carmine Streets</vt:lpstr>
      <vt:lpstr>George Luks</vt:lpstr>
      <vt:lpstr>F. Scott Fitzgerald</vt:lpstr>
      <vt:lpstr>Ernest Hemingway</vt:lpstr>
      <vt:lpstr>Gertrude Stein</vt:lpstr>
      <vt:lpstr>Gertrude Stein</vt:lpstr>
      <vt:lpstr>Babe Ruth</vt:lpstr>
      <vt:lpstr>Newly built Yankee Stadium, 1923</vt:lpstr>
      <vt:lpstr>Dempsey and Firpo, 1924 by George Bellows</vt:lpstr>
      <vt:lpstr>PowerPoint Presentation</vt:lpstr>
      <vt:lpstr>Jack Dempsey and Babe Ruth</vt:lpstr>
    </vt:vector>
  </TitlesOfParts>
  <Company>MDUSD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Art- 1920s</dc:title>
  <dc:creator>Paula Dillon</dc:creator>
  <cp:lastModifiedBy>Paula Dillon</cp:lastModifiedBy>
  <cp:revision>9</cp:revision>
  <cp:lastPrinted>2017-04-20T08:18:26Z</cp:lastPrinted>
  <dcterms:created xsi:type="dcterms:W3CDTF">2017-04-20T07:01:47Z</dcterms:created>
  <dcterms:modified xsi:type="dcterms:W3CDTF">2019-02-14T23:21:32Z</dcterms:modified>
</cp:coreProperties>
</file>