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notesMasterIdLst>
    <p:notesMasterId r:id="rId56"/>
  </p:notesMasterIdLst>
  <p:sldIdLst>
    <p:sldId id="256" r:id="rId3"/>
    <p:sldId id="262" r:id="rId4"/>
    <p:sldId id="275" r:id="rId5"/>
    <p:sldId id="296" r:id="rId6"/>
    <p:sldId id="257" r:id="rId7"/>
    <p:sldId id="266" r:id="rId8"/>
    <p:sldId id="312" r:id="rId9"/>
    <p:sldId id="260" r:id="rId10"/>
    <p:sldId id="280" r:id="rId11"/>
    <p:sldId id="268" r:id="rId12"/>
    <p:sldId id="274" r:id="rId13"/>
    <p:sldId id="273" r:id="rId14"/>
    <p:sldId id="281" r:id="rId15"/>
    <p:sldId id="272" r:id="rId16"/>
    <p:sldId id="283" r:id="rId17"/>
    <p:sldId id="284" r:id="rId18"/>
    <p:sldId id="287" r:id="rId19"/>
    <p:sldId id="288" r:id="rId20"/>
    <p:sldId id="285" r:id="rId21"/>
    <p:sldId id="292" r:id="rId22"/>
    <p:sldId id="291" r:id="rId23"/>
    <p:sldId id="294" r:id="rId24"/>
    <p:sldId id="293" r:id="rId25"/>
    <p:sldId id="282" r:id="rId26"/>
    <p:sldId id="259" r:id="rId27"/>
    <p:sldId id="258" r:id="rId28"/>
    <p:sldId id="267" r:id="rId29"/>
    <p:sldId id="311" r:id="rId30"/>
    <p:sldId id="261" r:id="rId31"/>
    <p:sldId id="271" r:id="rId32"/>
    <p:sldId id="295" r:id="rId33"/>
    <p:sldId id="298" r:id="rId34"/>
    <p:sldId id="297" r:id="rId35"/>
    <p:sldId id="314" r:id="rId36"/>
    <p:sldId id="301" r:id="rId37"/>
    <p:sldId id="302" r:id="rId38"/>
    <p:sldId id="303" r:id="rId39"/>
    <p:sldId id="265" r:id="rId40"/>
    <p:sldId id="269" r:id="rId41"/>
    <p:sldId id="304" r:id="rId42"/>
    <p:sldId id="270" r:id="rId43"/>
    <p:sldId id="276" r:id="rId44"/>
    <p:sldId id="263" r:id="rId45"/>
    <p:sldId id="306" r:id="rId46"/>
    <p:sldId id="307" r:id="rId47"/>
    <p:sldId id="279" r:id="rId48"/>
    <p:sldId id="305" r:id="rId49"/>
    <p:sldId id="277" r:id="rId50"/>
    <p:sldId id="308" r:id="rId51"/>
    <p:sldId id="309" r:id="rId52"/>
    <p:sldId id="310" r:id="rId53"/>
    <p:sldId id="313" r:id="rId54"/>
    <p:sldId id="278" r:id="rId55"/>
  </p:sldIdLst>
  <p:sldSz cx="9144000" cy="6858000" type="screen4x3"/>
  <p:notesSz cx="6858000" cy="9144000"/>
  <p:embeddedFontLst>
    <p:embeddedFont>
      <p:font typeface="FoglihtenNo07" panose="020B0604020202020204" charset="0"/>
      <p:regular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Impact" panose="020B0806030902050204" pitchFamily="34" charset="0"/>
      <p:regular r:id="rId62"/>
    </p:embeddedFont>
    <p:embeddedFont>
      <p:font typeface="Caslon Antique" panose="020B0604020202020204" charset="0"/>
      <p:regular r:id="rId63"/>
      <p:bold r:id="rId64"/>
      <p:italic r:id="rId65"/>
      <p:boldItalic r:id="rId6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5FABF2B6-B751-42BA-A1C5-A0AF7A6A2377}">
          <p14:sldIdLst>
            <p14:sldId id="256"/>
            <p14:sldId id="262"/>
            <p14:sldId id="275"/>
            <p14:sldId id="296"/>
            <p14:sldId id="257"/>
            <p14:sldId id="266"/>
            <p14:sldId id="312"/>
            <p14:sldId id="260"/>
          </p14:sldIdLst>
        </p14:section>
        <p14:section name="Painting" id="{B478E945-1E81-49FB-8663-0CFE0EC04F88}">
          <p14:sldIdLst>
            <p14:sldId id="280"/>
            <p14:sldId id="268"/>
            <p14:sldId id="274"/>
            <p14:sldId id="273"/>
            <p14:sldId id="281"/>
            <p14:sldId id="272"/>
            <p14:sldId id="283"/>
            <p14:sldId id="284"/>
            <p14:sldId id="287"/>
            <p14:sldId id="288"/>
            <p14:sldId id="285"/>
            <p14:sldId id="292"/>
            <p14:sldId id="291"/>
            <p14:sldId id="294"/>
            <p14:sldId id="293"/>
          </p14:sldIdLst>
        </p14:section>
        <p14:section name="Sculpture" id="{1D3E2283-AC33-4B6E-8E4F-34A7180A8DAA}">
          <p14:sldIdLst>
            <p14:sldId id="282"/>
            <p14:sldId id="259"/>
            <p14:sldId id="258"/>
            <p14:sldId id="267"/>
            <p14:sldId id="311"/>
            <p14:sldId id="261"/>
            <p14:sldId id="271"/>
            <p14:sldId id="295"/>
            <p14:sldId id="298"/>
            <p14:sldId id="297"/>
            <p14:sldId id="314"/>
          </p14:sldIdLst>
        </p14:section>
        <p14:section name="Architecture" id="{5DDF3779-46AF-4387-9E47-11F7F325B958}">
          <p14:sldIdLst>
            <p14:sldId id="301"/>
            <p14:sldId id="302"/>
            <p14:sldId id="303"/>
            <p14:sldId id="265"/>
            <p14:sldId id="269"/>
            <p14:sldId id="304"/>
            <p14:sldId id="270"/>
          </p14:sldIdLst>
        </p14:section>
        <p14:section name="Music" id="{C2FC02ED-107C-4716-981D-265BDB4078EC}">
          <p14:sldIdLst>
            <p14:sldId id="276"/>
          </p14:sldIdLst>
        </p14:section>
        <p14:section name="Rococo" id="{15299564-4E1B-4E46-9FEF-D68824B675F0}">
          <p14:sldIdLst>
            <p14:sldId id="263"/>
            <p14:sldId id="306"/>
            <p14:sldId id="307"/>
            <p14:sldId id="279"/>
            <p14:sldId id="305"/>
          </p14:sldIdLst>
        </p14:section>
        <p14:section name="Review" id="{287D790D-F98A-46C2-BA56-43AEBDCDD1C0}">
          <p14:sldIdLst>
            <p14:sldId id="277"/>
            <p14:sldId id="308"/>
            <p14:sldId id="309"/>
            <p14:sldId id="310"/>
            <p14:sldId id="313"/>
            <p14:sldId id="2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7EC"/>
    <a:srgbClr val="EBEADE"/>
    <a:srgbClr val="0C0C0E"/>
    <a:srgbClr val="32231E"/>
    <a:srgbClr val="E9E8EC"/>
    <a:srgbClr val="DCDBD3"/>
    <a:srgbClr val="EED0AA"/>
    <a:srgbClr val="FEFBF8"/>
    <a:srgbClr val="6A372F"/>
    <a:srgbClr val="5427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91" d="100"/>
          <a:sy n="91" d="100"/>
        </p:scale>
        <p:origin x="140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3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font" Target="fonts/font7.fntdata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1.fntdata"/><Relationship Id="rId61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3.fntdata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6.fntdata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83FCD3-AC15-41EE-81A1-606425F9BFF5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DCD87E-F033-4078-A3B5-AC29E125D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709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https://srhelena.blogspot.com/2009/08/st-teresas-transverberation.html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CD87E-F033-4078-A3B5-AC29E125D7F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01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8DE55-697F-4BC2-AA6B-390228C5A602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B3336-EC2B-4A50-B006-3FA0C99D3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331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8DE55-697F-4BC2-AA6B-390228C5A602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B3336-EC2B-4A50-B006-3FA0C99D3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26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8DE55-697F-4BC2-AA6B-390228C5A602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B3336-EC2B-4A50-B006-3FA0C99D3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680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10/26/2017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632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10/26/2017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023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10/26/2017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7746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10/26/2017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20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10/26/2017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4778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10/26/2017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376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10/26/2017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302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10/26/2017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504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8DE55-697F-4BC2-AA6B-390228C5A602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B3336-EC2B-4A50-B006-3FA0C99D3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037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10/26/2017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0683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10/26/2017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2050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4"/>
            <a:ext cx="20574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4"/>
            <a:ext cx="60198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10/26/2017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835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8DE55-697F-4BC2-AA6B-390228C5A602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B3336-EC2B-4A50-B006-3FA0C99D3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54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8DE55-697F-4BC2-AA6B-390228C5A602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B3336-EC2B-4A50-B006-3FA0C99D3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318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8DE55-697F-4BC2-AA6B-390228C5A602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B3336-EC2B-4A50-B006-3FA0C99D3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992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8DE55-697F-4BC2-AA6B-390228C5A602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B3336-EC2B-4A50-B006-3FA0C99D3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97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8DE55-697F-4BC2-AA6B-390228C5A602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B3336-EC2B-4A50-B006-3FA0C99D3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89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8DE55-697F-4BC2-AA6B-390228C5A602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B3336-EC2B-4A50-B006-3FA0C99D3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018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8DE55-697F-4BC2-AA6B-390228C5A602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B3336-EC2B-4A50-B006-3FA0C99D3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79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8DE55-697F-4BC2-AA6B-390228C5A602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B3336-EC2B-4A50-B006-3FA0C99D3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9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10/26/2017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426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hyperlink" Target="http://www.tomrichey.net/" TargetMode="External"/><Relationship Id="rId7" Type="http://schemas.openxmlformats.org/officeDocument/2006/relationships/hyperlink" Target="http://twitter.com/tomrichey" TargetMode="External"/><Relationship Id="rId12" Type="http://schemas.openxmlformats.org/officeDocument/2006/relationships/image" Target="../media/image6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11" Type="http://schemas.openxmlformats.org/officeDocument/2006/relationships/image" Target="../media/image62.png"/><Relationship Id="rId5" Type="http://schemas.openxmlformats.org/officeDocument/2006/relationships/hyperlink" Target="https://www.facebook.com/pages/Tom-Richey/14074617563" TargetMode="External"/><Relationship Id="rId10" Type="http://schemas.openxmlformats.org/officeDocument/2006/relationships/image" Target="../media/image61.png"/><Relationship Id="rId4" Type="http://schemas.openxmlformats.org/officeDocument/2006/relationships/image" Target="../media/image58.png"/><Relationship Id="rId9" Type="http://schemas.openxmlformats.org/officeDocument/2006/relationships/hyperlink" Target="http://www.youtube.com/tomforamerica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2/27/1710-15_de_Matteis_Triumph_of_the_Immaculate_anagoria.JPG/1280px-1710-15_de_Matteis_Triumph_of_the_Immaculate_anagori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96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210243"/>
            <a:ext cx="9144000" cy="1708142"/>
          </a:xfrm>
        </p:spPr>
        <p:txBody>
          <a:bodyPr>
            <a:normAutofit/>
          </a:bodyPr>
          <a:lstStyle/>
          <a:p>
            <a:r>
              <a:rPr lang="en-US" sz="9600" b="1" dirty="0">
                <a:solidFill>
                  <a:schemeClr val="bg1"/>
                </a:solidFill>
                <a:effectLst>
                  <a:glow rad="76200">
                    <a:srgbClr val="050307">
                      <a:alpha val="8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Baroque</a:t>
            </a:r>
          </a:p>
        </p:txBody>
      </p:sp>
    </p:spTree>
    <p:extLst>
      <p:ext uri="{BB962C8B-B14F-4D97-AF65-F5344CB8AC3E}">
        <p14:creationId xmlns:p14="http://schemas.microsoft.com/office/powerpoint/2010/main" val="3473008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0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upload.wikimedia.org/wikipedia/commons/thumb/5/52/Michelangelo_Merisi%2C_called_Caravaggio_-_The_Crowning_with_Thorns_-_Google_Art_Project.jpg/1280px-Michelangelo_Merisi%2C_called_Caravaggio_-_The_Crowning_with_Thorns_-_Google_Art_Projec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0" y="0"/>
            <a:ext cx="90408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00135" y="6417637"/>
            <a:ext cx="38042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E2D8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Caravaggio, </a:t>
            </a:r>
            <a:r>
              <a:rPr lang="en-US" sz="1600" i="1" dirty="0">
                <a:solidFill>
                  <a:srgbClr val="E2D8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Crowning with Thorns </a:t>
            </a:r>
            <a:r>
              <a:rPr lang="en-US" sz="1600" dirty="0">
                <a:solidFill>
                  <a:srgbClr val="E2D8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(1602-1604)</a:t>
            </a:r>
          </a:p>
        </p:txBody>
      </p:sp>
    </p:spTree>
    <p:extLst>
      <p:ext uri="{BB962C8B-B14F-4D97-AF65-F5344CB8AC3E}">
        <p14:creationId xmlns:p14="http://schemas.microsoft.com/office/powerpoint/2010/main" val="3893833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734"/>
            <a:ext cx="9144000" cy="65365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81592" y="6252448"/>
            <a:ext cx="2520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EDDF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Caravaggio, </a:t>
            </a:r>
            <a:r>
              <a:rPr lang="en-US" i="1" dirty="0">
                <a:solidFill>
                  <a:srgbClr val="EDDF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St. Jerome </a:t>
            </a:r>
            <a:r>
              <a:rPr lang="en-US" dirty="0">
                <a:solidFill>
                  <a:srgbClr val="EDDF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(1610)</a:t>
            </a:r>
          </a:p>
        </p:txBody>
      </p:sp>
    </p:spTree>
    <p:extLst>
      <p:ext uri="{BB962C8B-B14F-4D97-AF65-F5344CB8AC3E}">
        <p14:creationId xmlns:p14="http://schemas.microsoft.com/office/powerpoint/2010/main" val="1969166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70C05"/>
            </a:gs>
            <a:gs pos="74000">
              <a:srgbClr val="181212"/>
            </a:gs>
            <a:gs pos="100000">
              <a:srgbClr val="1F0F1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upload.wikimedia.org/wikipedia/commons/thumb/6/60/Caravaggio_-_David_con_la_testa_di_Golia.jpg/827px-Caravaggio_-_David_con_la_testa_di_Gol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756" y="212587"/>
            <a:ext cx="5121729" cy="63416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4463" y="5988733"/>
            <a:ext cx="24160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EDDF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Caravaggio, </a:t>
            </a:r>
            <a:r>
              <a:rPr lang="en-US" i="1" dirty="0">
                <a:solidFill>
                  <a:srgbClr val="EDDF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David with the </a:t>
            </a:r>
            <a:br>
              <a:rPr lang="en-US" i="1" dirty="0">
                <a:solidFill>
                  <a:srgbClr val="EDDF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i="1" dirty="0">
                <a:solidFill>
                  <a:srgbClr val="EDDF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head of Goliath </a:t>
            </a:r>
            <a:r>
              <a:rPr lang="en-US" dirty="0">
                <a:solidFill>
                  <a:srgbClr val="EDDF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(1606-1607)</a:t>
            </a:r>
          </a:p>
        </p:txBody>
      </p:sp>
    </p:spTree>
    <p:extLst>
      <p:ext uri="{BB962C8B-B14F-4D97-AF65-F5344CB8AC3E}">
        <p14:creationId xmlns:p14="http://schemas.microsoft.com/office/powerpoint/2010/main" val="3193501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upload.wikimedia.org/wikipedia/commons/thumb/6/60/Caravaggio_-_David_con_la_testa_di_Golia.jpg/827px-Caravaggio_-_David_con_la_testa_di_Golia.jpg">
            <a:extLst>
              <a:ext uri="{FF2B5EF4-FFF2-40B4-BE49-F238E27FC236}">
                <a16:creationId xmlns:a16="http://schemas.microsoft.com/office/drawing/2014/main" id="{265CD4D2-3B3B-490D-B40E-36CC78B66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190483-1683-43D6-BDED-906E0B02A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4514"/>
            <a:ext cx="9144001" cy="1530126"/>
          </a:xfrm>
        </p:spPr>
        <p:txBody>
          <a:bodyPr>
            <a:noAutofit/>
          </a:bodyPr>
          <a:lstStyle/>
          <a:p>
            <a:pPr algn="ctr">
              <a:spcBef>
                <a:spcPts val="1000"/>
              </a:spcBef>
            </a:pPr>
            <a:r>
              <a:rPr lang="en-US" sz="7200" dirty="0">
                <a:ln w="28575">
                  <a:solidFill>
                    <a:sysClr val="windowText" lastClr="000000"/>
                  </a:solidFill>
                </a:ln>
                <a:solidFill>
                  <a:srgbClr val="FEFBF8"/>
                </a:solidFill>
                <a:latin typeface="Impact" panose="020B0806030902050204" pitchFamily="34" charset="0"/>
                <a:ea typeface="+mn-ea"/>
                <a:cs typeface="+mn-cs"/>
              </a:rPr>
              <a:t>WHEN YOUR NECK FEELS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2C9BB3-F1FD-4CB8-A0C5-0EF47EEB3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65" y="5326380"/>
            <a:ext cx="9144001" cy="1421963"/>
          </a:xfrm>
        </p:spPr>
        <p:txBody>
          <a:bodyPr anchor="ctr"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11200" dirty="0">
                <a:ln w="28575">
                  <a:solidFill>
                    <a:sysClr val="windowText" lastClr="000000"/>
                  </a:solidFill>
                </a:ln>
                <a:solidFill>
                  <a:srgbClr val="FEFBF8"/>
                </a:solidFill>
                <a:latin typeface="Impact" panose="020B0806030902050204" pitchFamily="34" charset="0"/>
              </a:rPr>
              <a:t>A LITTLE BAROQUE</a:t>
            </a:r>
          </a:p>
        </p:txBody>
      </p:sp>
    </p:spTree>
    <p:extLst>
      <p:ext uri="{BB962C8B-B14F-4D97-AF65-F5344CB8AC3E}">
        <p14:creationId xmlns:p14="http://schemas.microsoft.com/office/powerpoint/2010/main" val="1980378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upload.wikimedia.org/wikipedia/commons/thumb/b/b2/Caravaggio_Judith_Beheading_Holofernes.jpg/1024px-Caravaggio_Judith_Beheading_Holofern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25"/>
            <a:ext cx="9144000" cy="678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950" y="762455"/>
            <a:ext cx="5630636" cy="1325563"/>
          </a:xfrm>
        </p:spPr>
        <p:txBody>
          <a:bodyPr>
            <a:noAutofit/>
          </a:bodyPr>
          <a:lstStyle/>
          <a:p>
            <a:pPr algn="ctr"/>
            <a:r>
              <a:rPr lang="en-US" sz="3600" b="1" spc="300" dirty="0">
                <a:solidFill>
                  <a:srgbClr val="FFFCEB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Moment of Action and Emotion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4791526" y="6428407"/>
            <a:ext cx="4352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5EF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Caravaggio, Judith Beheading Holofernes (1598-1599)</a:t>
            </a:r>
          </a:p>
        </p:txBody>
      </p:sp>
    </p:spTree>
    <p:extLst>
      <p:ext uri="{BB962C8B-B14F-4D97-AF65-F5344CB8AC3E}">
        <p14:creationId xmlns:p14="http://schemas.microsoft.com/office/powerpoint/2010/main" val="406127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F1321"/>
            </a:gs>
            <a:gs pos="60000">
              <a:srgbClr val="673639"/>
            </a:gs>
            <a:gs pos="100000">
              <a:srgbClr val="2C0E15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E8B2E-67B1-4F39-B0A1-AB7294F96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762" y="365126"/>
            <a:ext cx="4893649" cy="1325563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F3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EC3BF-C688-4FC2-BE55-2F2C7B7B7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080" y="1658524"/>
            <a:ext cx="3980110" cy="1484439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dirty="0">
                <a:solidFill>
                  <a:srgbClr val="F3E7D9"/>
                </a:solidFill>
              </a:rPr>
              <a:t>How does Caravaggio’s artistic interpretation of this story compare with Cranach’s?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6EA4D3-861B-4022-89F5-9D0FC9B5A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411" y="365126"/>
            <a:ext cx="3593848" cy="4993076"/>
          </a:xfrm>
          <a:prstGeom prst="rect">
            <a:avLst/>
          </a:prstGeom>
        </p:spPr>
      </p:pic>
      <p:pic>
        <p:nvPicPr>
          <p:cNvPr id="5" name="Picture 2" descr="https://upload.wikimedia.org/wikipedia/commons/thumb/b/b2/Caravaggio_Judith_Beheading_Holofernes.jpg/1024px-Caravaggio_Judith_Beheading_Holofernes.jpg">
            <a:extLst>
              <a:ext uri="{FF2B5EF4-FFF2-40B4-BE49-F238E27FC236}">
                <a16:creationId xmlns:a16="http://schemas.microsoft.com/office/drawing/2014/main" id="{4BC46213-FA3F-4464-B0EE-7AB54B8AB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62" y="3184318"/>
            <a:ext cx="4438747" cy="329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6F59333-C587-4BD0-898E-7BDB22C88AA2}"/>
              </a:ext>
            </a:extLst>
          </p:cNvPr>
          <p:cNvSpPr/>
          <p:nvPr/>
        </p:nvSpPr>
        <p:spPr>
          <a:xfrm>
            <a:off x="5293411" y="5440082"/>
            <a:ext cx="3593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solidFill>
                  <a:srgbClr val="F3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Judith with the Head of Holofernes,</a:t>
            </a:r>
          </a:p>
          <a:p>
            <a:pPr algn="ctr"/>
            <a:r>
              <a:rPr lang="en-US" sz="2000" dirty="0">
                <a:solidFill>
                  <a:srgbClr val="F3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Lucas Cranach the Elder, 1530</a:t>
            </a:r>
          </a:p>
        </p:txBody>
      </p:sp>
    </p:spTree>
    <p:extLst>
      <p:ext uri="{BB962C8B-B14F-4D97-AF65-F5344CB8AC3E}">
        <p14:creationId xmlns:p14="http://schemas.microsoft.com/office/powerpoint/2010/main" val="825430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C4161"/>
            </a:gs>
            <a:gs pos="60000">
              <a:srgbClr val="1F222B"/>
            </a:gs>
            <a:gs pos="100000">
              <a:srgbClr val="110F1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822A0-BA93-4495-A115-6ACEC8E2D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365126"/>
            <a:ext cx="3830892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EBEA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Woman’s</a:t>
            </a:r>
            <a:r>
              <a:rPr lang="en-US" dirty="0">
                <a:solidFill>
                  <a:srgbClr val="EBEA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400" dirty="0">
                <a:solidFill>
                  <a:srgbClr val="EBEA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Interpretation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819D6-602E-446E-85D0-D84DAD77C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750" y="2352626"/>
            <a:ext cx="3115393" cy="26053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EBEA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Artemisia Gentileschi’s painting of the same event was based on Caravaggio’s but </a:t>
            </a:r>
            <a:br>
              <a:rPr lang="en-US" sz="3000" dirty="0">
                <a:solidFill>
                  <a:srgbClr val="EBEA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000" dirty="0">
                <a:solidFill>
                  <a:srgbClr val="EBEA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offers a more intense perspective.</a:t>
            </a:r>
          </a:p>
        </p:txBody>
      </p:sp>
      <p:pic>
        <p:nvPicPr>
          <p:cNvPr id="1026" name="Picture 2" descr="https://upload.wikimedia.org/wikipedia/commons/4/4e/Artemisia_Gentileschi_-_Judith_Beheading_Holofernes_-_WGA8563.jpg">
            <a:extLst>
              <a:ext uri="{FF2B5EF4-FFF2-40B4-BE49-F238E27FC236}">
                <a16:creationId xmlns:a16="http://schemas.microsoft.com/office/drawing/2014/main" id="{05B027A0-942C-4E76-A7AF-7BE0D96B5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893" y="257318"/>
            <a:ext cx="4991204" cy="635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DEFD2E4-9311-4145-BAF2-5CE3F893DD2C}"/>
              </a:ext>
            </a:extLst>
          </p:cNvPr>
          <p:cNvSpPr/>
          <p:nvPr/>
        </p:nvSpPr>
        <p:spPr>
          <a:xfrm>
            <a:off x="1" y="5873565"/>
            <a:ext cx="38308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i="1" dirty="0">
                <a:solidFill>
                  <a:srgbClr val="EBEA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Judith Slaying Holofernes,</a:t>
            </a:r>
            <a:r>
              <a:rPr lang="en-US" i="1" dirty="0">
                <a:solidFill>
                  <a:srgbClr val="EBEA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i="1" dirty="0">
                <a:solidFill>
                  <a:srgbClr val="EBEA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rgbClr val="EBEA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Artemisia Gentileschi, c. 1620</a:t>
            </a:r>
          </a:p>
        </p:txBody>
      </p:sp>
    </p:spTree>
    <p:extLst>
      <p:ext uri="{BB962C8B-B14F-4D97-AF65-F5344CB8AC3E}">
        <p14:creationId xmlns:p14="http://schemas.microsoft.com/office/powerpoint/2010/main" val="1569397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CF6B19-0359-4226-9DA0-E9C0189F2C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9143999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546959-1731-42DD-A0E2-B07850360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" y="3876676"/>
            <a:ext cx="3683000" cy="1914523"/>
          </a:xfrm>
        </p:spPr>
        <p:txBody>
          <a:bodyPr>
            <a:normAutofit/>
          </a:bodyPr>
          <a:lstStyle/>
          <a:p>
            <a:pPr algn="ctr"/>
            <a:r>
              <a:rPr lang="en-US" sz="4900" b="1" dirty="0">
                <a:solidFill>
                  <a:srgbClr val="F0E9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Artemisia</a:t>
            </a:r>
            <a:r>
              <a:rPr lang="en-US" b="1" dirty="0">
                <a:solidFill>
                  <a:srgbClr val="F0E9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>
                <a:solidFill>
                  <a:srgbClr val="F0E9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200" b="1" dirty="0">
                <a:solidFill>
                  <a:srgbClr val="F0E9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Gentileschi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53A6FA-8D60-4CDE-B5D8-4E63DCF62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0950" y="6343649"/>
            <a:ext cx="5213350" cy="43656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1800" i="1" dirty="0">
                <a:solidFill>
                  <a:srgbClr val="F0E9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Self-Portrait as the Allegory of Painting</a:t>
            </a:r>
            <a:r>
              <a:rPr lang="en-US" sz="1800" dirty="0">
                <a:solidFill>
                  <a:srgbClr val="F0E9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1638–9</a:t>
            </a:r>
          </a:p>
        </p:txBody>
      </p:sp>
    </p:spTree>
    <p:extLst>
      <p:ext uri="{BB962C8B-B14F-4D97-AF65-F5344CB8AC3E}">
        <p14:creationId xmlns:p14="http://schemas.microsoft.com/office/powerpoint/2010/main" val="1850988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4943796-5032-4128-AC73-37BA87DDFF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9143999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546959-1731-42DD-A0E2-B07850360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050" y="190500"/>
            <a:ext cx="7600950" cy="172402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0E9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Artemisia Gentileschi, the daughter of a painter, was the first woman to be admitted into the Academy of Fine Arts of Florence.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53A6FA-8D60-4CDE-B5D8-4E63DCF62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0950" y="6343649"/>
            <a:ext cx="5213350" cy="43656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1800" i="1" dirty="0">
                <a:solidFill>
                  <a:srgbClr val="F0E9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Self-Portrait as the Allegory of Painting</a:t>
            </a:r>
            <a:r>
              <a:rPr lang="en-US" sz="1800" dirty="0">
                <a:solidFill>
                  <a:srgbClr val="F0E9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1638–9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7BE4977-90E5-4356-9E3A-CE278CCFE18A}"/>
              </a:ext>
            </a:extLst>
          </p:cNvPr>
          <p:cNvSpPr txBox="1">
            <a:spLocks/>
          </p:cNvSpPr>
          <p:nvPr/>
        </p:nvSpPr>
        <p:spPr>
          <a:xfrm>
            <a:off x="425450" y="3616326"/>
            <a:ext cx="3365500" cy="23701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200" dirty="0">
                <a:solidFill>
                  <a:srgbClr val="F0E9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As a young woman, she was raped by the man who was hired to be her tutor.</a:t>
            </a:r>
          </a:p>
        </p:txBody>
      </p:sp>
    </p:spTree>
    <p:extLst>
      <p:ext uri="{BB962C8B-B14F-4D97-AF65-F5344CB8AC3E}">
        <p14:creationId xmlns:p14="http://schemas.microsoft.com/office/powerpoint/2010/main" val="140864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F1321"/>
            </a:gs>
            <a:gs pos="60000">
              <a:srgbClr val="673639"/>
            </a:gs>
            <a:gs pos="100000">
              <a:srgbClr val="2C0E15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9B4C3-5F10-40A4-A194-7B6CC4AD0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3520"/>
            <a:ext cx="9144000" cy="2458311"/>
          </a:xfrm>
        </p:spPr>
        <p:txBody>
          <a:bodyPr>
            <a:normAutofit/>
          </a:bodyPr>
          <a:lstStyle/>
          <a:p>
            <a:pPr algn="ctr"/>
            <a:r>
              <a:rPr lang="en-US" sz="15500" dirty="0">
                <a:solidFill>
                  <a:srgbClr val="F3F2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92937-71D4-40F6-8EBD-AF3865EB7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945" y="2530907"/>
            <a:ext cx="3179723" cy="375915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F3F2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During the course of a seven month trial, Gentileschi was tortured with thumbscrews to test the veracity of her testimony against her rapist. </a:t>
            </a:r>
          </a:p>
        </p:txBody>
      </p:sp>
      <p:pic>
        <p:nvPicPr>
          <p:cNvPr id="2050" name="Picture 2" descr="https://upload.wikimedia.org/wikipedia/commons/thumb/c/c6/16XX_Daumenschraube_anagoria.JPG/853px-16XX_Daumenschraube_anagoria.JPG">
            <a:extLst>
              <a:ext uri="{FF2B5EF4-FFF2-40B4-BE49-F238E27FC236}">
                <a16:creationId xmlns:a16="http://schemas.microsoft.com/office/drawing/2014/main" id="{8B530172-5AD5-4EDB-BA91-931D06B8B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62" y="2453717"/>
            <a:ext cx="3196070" cy="383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36CDCB9-14E3-45F3-9188-F7A3D5C8AE61}"/>
              </a:ext>
            </a:extLst>
          </p:cNvPr>
          <p:cNvSpPr/>
          <p:nvPr/>
        </p:nvSpPr>
        <p:spPr>
          <a:xfrm>
            <a:off x="6802137" y="5756565"/>
            <a:ext cx="13115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3F2E7"/>
                </a:solidFill>
              </a:rPr>
              <a:t>Photo by Anagoria</a:t>
            </a:r>
          </a:p>
        </p:txBody>
      </p:sp>
    </p:spTree>
    <p:extLst>
      <p:ext uri="{BB962C8B-B14F-4D97-AF65-F5344CB8AC3E}">
        <p14:creationId xmlns:p14="http://schemas.microsoft.com/office/powerpoint/2010/main" val="31226945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42E2A"/>
            </a:gs>
            <a:gs pos="100000">
              <a:srgbClr val="614143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4280" y="578486"/>
            <a:ext cx="6239720" cy="1325563"/>
          </a:xfrm>
        </p:spPr>
        <p:txBody>
          <a:bodyPr>
            <a:normAutofit/>
          </a:bodyPr>
          <a:lstStyle/>
          <a:p>
            <a:pPr algn="ctr"/>
            <a:r>
              <a:rPr lang="en-US" sz="6900" b="1" dirty="0">
                <a:solidFill>
                  <a:srgbClr val="F5EF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Baroque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6789" y="2063433"/>
            <a:ext cx="5478236" cy="4363823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900"/>
              </a:spcAft>
            </a:pPr>
            <a:r>
              <a:rPr lang="en-US" sz="4400" dirty="0">
                <a:solidFill>
                  <a:srgbClr val="F5EF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When? 1600-1750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900"/>
              </a:spcAft>
            </a:pPr>
            <a:r>
              <a:rPr lang="en-US" sz="4400" dirty="0">
                <a:solidFill>
                  <a:srgbClr val="F5EF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Origins: Italy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900"/>
              </a:spcAft>
            </a:pPr>
            <a:r>
              <a:rPr lang="en-US" sz="4400" dirty="0">
                <a:solidFill>
                  <a:srgbClr val="F5EF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Historical Context:</a:t>
            </a:r>
          </a:p>
          <a:p>
            <a:pPr marL="746125" lvl="1" indent="-288925">
              <a:lnSpc>
                <a:spcPct val="100000"/>
              </a:lnSpc>
              <a:spcBef>
                <a:spcPts val="600"/>
              </a:spcBef>
              <a:spcAft>
                <a:spcPts val="900"/>
              </a:spcAft>
            </a:pPr>
            <a:r>
              <a:rPr lang="en-US" sz="4000" dirty="0">
                <a:solidFill>
                  <a:srgbClr val="F5EF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Counter-Reformation</a:t>
            </a:r>
          </a:p>
          <a:p>
            <a:pPr marL="746125" lvl="1" indent="-288925">
              <a:lnSpc>
                <a:spcPct val="100000"/>
              </a:lnSpc>
              <a:spcBef>
                <a:spcPts val="600"/>
              </a:spcBef>
              <a:spcAft>
                <a:spcPts val="900"/>
              </a:spcAft>
            </a:pPr>
            <a:r>
              <a:rPr lang="en-US" sz="4000" dirty="0">
                <a:solidFill>
                  <a:srgbClr val="F5EF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Absolutism</a:t>
            </a:r>
          </a:p>
        </p:txBody>
      </p:sp>
      <p:pic>
        <p:nvPicPr>
          <p:cNvPr id="4" name="Picture 2" descr="https://upload.wikimedia.org/wikipedia/commons/thumb/2/27/1710-15_de_Matteis_Triumph_of_the_Immaculate_anagoria.JPG/1280px-1710-15_de_Matteis_Triumph_of_the_Immaculate_anagoria.JPG">
            <a:extLst>
              <a:ext uri="{FF2B5EF4-FFF2-40B4-BE49-F238E27FC236}">
                <a16:creationId xmlns:a16="http://schemas.microsoft.com/office/drawing/2014/main" id="{D4A1A962-EA37-4B3F-8D78-7F9B9549D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4470" y="1"/>
            <a:ext cx="24498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254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3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819D6-602E-446E-85D0-D84DAD77C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750" y="2352626"/>
            <a:ext cx="3115393" cy="26053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EBEA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Artemisia Gentileschi’s painting of the same event was based on Caravaggio’s but </a:t>
            </a:r>
            <a:br>
              <a:rPr lang="en-US" sz="3000" dirty="0">
                <a:solidFill>
                  <a:srgbClr val="EBEA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000" dirty="0">
                <a:solidFill>
                  <a:srgbClr val="EBEA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offers a more intense perspective.</a:t>
            </a:r>
          </a:p>
        </p:txBody>
      </p:sp>
      <p:pic>
        <p:nvPicPr>
          <p:cNvPr id="1026" name="Picture 2" descr="https://upload.wikimedia.org/wikipedia/commons/4/4e/Artemisia_Gentileschi_-_Judith_Beheading_Holofernes_-_WGA8563.jpg">
            <a:extLst>
              <a:ext uri="{FF2B5EF4-FFF2-40B4-BE49-F238E27FC236}">
                <a16:creationId xmlns:a16="http://schemas.microsoft.com/office/drawing/2014/main" id="{05B027A0-942C-4E76-A7AF-7BE0D96B5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1054100"/>
            <a:ext cx="9143999" cy="580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1B98A5B-3101-4897-86F2-5F81226E3256}"/>
              </a:ext>
            </a:extLst>
          </p:cNvPr>
          <p:cNvSpPr/>
          <p:nvPr/>
        </p:nvSpPr>
        <p:spPr>
          <a:xfrm>
            <a:off x="0" y="1054100"/>
            <a:ext cx="9144000" cy="682171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1942161-F7A7-4A65-A192-9EF0F0E26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8114" y="517918"/>
            <a:ext cx="5565092" cy="1996683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>
                <a:solidFill>
                  <a:srgbClr val="EBEADE"/>
                </a:solidFill>
                <a:effectLst>
                  <a:glow rad="101600">
                    <a:srgbClr val="030305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Take a </a:t>
            </a:r>
            <a:r>
              <a:rPr lang="en-US" sz="5400" b="1" dirty="0">
                <a:solidFill>
                  <a:srgbClr val="EBEADE"/>
                </a:solidFill>
                <a:effectLst>
                  <a:glow rad="101600">
                    <a:srgbClr val="030305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b="1" dirty="0">
                <a:solidFill>
                  <a:srgbClr val="EBEADE"/>
                </a:solidFill>
                <a:effectLst>
                  <a:glow rad="101600">
                    <a:srgbClr val="030305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>
                <a:solidFill>
                  <a:srgbClr val="EBEADE"/>
                </a:solidFill>
                <a:effectLst>
                  <a:glow rad="101600">
                    <a:srgbClr val="030305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Closer Look</a:t>
            </a:r>
            <a:endParaRPr lang="en-US" sz="3200" b="1" dirty="0">
              <a:solidFill>
                <a:srgbClr val="EBEADE"/>
              </a:solidFill>
              <a:effectLst>
                <a:glow rad="101600">
                  <a:srgbClr val="030305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73474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C4161"/>
            </a:gs>
            <a:gs pos="60000">
              <a:srgbClr val="1F222B"/>
            </a:gs>
            <a:gs pos="100000">
              <a:srgbClr val="110F1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4/4e/Artemisia_Gentileschi_-_Judith_Beheading_Holofernes_-_WGA8563.jpg">
            <a:extLst>
              <a:ext uri="{FF2B5EF4-FFF2-40B4-BE49-F238E27FC236}">
                <a16:creationId xmlns:a16="http://schemas.microsoft.com/office/drawing/2014/main" id="{05B027A0-942C-4E76-A7AF-7BE0D96B5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9143999" cy="690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A822A0-BA93-4495-A115-6ACEC8E2D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856" y="3701598"/>
            <a:ext cx="5992446" cy="2378073"/>
          </a:xfrm>
        </p:spPr>
        <p:txBody>
          <a:bodyPr>
            <a:normAutofit/>
          </a:bodyPr>
          <a:lstStyle/>
          <a:p>
            <a:pPr algn="ctr"/>
            <a:r>
              <a:rPr lang="en-US" sz="13800" b="1" dirty="0">
                <a:solidFill>
                  <a:srgbClr val="EBEADE"/>
                </a:solidFill>
                <a:effectLst>
                  <a:glow rad="101600">
                    <a:srgbClr val="030305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RAPIST</a:t>
            </a:r>
            <a:endParaRPr lang="en-US" sz="8000" b="1" dirty="0">
              <a:solidFill>
                <a:srgbClr val="EBEADE"/>
              </a:solidFill>
              <a:effectLst>
                <a:glow rad="101600">
                  <a:srgbClr val="030305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DC2726-7A1C-4381-80F1-5533B4DA9FAD}"/>
              </a:ext>
            </a:extLst>
          </p:cNvPr>
          <p:cNvSpPr/>
          <p:nvPr/>
        </p:nvSpPr>
        <p:spPr>
          <a:xfrm>
            <a:off x="5847372" y="3313259"/>
            <a:ext cx="27959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dirty="0">
                <a:solidFill>
                  <a:srgbClr val="EBEADE"/>
                </a:solidFill>
                <a:effectLst>
                  <a:glow rad="101600">
                    <a:srgbClr val="0C0C0E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Face of Her</a:t>
            </a:r>
            <a:endParaRPr lang="en-US" sz="3600" dirty="0">
              <a:solidFill>
                <a:srgbClr val="EBEADE"/>
              </a:solidFill>
              <a:effectLst>
                <a:glow rad="101600">
                  <a:srgbClr val="0C0C0E">
                    <a:alpha val="60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9357134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3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819D6-602E-446E-85D0-D84DAD77C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750" y="2352626"/>
            <a:ext cx="3115393" cy="26053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EBEA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Artemisia Gentileschi’s painting of the same event was based on Caravaggio’s but </a:t>
            </a:r>
            <a:br>
              <a:rPr lang="en-US" sz="3000" dirty="0">
                <a:solidFill>
                  <a:srgbClr val="EBEA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000" dirty="0">
                <a:solidFill>
                  <a:srgbClr val="EBEA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offers a more intense perspective.</a:t>
            </a:r>
          </a:p>
        </p:txBody>
      </p:sp>
      <p:pic>
        <p:nvPicPr>
          <p:cNvPr id="1026" name="Picture 2" descr="https://upload.wikimedia.org/wikipedia/commons/4/4e/Artemisia_Gentileschi_-_Judith_Beheading_Holofernes_-_WGA8563.jpg">
            <a:extLst>
              <a:ext uri="{FF2B5EF4-FFF2-40B4-BE49-F238E27FC236}">
                <a16:creationId xmlns:a16="http://schemas.microsoft.com/office/drawing/2014/main" id="{05B027A0-942C-4E76-A7AF-7BE0D96B5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1054100"/>
            <a:ext cx="9143999" cy="580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1B98A5B-3101-4897-86F2-5F81226E3256}"/>
              </a:ext>
            </a:extLst>
          </p:cNvPr>
          <p:cNvSpPr/>
          <p:nvPr/>
        </p:nvSpPr>
        <p:spPr>
          <a:xfrm>
            <a:off x="0" y="1054100"/>
            <a:ext cx="9144000" cy="682171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E5F539-00B5-4110-A87C-9B0C26A89264}"/>
              </a:ext>
            </a:extLst>
          </p:cNvPr>
          <p:cNvGrpSpPr/>
          <p:nvPr/>
        </p:nvGrpSpPr>
        <p:grpSpPr>
          <a:xfrm>
            <a:off x="5328558" y="177413"/>
            <a:ext cx="3053442" cy="2435544"/>
            <a:chOff x="5328558" y="177413"/>
            <a:chExt cx="3053442" cy="2435544"/>
          </a:xfrm>
        </p:grpSpPr>
        <p:pic>
          <p:nvPicPr>
            <p:cNvPr id="9" name="Picture 2" descr="https://upload.wikimedia.org/wikipedia/commons/thumb/b/b2/Caravaggio_Judith_Beheading_Holofernes.jpg/1024px-Caravaggio_Judith_Beheading_Holofernes.jpg">
              <a:extLst>
                <a:ext uri="{FF2B5EF4-FFF2-40B4-BE49-F238E27FC236}">
                  <a16:creationId xmlns:a16="http://schemas.microsoft.com/office/drawing/2014/main" id="{CB8427F9-7900-4AEA-941A-2E20D1F753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28558" y="177413"/>
              <a:ext cx="3053442" cy="2435544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8976841-ED38-41B2-9B9D-6CD8042883AF}"/>
                </a:ext>
              </a:extLst>
            </p:cNvPr>
            <p:cNvSpPr/>
            <p:nvPr/>
          </p:nvSpPr>
          <p:spPr>
            <a:xfrm>
              <a:off x="5466437" y="653990"/>
              <a:ext cx="138884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F3E7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glihtenNo07"/>
                  <a:ea typeface="+mj-ea"/>
                  <a:cs typeface="+mj-cs"/>
                </a:rPr>
                <a:t>COMPARE</a:t>
              </a:r>
              <a:endParaRPr lang="en-US" sz="5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70508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sh dir="d"/>
      </p:transition>
    </mc:Choice>
    <mc:Fallback xmlns="">
      <p:transition spd="slow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C4161"/>
            </a:gs>
            <a:gs pos="60000">
              <a:srgbClr val="1F222B"/>
            </a:gs>
            <a:gs pos="100000">
              <a:srgbClr val="110F1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4/4e/Artemisia_Gentileschi_-_Judith_Beheading_Holofernes_-_WGA8563.jpg">
            <a:extLst>
              <a:ext uri="{FF2B5EF4-FFF2-40B4-BE49-F238E27FC236}">
                <a16:creationId xmlns:a16="http://schemas.microsoft.com/office/drawing/2014/main" id="{05B027A0-942C-4E76-A7AF-7BE0D96B5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9143999" cy="690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A822A0-BA93-4495-A115-6ACEC8E2D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3701598"/>
            <a:ext cx="7091902" cy="23780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13800" b="1" dirty="0">
                <a:solidFill>
                  <a:srgbClr val="EBEADE"/>
                </a:solidFill>
                <a:effectLst>
                  <a:glow rad="101600">
                    <a:srgbClr val="030305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REVENGE</a:t>
            </a:r>
            <a:endParaRPr lang="en-US" sz="8000" b="1" dirty="0">
              <a:solidFill>
                <a:srgbClr val="EBEADE"/>
              </a:solidFill>
              <a:effectLst>
                <a:glow rad="101600">
                  <a:srgbClr val="030305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407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sh dir="u"/>
      </p:transition>
    </mc:Choice>
    <mc:Fallback xmlns="">
      <p:transition spd="slow">
        <p:push dir="u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7000">
              <a:srgbClr val="21190B"/>
            </a:gs>
            <a:gs pos="0">
              <a:srgbClr val="2C2712"/>
            </a:gs>
            <a:gs pos="100000">
              <a:srgbClr val="1C170D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thumb/d/d5/Gian_Lorenzo_Bernini%2C_self-portrait%2C_c1623.jpg/787px-Gian_Lorenzo_Bernini%2C_self-portrait%2C_c1623.jpg">
            <a:extLst>
              <a:ext uri="{FF2B5EF4-FFF2-40B4-BE49-F238E27FC236}">
                <a16:creationId xmlns:a16="http://schemas.microsoft.com/office/drawing/2014/main" id="{09800620-A688-434A-BF4B-3D27EBE57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575" y="0"/>
            <a:ext cx="5275263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07D9F4-4B51-48D2-B2B7-4F3D1EFC6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4098926"/>
            <a:ext cx="7886700" cy="1325563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F3EC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Bernini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E3D37-6D9C-4C35-9CF7-C2E2901DF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525" y="5247481"/>
            <a:ext cx="7727950" cy="893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F3ECD9"/>
                </a:solidFill>
              </a:rPr>
              <a:t>Baroque Sculptor</a:t>
            </a:r>
          </a:p>
        </p:txBody>
      </p:sp>
    </p:spTree>
    <p:extLst>
      <p:ext uri="{BB962C8B-B14F-4D97-AF65-F5344CB8AC3E}">
        <p14:creationId xmlns:p14="http://schemas.microsoft.com/office/powerpoint/2010/main" val="12730295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22F1E"/>
            </a:gs>
            <a:gs pos="100000">
              <a:srgbClr val="405A67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579449"/>
            <a:ext cx="4457214" cy="302577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6F5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n-US" sz="5300" b="1" dirty="0">
                <a:solidFill>
                  <a:srgbClr val="F6F5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5300" b="1" dirty="0">
                <a:solidFill>
                  <a:srgbClr val="F6F5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8900" b="1" dirty="0">
                <a:solidFill>
                  <a:srgbClr val="F6F5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Ecstasy</a:t>
            </a:r>
            <a:r>
              <a:rPr lang="en-US" sz="5300" b="1" dirty="0">
                <a:solidFill>
                  <a:srgbClr val="F6F5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5300" b="1" dirty="0">
                <a:solidFill>
                  <a:srgbClr val="F6F5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rgbClr val="F6F5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br>
              <a:rPr lang="en-US" dirty="0">
                <a:solidFill>
                  <a:srgbClr val="F6F5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000" b="1" dirty="0">
                <a:solidFill>
                  <a:srgbClr val="F6F5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St. Teresa</a:t>
            </a:r>
            <a:endParaRPr lang="en-US" b="1" dirty="0">
              <a:solidFill>
                <a:srgbClr val="F6F5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4057653"/>
            <a:ext cx="4457213" cy="2090738"/>
          </a:xfrm>
        </p:spPr>
        <p:txBody>
          <a:bodyPr/>
          <a:lstStyle/>
          <a:p>
            <a:pPr marL="0" indent="0" algn="ctr">
              <a:buNone/>
            </a:pPr>
            <a:r>
              <a:rPr lang="it-IT" sz="8000" dirty="0">
                <a:solidFill>
                  <a:srgbClr val="E1D7CC"/>
                </a:solidFill>
              </a:rPr>
              <a:t>Bernini</a:t>
            </a:r>
            <a:endParaRPr lang="it-IT" dirty="0">
              <a:solidFill>
                <a:srgbClr val="E1D7CC"/>
              </a:solidFill>
            </a:endParaRPr>
          </a:p>
          <a:p>
            <a:pPr marL="0" indent="0" algn="ctr">
              <a:buNone/>
            </a:pPr>
            <a:r>
              <a:rPr lang="it-IT" sz="2000" i="1" dirty="0">
                <a:solidFill>
                  <a:srgbClr val="E1D7CC"/>
                </a:solidFill>
              </a:rPr>
              <a:t>Santa Maria della Vittoria, </a:t>
            </a:r>
            <a:br>
              <a:rPr lang="it-IT" sz="2000" i="1" dirty="0">
                <a:solidFill>
                  <a:srgbClr val="E1D7CC"/>
                </a:solidFill>
              </a:rPr>
            </a:br>
            <a:r>
              <a:rPr lang="it-IT" sz="2000" i="1" dirty="0">
                <a:solidFill>
                  <a:srgbClr val="E1D7CC"/>
                </a:solidFill>
              </a:rPr>
              <a:t>Rome</a:t>
            </a:r>
            <a:endParaRPr lang="en-US" sz="2000" i="1" dirty="0">
              <a:solidFill>
                <a:srgbClr val="E1D7CC"/>
              </a:solidFill>
            </a:endParaRPr>
          </a:p>
        </p:txBody>
      </p:sp>
      <p:pic>
        <p:nvPicPr>
          <p:cNvPr id="2050" name="Picture 2" descr="https://upload.wikimedia.org/wikipedia/commons/thumb/6/6b/Ecstasy_of_Saint_Teresa_September_2015-2a.jpg/646px-Ecstasy_of_Saint_Teresa_September_2015-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214" y="194008"/>
            <a:ext cx="4067660" cy="64485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2739" y="6488668"/>
            <a:ext cx="14638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Photo by </a:t>
            </a:r>
            <a:r>
              <a:rPr lang="en-US" sz="1400" dirty="0" err="1">
                <a:solidFill>
                  <a:schemeClr val="bg1"/>
                </a:solidFill>
              </a:rPr>
              <a:t>Alvesgaspar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7917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6/6b/Ecstasy_of_Saint_Teresa_September_2015-2a.jp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4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0859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Transverberation</a:t>
            </a:r>
            <a:endParaRPr 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606228"/>
            <a:ext cx="9144000" cy="13066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Spiritual Marriage</a:t>
            </a:r>
          </a:p>
        </p:txBody>
      </p:sp>
      <p:sp>
        <p:nvSpPr>
          <p:cNvPr id="4" name="Rectangle 3"/>
          <p:cNvSpPr/>
          <p:nvPr/>
        </p:nvSpPr>
        <p:spPr>
          <a:xfrm>
            <a:off x="192739" y="6488668"/>
            <a:ext cx="14638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Photo by </a:t>
            </a:r>
            <a:r>
              <a:rPr lang="en-US" sz="1400" dirty="0" err="1">
                <a:solidFill>
                  <a:schemeClr val="bg1"/>
                </a:solidFill>
              </a:rPr>
              <a:t>Alvesgaspar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79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upload.wikimedia.org/wikipedia/commons/6/6b/Ecstasy_of_Saint_Teresa_September_2015-2a.jpg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2739" y="6488668"/>
            <a:ext cx="14638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Photo by </a:t>
            </a:r>
            <a:r>
              <a:rPr lang="en-US" sz="1400" dirty="0" err="1">
                <a:solidFill>
                  <a:schemeClr val="bg1"/>
                </a:solidFill>
              </a:rPr>
              <a:t>Alvesgaspar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25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0D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6/6d/Bernini_-_Damned_Soul.jpg">
            <a:extLst>
              <a:ext uri="{FF2B5EF4-FFF2-40B4-BE49-F238E27FC236}">
                <a16:creationId xmlns:a16="http://schemas.microsoft.com/office/drawing/2014/main" id="{A99B4B02-03EF-49F0-A17A-582A13BC95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67771" y="500459"/>
            <a:ext cx="5513969" cy="672330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D1A4E3-C201-42DF-B4C6-C06B6645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1634"/>
            <a:ext cx="9144001" cy="1530126"/>
          </a:xfrm>
        </p:spPr>
        <p:txBody>
          <a:bodyPr>
            <a:noAutofit/>
          </a:bodyPr>
          <a:lstStyle/>
          <a:p>
            <a:pPr algn="ctr">
              <a:spcBef>
                <a:spcPts val="1000"/>
              </a:spcBef>
            </a:pPr>
            <a:r>
              <a:rPr lang="en-US" sz="8000" dirty="0">
                <a:ln w="28575">
                  <a:solidFill>
                    <a:sysClr val="windowText" lastClr="000000"/>
                  </a:solidFill>
                </a:ln>
                <a:solidFill>
                  <a:srgbClr val="FEFBF8"/>
                </a:solidFill>
                <a:latin typeface="Impact" panose="020B0806030902050204" pitchFamily="34" charset="0"/>
                <a:ea typeface="+mn-ea"/>
                <a:cs typeface="+mn-cs"/>
              </a:rPr>
              <a:t>ETERNAL DAMNATION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009F8-9B5A-434D-B17F-05D3AEF45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65" y="4899310"/>
            <a:ext cx="9144001" cy="16509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1200" dirty="0">
                <a:ln w="28575">
                  <a:solidFill>
                    <a:sysClr val="windowText" lastClr="000000"/>
                  </a:solidFill>
                </a:ln>
                <a:solidFill>
                  <a:srgbClr val="FEFBF8"/>
                </a:solidFill>
                <a:latin typeface="Impact" panose="020B0806030902050204" pitchFamily="34" charset="0"/>
              </a:rPr>
              <a:t>GOT ME LIKE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49F00C-C576-45DC-B81B-92179870A393}"/>
              </a:ext>
            </a:extLst>
          </p:cNvPr>
          <p:cNvSpPr/>
          <p:nvPr/>
        </p:nvSpPr>
        <p:spPr>
          <a:xfrm>
            <a:off x="7681740" y="6550223"/>
            <a:ext cx="14622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EFBF8"/>
                </a:solidFill>
              </a:rPr>
              <a:t>Photo by </a:t>
            </a:r>
            <a:r>
              <a:rPr lang="en-US" sz="1400" dirty="0" err="1">
                <a:solidFill>
                  <a:srgbClr val="FEFBF8"/>
                </a:solidFill>
              </a:rPr>
              <a:t>rjhuttondfw</a:t>
            </a:r>
            <a:endParaRPr lang="en-US" sz="1400" dirty="0">
              <a:solidFill>
                <a:srgbClr val="FEFBF8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4F86CC-D1A4-465B-9196-4A07D1BD37FC}"/>
              </a:ext>
            </a:extLst>
          </p:cNvPr>
          <p:cNvSpPr/>
          <p:nvPr/>
        </p:nvSpPr>
        <p:spPr>
          <a:xfrm>
            <a:off x="32165" y="6550222"/>
            <a:ext cx="18357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rgbClr val="FEFBF8"/>
                </a:solidFill>
              </a:rPr>
              <a:t>A Damned Soul </a:t>
            </a:r>
            <a:r>
              <a:rPr lang="en-US" sz="1400" dirty="0">
                <a:solidFill>
                  <a:srgbClr val="FEFBF8"/>
                </a:solidFill>
              </a:rPr>
              <a:t>by Bernini</a:t>
            </a:r>
            <a:endParaRPr lang="en-US" sz="1400" i="1" dirty="0">
              <a:solidFill>
                <a:srgbClr val="FEFB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713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42E2A"/>
            </a:gs>
            <a:gs pos="100000">
              <a:srgbClr val="614143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1779" y="568326"/>
            <a:ext cx="4112222" cy="2206624"/>
          </a:xfrm>
        </p:spPr>
        <p:txBody>
          <a:bodyPr>
            <a:normAutofit/>
          </a:bodyPr>
          <a:lstStyle/>
          <a:p>
            <a:pPr algn="ctr"/>
            <a:r>
              <a:rPr lang="en-US" sz="8800" b="1" dirty="0">
                <a:solidFill>
                  <a:srgbClr val="F4F1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David</a:t>
            </a:r>
            <a:r>
              <a:rPr lang="en-US" dirty="0">
                <a:solidFill>
                  <a:srgbClr val="F4F1EC"/>
                </a:solidFill>
              </a:rPr>
              <a:t/>
            </a:r>
            <a:br>
              <a:rPr lang="en-US" dirty="0">
                <a:solidFill>
                  <a:srgbClr val="F4F1EC"/>
                </a:solidFill>
              </a:rPr>
            </a:br>
            <a:r>
              <a:rPr lang="en-US" dirty="0">
                <a:solidFill>
                  <a:srgbClr val="F4F1EC"/>
                </a:solidFill>
              </a:rPr>
              <a:t>(Bernini)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0" y="265376"/>
            <a:ext cx="4720629" cy="62941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266011" y="6305034"/>
            <a:ext cx="16321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4F1EC"/>
                </a:solidFill>
              </a:rPr>
              <a:t>Photo by Dennis Heller</a:t>
            </a:r>
          </a:p>
        </p:txBody>
      </p:sp>
    </p:spTree>
    <p:extLst>
      <p:ext uri="{BB962C8B-B14F-4D97-AF65-F5344CB8AC3E}">
        <p14:creationId xmlns:p14="http://schemas.microsoft.com/office/powerpoint/2010/main" val="2760811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42E2A"/>
            </a:gs>
            <a:gs pos="100000">
              <a:srgbClr val="614143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thumb/4/45/Strasbourg_walter_gustave_adolphe.JPG/1920px-Strasbourg_walter_gustave_adolph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342900"/>
            <a:ext cx="6711043" cy="3429001"/>
          </a:xfrm>
        </p:spPr>
        <p:txBody>
          <a:bodyPr>
            <a:noAutofit/>
          </a:bodyPr>
          <a:lstStyle/>
          <a:p>
            <a:pPr algn="r"/>
            <a:r>
              <a:rPr lang="en-US" sz="9600" b="1" dirty="0">
                <a:solidFill>
                  <a:schemeClr val="bg1"/>
                </a:solidFill>
                <a:effectLst>
                  <a:glow rad="63500">
                    <a:srgbClr val="2B3946">
                      <a:alpha val="8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TURBULENT</a:t>
            </a:r>
            <a:br>
              <a:rPr lang="en-US" sz="9600" b="1" dirty="0">
                <a:solidFill>
                  <a:schemeClr val="bg1"/>
                </a:solidFill>
                <a:effectLst>
                  <a:glow rad="63500">
                    <a:srgbClr val="2B3946">
                      <a:alpha val="8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9600" b="1" dirty="0">
                <a:solidFill>
                  <a:schemeClr val="bg1"/>
                </a:solidFill>
                <a:effectLst>
                  <a:glow rad="63500">
                    <a:srgbClr val="2B3946">
                      <a:alpha val="8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TIMES</a:t>
            </a:r>
          </a:p>
        </p:txBody>
      </p:sp>
    </p:spTree>
    <p:extLst>
      <p:ext uri="{BB962C8B-B14F-4D97-AF65-F5344CB8AC3E}">
        <p14:creationId xmlns:p14="http://schemas.microsoft.com/office/powerpoint/2010/main" val="26805566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42E2A"/>
            </a:gs>
            <a:gs pos="100000">
              <a:srgbClr val="614143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23" y="276262"/>
            <a:ext cx="3814536" cy="50860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244238" y="5141622"/>
            <a:ext cx="14205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4F1EC"/>
                </a:solidFill>
              </a:rPr>
              <a:t>Photo by Dennis Heller</a:t>
            </a:r>
          </a:p>
        </p:txBody>
      </p:sp>
      <p:pic>
        <p:nvPicPr>
          <p:cNvPr id="4098" name="Picture 2" descr="https://upload.wikimedia.org/wikipedia/commons/thumb/a/a0/%27David%27_by_Michelangelo_Fir_JBU002.jpg/682px-%27David%27_by_Michelangelo_Fir_JBU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770" y="990340"/>
            <a:ext cx="3639457" cy="54591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4823" y="5480958"/>
            <a:ext cx="3814536" cy="114274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EAE8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Compare</a:t>
            </a:r>
          </a:p>
        </p:txBody>
      </p:sp>
      <p:sp>
        <p:nvSpPr>
          <p:cNvPr id="7" name="Rectangle 6"/>
          <p:cNvSpPr/>
          <p:nvPr/>
        </p:nvSpPr>
        <p:spPr>
          <a:xfrm>
            <a:off x="5132614" y="5933827"/>
            <a:ext cx="12083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Photo by:</a:t>
            </a:r>
          </a:p>
          <a:p>
            <a:r>
              <a:rPr lang="en-US" sz="1200" dirty="0" err="1"/>
              <a:t>Jörg</a:t>
            </a:r>
            <a:r>
              <a:rPr lang="en-US" sz="1200" dirty="0"/>
              <a:t> Bittner Unna</a:t>
            </a:r>
          </a:p>
        </p:txBody>
      </p:sp>
    </p:spTree>
    <p:extLst>
      <p:ext uri="{BB962C8B-B14F-4D97-AF65-F5344CB8AC3E}">
        <p14:creationId xmlns:p14="http://schemas.microsoft.com/office/powerpoint/2010/main" val="16687296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42E2A"/>
            </a:gs>
            <a:gs pos="100000">
              <a:srgbClr val="614143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"/>
          <a:stretch/>
        </p:blipFill>
        <p:spPr>
          <a:xfrm>
            <a:off x="0" y="0"/>
            <a:ext cx="4581525" cy="6858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98" name="Picture 2" descr="https://upload.wikimedia.org/wikipedia/commons/thumb/a/a0/%27David%27_by_Michelangelo_Fir_JBU002.jpg/682px-%27David%27_by_Michelangelo_Fir_JBU00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81525" y="0"/>
            <a:ext cx="4562475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7842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5FD5597-D2C4-4040-9FED-A3258BA993EA}"/>
              </a:ext>
            </a:extLst>
          </p:cNvPr>
          <p:cNvGrpSpPr/>
          <p:nvPr/>
        </p:nvGrpSpPr>
        <p:grpSpPr>
          <a:xfrm>
            <a:off x="-1" y="0"/>
            <a:ext cx="9144000" cy="6858000"/>
            <a:chOff x="-1" y="0"/>
            <a:chExt cx="9144000" cy="6858000"/>
          </a:xfrm>
        </p:grpSpPr>
        <p:pic>
          <p:nvPicPr>
            <p:cNvPr id="2050" name="Picture 2" descr="https://upload.wikimedia.org/wikipedia/commons/thumb/e/e1/Bust_of_Jesus_Christ_by_Gianlorenzo_Bernini.jpg/1012px-Bust_of_Jesus_Christ_by_Gianlorenzo_Bernini.jpg">
              <a:extLst>
                <a:ext uri="{FF2B5EF4-FFF2-40B4-BE49-F238E27FC236}">
                  <a16:creationId xmlns:a16="http://schemas.microsoft.com/office/drawing/2014/main" id="{8B623709-E5D1-49A6-9F8C-9E4964AF89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27"/>
            <a:stretch/>
          </p:blipFill>
          <p:spPr bwMode="auto">
            <a:xfrm>
              <a:off x="2015444" y="283028"/>
              <a:ext cx="6777037" cy="6574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https://upload.wikimedia.org/wikipedia/commons/thumb/e/e1/Bust_of_Jesus_Christ_by_Gianlorenzo_Bernini.jpg/1012px-Bust_of_Jesus_Christ_by_Gianlorenzo_Bernini.jpg">
              <a:extLst>
                <a:ext uri="{FF2B5EF4-FFF2-40B4-BE49-F238E27FC236}">
                  <a16:creationId xmlns:a16="http://schemas.microsoft.com/office/drawing/2014/main" id="{006E9A1A-F7E5-49F5-B0F2-9B1FB1CB4D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27"/>
            <a:stretch/>
          </p:blipFill>
          <p:spPr bwMode="auto">
            <a:xfrm>
              <a:off x="0" y="283028"/>
              <a:ext cx="2465614" cy="6574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https://upload.wikimedia.org/wikipedia/commons/thumb/e/e1/Bust_of_Jesus_Christ_by_Gianlorenzo_Bernini.jpg/1012px-Bust_of_Jesus_Christ_by_Gianlorenzo_Bernini.jpg">
              <a:extLst>
                <a:ext uri="{FF2B5EF4-FFF2-40B4-BE49-F238E27FC236}">
                  <a16:creationId xmlns:a16="http://schemas.microsoft.com/office/drawing/2014/main" id="{4599D094-06DC-4661-83AE-63055F9D5D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27"/>
            <a:stretch/>
          </p:blipFill>
          <p:spPr bwMode="auto">
            <a:xfrm>
              <a:off x="8414656" y="283028"/>
              <a:ext cx="729343" cy="6574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ttps://upload.wikimedia.org/wikipedia/commons/thumb/e/e1/Bust_of_Jesus_Christ_by_Gianlorenzo_Bernini.jpg/1012px-Bust_of_Jesus_Christ_by_Gianlorenzo_Bernini.jpg">
              <a:extLst>
                <a:ext uri="{FF2B5EF4-FFF2-40B4-BE49-F238E27FC236}">
                  <a16:creationId xmlns:a16="http://schemas.microsoft.com/office/drawing/2014/main" id="{312EA0F5-9784-4FE1-B36C-85A7CCC917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015444" y="0"/>
              <a:ext cx="6777037" cy="544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s://upload.wikimedia.org/wikipedia/commons/thumb/e/e1/Bust_of_Jesus_Christ_by_Gianlorenzo_Bernini.jpg/1012px-Bust_of_Jesus_Christ_by_Gianlorenzo_Bernini.jpg">
              <a:extLst>
                <a:ext uri="{FF2B5EF4-FFF2-40B4-BE49-F238E27FC236}">
                  <a16:creationId xmlns:a16="http://schemas.microsoft.com/office/drawing/2014/main" id="{5F9DF708-72E1-4499-940C-0704447C9C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414656" y="0"/>
              <a:ext cx="729342" cy="544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ttps://upload.wikimedia.org/wikipedia/commons/thumb/e/e1/Bust_of_Jesus_Christ_by_Gianlorenzo_Bernini.jpg/1012px-Bust_of_Jesus_Christ_by_Gianlorenzo_Bernini.jpg">
              <a:extLst>
                <a:ext uri="{FF2B5EF4-FFF2-40B4-BE49-F238E27FC236}">
                  <a16:creationId xmlns:a16="http://schemas.microsoft.com/office/drawing/2014/main" id="{7FAB7458-9525-4BA6-9EA3-53C214547E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1" y="0"/>
              <a:ext cx="2465614" cy="544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B5D8319-7DBF-4841-A3F3-0EA2550D4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365126"/>
            <a:ext cx="4321631" cy="2835274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rgbClr val="F7F7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Bernini’s Jesus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6CFE2B-C3A0-4676-A722-D253754ED78A}"/>
              </a:ext>
            </a:extLst>
          </p:cNvPr>
          <p:cNvSpPr/>
          <p:nvPr/>
        </p:nvSpPr>
        <p:spPr>
          <a:xfrm>
            <a:off x="6062615" y="6471948"/>
            <a:ext cx="19479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B7B7B9"/>
                </a:solidFill>
              </a:rPr>
              <a:t>Photo by Livioandronico2013</a:t>
            </a:r>
          </a:p>
        </p:txBody>
      </p:sp>
    </p:spTree>
    <p:extLst>
      <p:ext uri="{BB962C8B-B14F-4D97-AF65-F5344CB8AC3E}">
        <p14:creationId xmlns:p14="http://schemas.microsoft.com/office/powerpoint/2010/main" val="29528276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0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7/7f/Ch%C3%A2teau_de_Versailles%2C_salon_de_Diane%2C_buste_de_Louis_XIV%2C_Bernin_%281665%29_03_black_bg.jpg/1024px-Ch%C3%A2teau_de_Versailles%2C_salon_de_Diane%2C_buste_de_Louis_XIV%2C_Bernin_%281665%29_03_black_bg.jpg">
            <a:extLst>
              <a:ext uri="{FF2B5EF4-FFF2-40B4-BE49-F238E27FC236}">
                <a16:creationId xmlns:a16="http://schemas.microsoft.com/office/drawing/2014/main" id="{A4035DA7-6174-4418-A9B5-52BAB37173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21566" y="1616528"/>
            <a:ext cx="6222434" cy="524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31B310C-B55A-417B-9A2B-D1E73C40FB89}"/>
              </a:ext>
            </a:extLst>
          </p:cNvPr>
          <p:cNvSpPr/>
          <p:nvPr/>
        </p:nvSpPr>
        <p:spPr>
          <a:xfrm>
            <a:off x="7137053" y="6311899"/>
            <a:ext cx="1462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D8E6EF"/>
                </a:solidFill>
              </a:rPr>
              <a:t>Photo by </a:t>
            </a:r>
            <a:r>
              <a:rPr lang="en-US" dirty="0" err="1">
                <a:solidFill>
                  <a:srgbClr val="D8E6EF"/>
                </a:solidFill>
              </a:rPr>
              <a:t>Coyau</a:t>
            </a:r>
            <a:endParaRPr lang="en-US" dirty="0">
              <a:solidFill>
                <a:srgbClr val="D8E6E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67491E-C057-46C8-92EF-872B494F8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470580"/>
            <a:ext cx="8714015" cy="1325563"/>
          </a:xfrm>
        </p:spPr>
        <p:txBody>
          <a:bodyPr>
            <a:normAutofit/>
          </a:bodyPr>
          <a:lstStyle/>
          <a:p>
            <a:r>
              <a:rPr lang="en-US" sz="8800" dirty="0">
                <a:solidFill>
                  <a:srgbClr val="D5DBDD"/>
                </a:solidFill>
              </a:rPr>
              <a:t>APPROPRIATED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DC6F1-E46C-44EC-9EC2-FD32DAD0D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1" y="1796143"/>
            <a:ext cx="4408714" cy="6422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D4DDDC"/>
                </a:solidFill>
                <a:latin typeface="+mj-lt"/>
              </a:rPr>
              <a:t>BY THE ABSOLUTISTS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6FBC15-D6A8-4EEE-835C-DC641598BC0C}"/>
              </a:ext>
            </a:extLst>
          </p:cNvPr>
          <p:cNvSpPr/>
          <p:nvPr/>
        </p:nvSpPr>
        <p:spPr>
          <a:xfrm>
            <a:off x="952500" y="5579321"/>
            <a:ext cx="2286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D8E6EF"/>
                </a:solidFill>
              </a:rPr>
              <a:t>Bust of Louis XIV by Bernini</a:t>
            </a:r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1031A2-178C-49C6-BA73-3790050FF256}"/>
              </a:ext>
            </a:extLst>
          </p:cNvPr>
          <p:cNvSpPr/>
          <p:nvPr/>
        </p:nvSpPr>
        <p:spPr>
          <a:xfrm>
            <a:off x="715735" y="2732911"/>
            <a:ext cx="398417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7F7F6"/>
                </a:solidFill>
              </a:rPr>
              <a:t>The grandeur of the Baroque style suited the purposes of absolute monarchs.</a:t>
            </a:r>
          </a:p>
        </p:txBody>
      </p:sp>
    </p:spTree>
    <p:extLst>
      <p:ext uri="{BB962C8B-B14F-4D97-AF65-F5344CB8AC3E}">
        <p14:creationId xmlns:p14="http://schemas.microsoft.com/office/powerpoint/2010/main" val="10366096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F7D074-C9D4-4403-9961-AF42FDA001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3" t="22943" r="32053" b="15433"/>
          <a:stretch/>
        </p:blipFill>
        <p:spPr>
          <a:xfrm>
            <a:off x="-1" y="1"/>
            <a:ext cx="9144001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FC8EDA-0B85-4F03-86CE-514C11A2D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410155"/>
            <a:ext cx="3845379" cy="3156402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800" b="1" dirty="0">
                <a:solidFill>
                  <a:srgbClr val="FCF7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Equestrian Statue of Louis XIV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AA012E-9F9B-4DF3-B960-A437EAB767E7}"/>
              </a:ext>
            </a:extLst>
          </p:cNvPr>
          <p:cNvSpPr/>
          <p:nvPr/>
        </p:nvSpPr>
        <p:spPr>
          <a:xfrm>
            <a:off x="7398279" y="6450568"/>
            <a:ext cx="15776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 by Fred Romero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88F6A8-4D16-4C3A-9489-9A089B96DCE7}"/>
              </a:ext>
            </a:extLst>
          </p:cNvPr>
          <p:cNvSpPr txBox="1"/>
          <p:nvPr/>
        </p:nvSpPr>
        <p:spPr>
          <a:xfrm>
            <a:off x="96609" y="4942115"/>
            <a:ext cx="365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(He didn’t like it.)</a:t>
            </a:r>
          </a:p>
        </p:txBody>
      </p:sp>
    </p:spTree>
    <p:extLst>
      <p:ext uri="{BB962C8B-B14F-4D97-AF65-F5344CB8AC3E}">
        <p14:creationId xmlns:p14="http://schemas.microsoft.com/office/powerpoint/2010/main" val="230291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9CA71F-E933-4D47-99AA-9CA2305B86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5ACBD0-72C6-406F-BCBA-1A680B9F6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080" y="349886"/>
            <a:ext cx="7886700" cy="1325563"/>
          </a:xfrm>
        </p:spPr>
        <p:txBody>
          <a:bodyPr>
            <a:normAutofit/>
          </a:bodyPr>
          <a:lstStyle/>
          <a:p>
            <a:pPr algn="r"/>
            <a:r>
              <a:rPr lang="en-US" sz="5400" b="1" dirty="0"/>
              <a:t>St. Peter’s Square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700D3C-1F67-4E9A-AA6A-208A8ACC89F2}"/>
              </a:ext>
            </a:extLst>
          </p:cNvPr>
          <p:cNvSpPr/>
          <p:nvPr/>
        </p:nvSpPr>
        <p:spPr>
          <a:xfrm>
            <a:off x="81691" y="6360914"/>
            <a:ext cx="1952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7F7F6"/>
                </a:solidFill>
              </a:rPr>
              <a:t>Photo by Matt </a:t>
            </a:r>
            <a:r>
              <a:rPr lang="en-US" dirty="0" err="1">
                <a:solidFill>
                  <a:srgbClr val="F7F7F6"/>
                </a:solidFill>
              </a:rPr>
              <a:t>Brisher</a:t>
            </a:r>
            <a:endParaRPr lang="en-US" dirty="0">
              <a:solidFill>
                <a:srgbClr val="F7F7F6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758BDA-0058-4D30-923A-D12DE321C255}"/>
              </a:ext>
            </a:extLst>
          </p:cNvPr>
          <p:cNvSpPr txBox="1"/>
          <p:nvPr/>
        </p:nvSpPr>
        <p:spPr>
          <a:xfrm>
            <a:off x="3710940" y="1402080"/>
            <a:ext cx="5135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/>
              <a:t>Bernini as Architect</a:t>
            </a:r>
          </a:p>
        </p:txBody>
      </p:sp>
    </p:spTree>
    <p:extLst>
      <p:ext uri="{BB962C8B-B14F-4D97-AF65-F5344CB8AC3E}">
        <p14:creationId xmlns:p14="http://schemas.microsoft.com/office/powerpoint/2010/main" val="26918059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ACBD0-72C6-406F-BCBA-1A680B9F6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9CA71F-E933-4D47-99AA-9CA2305B86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6767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sh/>
      </p:transition>
    </mc:Choice>
    <mc:Fallback xmlns="">
      <p:transition spd="slow">
        <p:push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9CA71F-E933-4D47-99AA-9CA2305B86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83566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F5A26E-5BF6-46FA-B157-2926130507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504" y="0"/>
            <a:ext cx="181051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5ACBD0-72C6-406F-BCBA-1A680B9F6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20" y="193676"/>
            <a:ext cx="78867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Wealth and Power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425AEA-8B67-49A9-B688-E0CAA103A218}"/>
              </a:ext>
            </a:extLst>
          </p:cNvPr>
          <p:cNvSpPr/>
          <p:nvPr/>
        </p:nvSpPr>
        <p:spPr>
          <a:xfrm>
            <a:off x="6889496" y="0"/>
            <a:ext cx="225552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5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9A6423-BB91-43FC-A8EF-56552DF108C3}"/>
              </a:ext>
            </a:extLst>
          </p:cNvPr>
          <p:cNvSpPr txBox="1"/>
          <p:nvPr/>
        </p:nvSpPr>
        <p:spPr>
          <a:xfrm>
            <a:off x="635000" y="1251250"/>
            <a:ext cx="2609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of the Catholic Church</a:t>
            </a:r>
          </a:p>
        </p:txBody>
      </p:sp>
    </p:spTree>
    <p:extLst>
      <p:ext uri="{BB962C8B-B14F-4D97-AF65-F5344CB8AC3E}">
        <p14:creationId xmlns:p14="http://schemas.microsoft.com/office/powerpoint/2010/main" val="43231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1340E"/>
            </a:gs>
            <a:gs pos="100000">
              <a:srgbClr val="0405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thumb/3/37/Hauptaltar_der_St._John%E2%80%99s_Co-Cathedral.JPG/1280px-Hauptaltar_der_St._John%E2%80%99s_Co-Cathed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58" y="593265"/>
            <a:ext cx="8515186" cy="56753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357" y="1496786"/>
            <a:ext cx="8424903" cy="4033157"/>
          </a:xfrm>
        </p:spPr>
        <p:txBody>
          <a:bodyPr>
            <a:normAutofit/>
          </a:bodyPr>
          <a:lstStyle/>
          <a:p>
            <a:pPr algn="ctr"/>
            <a:r>
              <a:rPr lang="en-US" sz="13800" b="1" dirty="0">
                <a:solidFill>
                  <a:schemeClr val="bg1"/>
                </a:solidFill>
                <a:effectLst>
                  <a:glow rad="101600">
                    <a:srgbClr val="0405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GOLD </a:t>
            </a:r>
            <a:r>
              <a:rPr lang="en-US" sz="9600" b="1" dirty="0">
                <a:solidFill>
                  <a:schemeClr val="bg1"/>
                </a:solidFill>
                <a:effectLst>
                  <a:glow rad="101600">
                    <a:srgbClr val="0405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9600" b="1" dirty="0">
                <a:solidFill>
                  <a:schemeClr val="bg1"/>
                </a:solidFill>
                <a:effectLst>
                  <a:glow rad="101600">
                    <a:srgbClr val="0405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0500" b="1" dirty="0">
                <a:solidFill>
                  <a:schemeClr val="bg1"/>
                </a:solidFill>
                <a:effectLst>
                  <a:glow rad="101600">
                    <a:srgbClr val="0405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EVERYTHING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7212309" y="6389900"/>
            <a:ext cx="15119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EB92"/>
                </a:solidFill>
              </a:rPr>
              <a:t>Photo by </a:t>
            </a:r>
            <a:r>
              <a:rPr lang="en-US" sz="1600" dirty="0" err="1">
                <a:solidFill>
                  <a:srgbClr val="FFEB92"/>
                </a:solidFill>
              </a:rPr>
              <a:t>A,Ocram</a:t>
            </a:r>
            <a:endParaRPr lang="en-US" sz="1600" dirty="0">
              <a:solidFill>
                <a:srgbClr val="FFEB9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4338" y="94511"/>
            <a:ext cx="48205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EB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High Baroque altar of Saint John's Co-Cathedral</a:t>
            </a:r>
          </a:p>
        </p:txBody>
      </p:sp>
    </p:spTree>
    <p:extLst>
      <p:ext uri="{BB962C8B-B14F-4D97-AF65-F5344CB8AC3E}">
        <p14:creationId xmlns:p14="http://schemas.microsoft.com/office/powerpoint/2010/main" val="119610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5/50/Vierzehnheiligen-Basilika3-Asio.JPG/1280px-Vierzehnheiligen-Basilika3-As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717" y="6093224"/>
            <a:ext cx="7886700" cy="56831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ECF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Interior of </a:t>
            </a:r>
            <a:r>
              <a:rPr lang="en-US" dirty="0" err="1">
                <a:solidFill>
                  <a:srgbClr val="ECF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Vierzehnheiligen</a:t>
            </a:r>
            <a:r>
              <a:rPr lang="en-US" dirty="0">
                <a:solidFill>
                  <a:srgbClr val="ECF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church in Bavaria</a:t>
            </a:r>
          </a:p>
        </p:txBody>
      </p:sp>
      <p:sp>
        <p:nvSpPr>
          <p:cNvPr id="4" name="Rectangle 3"/>
          <p:cNvSpPr/>
          <p:nvPr/>
        </p:nvSpPr>
        <p:spPr>
          <a:xfrm>
            <a:off x="7708218" y="6463803"/>
            <a:ext cx="13612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ECF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 by </a:t>
            </a:r>
            <a:r>
              <a:rPr lang="en-US" sz="1400" dirty="0" err="1">
                <a:solidFill>
                  <a:srgbClr val="ECF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Asio</a:t>
            </a:r>
            <a:r>
              <a:rPr lang="en-US" sz="1400" dirty="0">
                <a:solidFill>
                  <a:srgbClr val="ECF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err="1">
                <a:solidFill>
                  <a:srgbClr val="ECF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otus</a:t>
            </a:r>
            <a:endParaRPr lang="en-US" sz="1400" dirty="0">
              <a:solidFill>
                <a:srgbClr val="ECF0F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9702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1056E5-ED8C-4E64-ADB8-C5AF0B76B1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" y="0"/>
            <a:ext cx="914400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2DB2D9-C396-4128-8574-7E2A7C5B4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3624943"/>
            <a:ext cx="9144001" cy="1785257"/>
          </a:xfrm>
        </p:spPr>
        <p:txBody>
          <a:bodyPr>
            <a:noAutofit/>
          </a:bodyPr>
          <a:lstStyle/>
          <a:p>
            <a:pPr algn="ctr"/>
            <a:r>
              <a:rPr lang="en-US" sz="13500" b="1" dirty="0">
                <a:effectLst>
                  <a:glow rad="101600">
                    <a:srgbClr val="F1EFD7">
                      <a:alpha val="60000"/>
                    </a:srgbClr>
                  </a:glow>
                </a:effectLst>
              </a:rPr>
              <a:t>REJECTION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0D65F-A14D-4654-98A8-868EA2887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" y="5192481"/>
            <a:ext cx="9144005" cy="13389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effectLst>
                  <a:glow rad="101600">
                    <a:srgbClr val="F1EFD7">
                      <a:alpha val="60000"/>
                    </a:srgbClr>
                  </a:glow>
                </a:effectLst>
              </a:rPr>
              <a:t>OF RENAISSANCE RESTRAINT</a:t>
            </a:r>
          </a:p>
        </p:txBody>
      </p:sp>
    </p:spTree>
    <p:extLst>
      <p:ext uri="{BB962C8B-B14F-4D97-AF65-F5344CB8AC3E}">
        <p14:creationId xmlns:p14="http://schemas.microsoft.com/office/powerpoint/2010/main" val="29986733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2000">
              <a:srgbClr val="553611"/>
            </a:gs>
            <a:gs pos="0">
              <a:srgbClr val="3D2E21"/>
            </a:gs>
            <a:gs pos="100000">
              <a:srgbClr val="3D2E2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A87C4-18D7-4222-A8EF-475142559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4680523" cy="220027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b="1" dirty="0">
                <a:solidFill>
                  <a:srgbClr val="E8F0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Chapel at </a:t>
            </a:r>
            <a:r>
              <a:rPr lang="en-US" sz="6000" b="1" dirty="0">
                <a:solidFill>
                  <a:srgbClr val="E8F0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Versailles</a:t>
            </a:r>
            <a:endParaRPr lang="en-US" b="1" dirty="0">
              <a:solidFill>
                <a:srgbClr val="E8F0E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43205-225B-44CA-B344-B7624C140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300" y="2886347"/>
            <a:ext cx="3397250" cy="33731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E8F0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French Court adapted the Baroque style to project  an unprecedented sense of grandeur.</a:t>
            </a:r>
          </a:p>
        </p:txBody>
      </p:sp>
      <p:pic>
        <p:nvPicPr>
          <p:cNvPr id="5122" name="Picture 2" descr="https://upload.wikimedia.org/wikipedia/commons/thumb/3/37/Versailles_Chapel_-_July_2006_edit.jpg/665px-Versailles_Chapel_-_July_2006_edit.jpg">
            <a:extLst>
              <a:ext uri="{FF2B5EF4-FFF2-40B4-BE49-F238E27FC236}">
                <a16:creationId xmlns:a16="http://schemas.microsoft.com/office/drawing/2014/main" id="{0E602E28-4F0D-4F05-8E22-F5805EB86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523" y="126728"/>
            <a:ext cx="4263452" cy="65661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DEAB4F1-9756-454B-8312-34966C90EC57}"/>
              </a:ext>
            </a:extLst>
          </p:cNvPr>
          <p:cNvSpPr/>
          <p:nvPr/>
        </p:nvSpPr>
        <p:spPr>
          <a:xfrm>
            <a:off x="7876160" y="6399412"/>
            <a:ext cx="11063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E8F0EE"/>
                </a:solidFill>
              </a:rPr>
              <a:t>Photo by </a:t>
            </a:r>
            <a:r>
              <a:rPr lang="en-US" sz="1400" dirty="0" err="1">
                <a:solidFill>
                  <a:srgbClr val="E8F0EE"/>
                </a:solidFill>
              </a:rPr>
              <a:t>Diliff</a:t>
            </a:r>
            <a:endParaRPr lang="en-US" sz="1400" dirty="0">
              <a:solidFill>
                <a:srgbClr val="E8F0E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951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upload.wikimedia.org/wikipedia/commons/thumb/f/f5/Grand_Cascade_in_Peterhof_01.jpg/1280px-Grand_Cascade_in_Peterhof_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1"/>
            <a:ext cx="9144001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s://upload.wikimedia.org/wikipedia/commons/thumb/f/f5/Grand_Cascade_in_Peterhof_01.jpg/1280px-Grand_Cascade_in_Peterhof_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12" y="601450"/>
            <a:ext cx="8576567" cy="57162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599421" y="6441272"/>
            <a:ext cx="13099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DEE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 by </a:t>
            </a:r>
            <a:r>
              <a:rPr lang="en-US" sz="1400" dirty="0" err="1">
                <a:solidFill>
                  <a:srgbClr val="DEE4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Florstein</a:t>
            </a:r>
            <a:endParaRPr lang="en-US" sz="1400" dirty="0">
              <a:solidFill>
                <a:srgbClr val="DEE4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35283" y="51487"/>
            <a:ext cx="34547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Grand Cascade of Peterhof</a:t>
            </a:r>
          </a:p>
        </p:txBody>
      </p:sp>
    </p:spTree>
    <p:extLst>
      <p:ext uri="{BB962C8B-B14F-4D97-AF65-F5344CB8AC3E}">
        <p14:creationId xmlns:p14="http://schemas.microsoft.com/office/powerpoint/2010/main" val="1269826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B1C14"/>
            </a:gs>
            <a:gs pos="100000">
              <a:srgbClr val="18120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6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>
                <a:solidFill>
                  <a:srgbClr val="F5EF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Baroque Music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1955" y="5559820"/>
            <a:ext cx="2925762" cy="68245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rgbClr val="F5EF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Handel</a:t>
            </a:r>
          </a:p>
        </p:txBody>
      </p:sp>
      <p:pic>
        <p:nvPicPr>
          <p:cNvPr id="7170" name="Picture 2" descr="https://upload.wikimedia.org/wikipedia/commons/3/3d/Haend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54" y="1869168"/>
            <a:ext cx="2925762" cy="36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upload.wikimedia.org/wikipedia/commons/6/6a/Johann_Sebastian_Ba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960" y="1869168"/>
            <a:ext cx="2979801" cy="36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272960" y="5559820"/>
            <a:ext cx="2925762" cy="68245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dirty="0">
                <a:solidFill>
                  <a:srgbClr val="F5EF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Bach</a:t>
            </a:r>
          </a:p>
        </p:txBody>
      </p:sp>
    </p:spTree>
    <p:extLst>
      <p:ext uri="{BB962C8B-B14F-4D97-AF65-F5344CB8AC3E}">
        <p14:creationId xmlns:p14="http://schemas.microsoft.com/office/powerpoint/2010/main" val="14298042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8857" y="501197"/>
            <a:ext cx="4650921" cy="1325563"/>
          </a:xfrm>
        </p:spPr>
        <p:txBody>
          <a:bodyPr>
            <a:normAutofit/>
          </a:bodyPr>
          <a:lstStyle/>
          <a:p>
            <a:pPr algn="r"/>
            <a:r>
              <a:rPr lang="en-US" sz="8000" b="1" dirty="0">
                <a:solidFill>
                  <a:srgbClr val="FDF6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Rococo</a:t>
            </a:r>
          </a:p>
        </p:txBody>
      </p:sp>
      <p:sp>
        <p:nvSpPr>
          <p:cNvPr id="5" name="Rectangle 4"/>
          <p:cNvSpPr/>
          <p:nvPr/>
        </p:nvSpPr>
        <p:spPr>
          <a:xfrm>
            <a:off x="4210967" y="6412077"/>
            <a:ext cx="4414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DF6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Jean-Baptiste van Loo, </a:t>
            </a:r>
            <a:r>
              <a:rPr lang="en-US" i="1" dirty="0">
                <a:solidFill>
                  <a:srgbClr val="FDF6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Triumph of Galatea </a:t>
            </a:r>
            <a:r>
              <a:rPr lang="en-US" dirty="0">
                <a:solidFill>
                  <a:srgbClr val="FDF6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(1720)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22471" y="1643743"/>
            <a:ext cx="2906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solidFill>
                  <a:srgbClr val="FDF6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“Late Baroque”</a:t>
            </a:r>
          </a:p>
        </p:txBody>
      </p:sp>
    </p:spTree>
    <p:extLst>
      <p:ext uri="{BB962C8B-B14F-4D97-AF65-F5344CB8AC3E}">
        <p14:creationId xmlns:p14="http://schemas.microsoft.com/office/powerpoint/2010/main" val="39185612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19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D414B-4FD9-4331-BB01-BCC865F61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38A88-4428-4AED-AB89-976C47BE75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https://upload.wikimedia.org/wikipedia/commons/thumb/2/27/Jacques-Philip-Joseph_de_Saint-Quentin_-_The_Death_of_Socrates_-_WGA20664.jpg/1254px-Jacques-Philip-Joseph_de_Saint-Quentin_-_The_Death_of_Socrates_-_WGA20664.jpg">
            <a:extLst>
              <a:ext uri="{FF2B5EF4-FFF2-40B4-BE49-F238E27FC236}">
                <a16:creationId xmlns:a16="http://schemas.microsoft.com/office/drawing/2014/main" id="{87BEC4D2-570C-4DEA-A515-866380D22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2" y="0"/>
            <a:ext cx="8397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B0AB20B-E955-4F98-9212-4667A9711D41}"/>
              </a:ext>
            </a:extLst>
          </p:cNvPr>
          <p:cNvSpPr/>
          <p:nvPr/>
        </p:nvSpPr>
        <p:spPr>
          <a:xfrm>
            <a:off x="373062" y="0"/>
            <a:ext cx="814388" cy="6858000"/>
          </a:xfrm>
          <a:prstGeom prst="rect">
            <a:avLst/>
          </a:prstGeom>
          <a:gradFill flip="none" rotWithShape="1">
            <a:gsLst>
              <a:gs pos="0">
                <a:srgbClr val="1A1921"/>
              </a:gs>
              <a:gs pos="100000">
                <a:srgbClr val="1A1921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F1FD5F-0F03-4A5B-A10C-F6FA55D9DDFB}"/>
              </a:ext>
            </a:extLst>
          </p:cNvPr>
          <p:cNvSpPr/>
          <p:nvPr/>
        </p:nvSpPr>
        <p:spPr>
          <a:xfrm flipH="1">
            <a:off x="8356600" y="0"/>
            <a:ext cx="469900" cy="6858000"/>
          </a:xfrm>
          <a:prstGeom prst="rect">
            <a:avLst/>
          </a:prstGeom>
          <a:gradFill flip="none" rotWithShape="1">
            <a:gsLst>
              <a:gs pos="0">
                <a:srgbClr val="1A1921"/>
              </a:gs>
              <a:gs pos="100000">
                <a:srgbClr val="1A1921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1086E2-2E2A-4893-B963-D97973D427E9}"/>
              </a:ext>
            </a:extLst>
          </p:cNvPr>
          <p:cNvSpPr/>
          <p:nvPr/>
        </p:nvSpPr>
        <p:spPr>
          <a:xfrm>
            <a:off x="53975" y="6238766"/>
            <a:ext cx="30155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EEECF4"/>
                </a:solidFill>
              </a:rPr>
              <a:t>Jacques-Philippe-Joseph de Saint-Quentin,</a:t>
            </a:r>
          </a:p>
          <a:p>
            <a:r>
              <a:rPr lang="en-US" sz="1600" i="1" dirty="0">
                <a:solidFill>
                  <a:srgbClr val="EEECF4"/>
                </a:solidFill>
              </a:rPr>
              <a:t>The Death of Socrates </a:t>
            </a:r>
            <a:r>
              <a:rPr lang="en-US" sz="1600" dirty="0">
                <a:solidFill>
                  <a:srgbClr val="EEECF4"/>
                </a:solidFill>
              </a:rPr>
              <a:t>(1762)</a:t>
            </a:r>
          </a:p>
        </p:txBody>
      </p:sp>
    </p:spTree>
    <p:extLst>
      <p:ext uri="{BB962C8B-B14F-4D97-AF65-F5344CB8AC3E}">
        <p14:creationId xmlns:p14="http://schemas.microsoft.com/office/powerpoint/2010/main" val="34833323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19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upload.wikimedia.org/wikipedia/commons/thumb/2/27/Jacques-Philip-Joseph_de_Saint-Quentin_-_The_Death_of_Socrates_-_WGA20664.jpg/1254px-Jacques-Philip-Joseph_de_Saint-Quentin_-_The_Death_of_Socrates_-_WGA20664.jpg">
            <a:extLst>
              <a:ext uri="{FF2B5EF4-FFF2-40B4-BE49-F238E27FC236}">
                <a16:creationId xmlns:a16="http://schemas.microsoft.com/office/drawing/2014/main" id="{87BEC4D2-570C-4DEA-A515-866380D22C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3D414B-4FD9-4331-BB01-BCC865F61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rgbClr val="EEE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DAB ON THEM HATERS</a:t>
            </a:r>
          </a:p>
        </p:txBody>
      </p:sp>
    </p:spTree>
    <p:extLst>
      <p:ext uri="{BB962C8B-B14F-4D97-AF65-F5344CB8AC3E}">
        <p14:creationId xmlns:p14="http://schemas.microsoft.com/office/powerpoint/2010/main" val="34444018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B9999"/>
            </a:gs>
            <a:gs pos="92000">
              <a:srgbClr val="7C5051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6"/>
            <a:ext cx="5016976" cy="3033313"/>
          </a:xfrm>
        </p:spPr>
        <p:txBody>
          <a:bodyPr>
            <a:norm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Rococo Mirror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6415" y="3398439"/>
            <a:ext cx="3464146" cy="27785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Note the Asymmetrical Design</a:t>
            </a:r>
          </a:p>
        </p:txBody>
      </p:sp>
      <p:pic>
        <p:nvPicPr>
          <p:cNvPr id="2050" name="Picture 2" descr="https://upload.wikimedia.org/wikipedia/commons/thumb/0/05/Italian_Baroque_Mirror.jpg/362px-Italian_Baroque_Mi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976" y="258550"/>
            <a:ext cx="3860885" cy="639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6345" y="6481413"/>
            <a:ext cx="17203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 by Aleph500Adam</a:t>
            </a:r>
          </a:p>
        </p:txBody>
      </p:sp>
    </p:spTree>
    <p:extLst>
      <p:ext uri="{BB962C8B-B14F-4D97-AF65-F5344CB8AC3E}">
        <p14:creationId xmlns:p14="http://schemas.microsoft.com/office/powerpoint/2010/main" val="29807088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rgbClr val="9D1F2A"/>
            </a:gs>
            <a:gs pos="0">
              <a:srgbClr val="7B1F23"/>
            </a:gs>
            <a:gs pos="100000">
              <a:srgbClr val="66181E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upload.wikimedia.org/wikipedia/commons/thumb/d/d8/Rococo_staircase_%28Gruber_Mansion%2C_Slovenia%29.jpg/834px-Rococo_staircase_%28Gruber_Mansion%2C_Slovenia%29.jpg">
            <a:extLst>
              <a:ext uri="{FF2B5EF4-FFF2-40B4-BE49-F238E27FC236}">
                <a16:creationId xmlns:a16="http://schemas.microsoft.com/office/drawing/2014/main" id="{C6853FF7-8734-42D7-A937-262FDF18F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4" y="184150"/>
            <a:ext cx="5312910" cy="651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10CFE45-A6E3-46DA-BC99-63131EE0F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1187" y="0"/>
            <a:ext cx="3138487" cy="6858000"/>
          </a:xfrm>
        </p:spPr>
        <p:txBody>
          <a:bodyPr vert="wordArtVert">
            <a:norm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STAIRCASE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338693-FC05-4E90-8CE2-ED4C2BC24305}"/>
              </a:ext>
            </a:extLst>
          </p:cNvPr>
          <p:cNvSpPr/>
          <p:nvPr/>
        </p:nvSpPr>
        <p:spPr>
          <a:xfrm>
            <a:off x="2410180" y="6393060"/>
            <a:ext cx="17171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 by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Petar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Milošević</a:t>
            </a: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91642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frocityblog.files.wordpress.com/2009/05/baroque-obam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440" y="307088"/>
            <a:ext cx="5387254" cy="622084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579" y="790098"/>
            <a:ext cx="4574721" cy="2818516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rgbClr val="FBE2A4"/>
                </a:solidFill>
              </a:rPr>
              <a:t>Baroque</a:t>
            </a:r>
            <a:br>
              <a:rPr lang="en-US" sz="8000" dirty="0">
                <a:solidFill>
                  <a:srgbClr val="FBE2A4"/>
                </a:solidFill>
              </a:rPr>
            </a:br>
            <a:r>
              <a:rPr lang="en-US" sz="8000" dirty="0">
                <a:solidFill>
                  <a:srgbClr val="FBE2A4"/>
                </a:solidFill>
              </a:rPr>
              <a:t>Obama</a:t>
            </a:r>
          </a:p>
        </p:txBody>
      </p:sp>
    </p:spTree>
    <p:extLst>
      <p:ext uri="{BB962C8B-B14F-4D97-AF65-F5344CB8AC3E}">
        <p14:creationId xmlns:p14="http://schemas.microsoft.com/office/powerpoint/2010/main" val="36352265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42E2A"/>
            </a:gs>
            <a:gs pos="100000">
              <a:srgbClr val="614143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4280" y="457200"/>
            <a:ext cx="6239720" cy="2044383"/>
          </a:xfrm>
        </p:spPr>
        <p:txBody>
          <a:bodyPr>
            <a:normAutofit/>
          </a:bodyPr>
          <a:lstStyle/>
          <a:p>
            <a:pPr algn="ctr"/>
            <a:r>
              <a:rPr lang="en-US" sz="11500" b="1" dirty="0">
                <a:solidFill>
                  <a:srgbClr val="F5EF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1089" y="2723464"/>
            <a:ext cx="4824261" cy="368405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900"/>
              </a:spcAft>
              <a:buNone/>
            </a:pPr>
            <a:r>
              <a:rPr lang="en-US" sz="4000" dirty="0">
                <a:solidFill>
                  <a:srgbClr val="F5EF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Baroque artists rejected Renaissance conventions to create art that projected a greater sense of grandeur, motion, and emotion.</a:t>
            </a:r>
          </a:p>
        </p:txBody>
      </p:sp>
      <p:pic>
        <p:nvPicPr>
          <p:cNvPr id="4" name="Picture 2" descr="https://upload.wikimedia.org/wikipedia/commons/thumb/2/27/1710-15_de_Matteis_Triumph_of_the_Immaculate_anagoria.JPG/1280px-1710-15_de_Matteis_Triumph_of_the_Immaculate_anagoria.JPG">
            <a:extLst>
              <a:ext uri="{FF2B5EF4-FFF2-40B4-BE49-F238E27FC236}">
                <a16:creationId xmlns:a16="http://schemas.microsoft.com/office/drawing/2014/main" id="{D4A1A962-EA37-4B3F-8D78-7F9B9549D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4470" y="1"/>
            <a:ext cx="24498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2256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4261D"/>
            </a:gs>
            <a:gs pos="74000">
              <a:srgbClr val="4D3126"/>
            </a:gs>
            <a:gs pos="100000">
              <a:srgbClr val="80665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f/f7/Aeneas%27_Flight_from_Troy_by_Federico_Barocc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18" y="249099"/>
            <a:ext cx="8717982" cy="60526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6220" y="6394907"/>
            <a:ext cx="4838700" cy="432932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2000" dirty="0">
                <a:solidFill>
                  <a:srgbClr val="F1DD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Aeneas Flees Burning Troy, Federico </a:t>
            </a:r>
            <a:r>
              <a:rPr lang="en-US" sz="2000" dirty="0" err="1">
                <a:solidFill>
                  <a:srgbClr val="F1DD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Barocci</a:t>
            </a:r>
            <a:r>
              <a:rPr lang="en-US" sz="2000" dirty="0">
                <a:solidFill>
                  <a:srgbClr val="F1DD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1598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6127877-0CDD-4BE7-B53C-89CB977B85B6}"/>
              </a:ext>
            </a:extLst>
          </p:cNvPr>
          <p:cNvSpPr/>
          <p:nvPr/>
        </p:nvSpPr>
        <p:spPr>
          <a:xfrm>
            <a:off x="283668" y="4622827"/>
            <a:ext cx="86698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effectLst>
                  <a:glow rad="101600">
                    <a:srgbClr val="32231E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(BUT NOT OF RENAISSANCE THEMES)</a:t>
            </a:r>
          </a:p>
        </p:txBody>
      </p:sp>
    </p:spTree>
    <p:extLst>
      <p:ext uri="{BB962C8B-B14F-4D97-AF65-F5344CB8AC3E}">
        <p14:creationId xmlns:p14="http://schemas.microsoft.com/office/powerpoint/2010/main" val="422520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52E3B"/>
            </a:gs>
            <a:gs pos="100000">
              <a:srgbClr val="304A7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4280" y="457200"/>
            <a:ext cx="6239720" cy="2044383"/>
          </a:xfrm>
        </p:spPr>
        <p:txBody>
          <a:bodyPr>
            <a:normAutofit/>
          </a:bodyPr>
          <a:lstStyle/>
          <a:p>
            <a:pPr algn="ctr"/>
            <a:r>
              <a:rPr lang="en-US" sz="11500" b="1" dirty="0">
                <a:solidFill>
                  <a:srgbClr val="F5EF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0425" y="2922404"/>
            <a:ext cx="5297861" cy="288105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900"/>
              </a:spcAft>
              <a:buNone/>
            </a:pPr>
            <a:r>
              <a:rPr lang="en-US" sz="4200" dirty="0">
                <a:solidFill>
                  <a:srgbClr val="F5EF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Catholic Church used Baroque art and architecture to enhance its stature during the Counter-Reformation.</a:t>
            </a:r>
          </a:p>
        </p:txBody>
      </p:sp>
      <p:pic>
        <p:nvPicPr>
          <p:cNvPr id="4" name="Picture 2" descr="https://upload.wikimedia.org/wikipedia/commons/thumb/2/27/1710-15_de_Matteis_Triumph_of_the_Immaculate_anagoria.JPG/1280px-1710-15_de_Matteis_Triumph_of_the_Immaculate_anagoria.JPG">
            <a:extLst>
              <a:ext uri="{FF2B5EF4-FFF2-40B4-BE49-F238E27FC236}">
                <a16:creationId xmlns:a16="http://schemas.microsoft.com/office/drawing/2014/main" id="{D4A1A962-EA37-4B3F-8D78-7F9B9549D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4470" y="1"/>
            <a:ext cx="24498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2480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42E2A"/>
            </a:gs>
            <a:gs pos="100000">
              <a:srgbClr val="614143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4280" y="457200"/>
            <a:ext cx="6239720" cy="2044383"/>
          </a:xfrm>
        </p:spPr>
        <p:txBody>
          <a:bodyPr>
            <a:normAutofit/>
          </a:bodyPr>
          <a:lstStyle/>
          <a:p>
            <a:pPr algn="ctr"/>
            <a:r>
              <a:rPr lang="en-US" sz="11500" b="1" dirty="0">
                <a:solidFill>
                  <a:srgbClr val="F5EF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</a:t>
            </a:r>
          </a:p>
        </p:txBody>
      </p:sp>
      <p:pic>
        <p:nvPicPr>
          <p:cNvPr id="4" name="Picture 2" descr="https://upload.wikimedia.org/wikipedia/commons/thumb/2/27/1710-15_de_Matteis_Triumph_of_the_Immaculate_anagoria.JPG/1280px-1710-15_de_Matteis_Triumph_of_the_Immaculate_anagoria.JPG">
            <a:extLst>
              <a:ext uri="{FF2B5EF4-FFF2-40B4-BE49-F238E27FC236}">
                <a16:creationId xmlns:a16="http://schemas.microsoft.com/office/drawing/2014/main" id="{D4A1A962-EA37-4B3F-8D78-7F9B9549D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4470" y="1"/>
            <a:ext cx="24498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51F194F-0C28-4DD9-832A-61837CC69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0425" y="2922404"/>
            <a:ext cx="5297861" cy="288105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900"/>
              </a:spcAft>
              <a:buNone/>
            </a:pPr>
            <a:r>
              <a:rPr lang="en-US" sz="4200" dirty="0">
                <a:solidFill>
                  <a:srgbClr val="F5EF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Absolute monarchs used the grandeur of the Baroque style to show off their increasing wealth and power.</a:t>
            </a:r>
          </a:p>
        </p:txBody>
      </p:sp>
    </p:spTree>
    <p:extLst>
      <p:ext uri="{BB962C8B-B14F-4D97-AF65-F5344CB8AC3E}">
        <p14:creationId xmlns:p14="http://schemas.microsoft.com/office/powerpoint/2010/main" val="39501776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52E3B"/>
            </a:gs>
            <a:gs pos="100000">
              <a:srgbClr val="304A7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4280" y="457200"/>
            <a:ext cx="6239720" cy="2044383"/>
          </a:xfrm>
        </p:spPr>
        <p:txBody>
          <a:bodyPr>
            <a:normAutofit/>
          </a:bodyPr>
          <a:lstStyle/>
          <a:p>
            <a:pPr algn="ctr"/>
            <a:r>
              <a:rPr lang="en-US" sz="11500" b="1" dirty="0">
                <a:solidFill>
                  <a:srgbClr val="F5EF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0425" y="2922404"/>
            <a:ext cx="5297861" cy="288105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900"/>
              </a:spcAft>
              <a:buNone/>
            </a:pPr>
            <a:r>
              <a:rPr lang="en-US" sz="4400" dirty="0">
                <a:solidFill>
                  <a:srgbClr val="F5EF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Rococo art pushed the Baroque to new limits of rejecting symmetry and restraint.</a:t>
            </a:r>
          </a:p>
        </p:txBody>
      </p:sp>
      <p:pic>
        <p:nvPicPr>
          <p:cNvPr id="4" name="Picture 2" descr="https://upload.wikimedia.org/wikipedia/commons/thumb/2/27/1710-15_de_Matteis_Triumph_of_the_Immaculate_anagoria.JPG/1280px-1710-15_de_Matteis_Triumph_of_the_Immaculate_anagoria.JPG">
            <a:extLst>
              <a:ext uri="{FF2B5EF4-FFF2-40B4-BE49-F238E27FC236}">
                <a16:creationId xmlns:a16="http://schemas.microsoft.com/office/drawing/2014/main" id="{D4A1A962-EA37-4B3F-8D78-7F9B9549D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4470" y="1"/>
            <a:ext cx="24498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0492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562600"/>
            <a:ext cx="5162550" cy="961525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842"/>
            <a:ext cx="9124950" cy="4174958"/>
          </a:xfrm>
          <a:prstGeom prst="rect">
            <a:avLst/>
          </a:prstGeom>
        </p:spPr>
      </p:pic>
      <p:pic>
        <p:nvPicPr>
          <p:cNvPr id="1027" name="Picture 3" descr="E:\Graphics\Stucco Social Media Icons\64px\stucco-facebook-64px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929" y="5562600"/>
            <a:ext cx="870129" cy="8701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raphics\Stucco Social Media Icons\64px\stucco-twitter-64px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562600"/>
            <a:ext cx="870129" cy="8701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www.r-speightjr.com/wp-content/uploads/2013/05/youtube_icon.pn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562601"/>
            <a:ext cx="870128" cy="87012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074" y="4032371"/>
            <a:ext cx="5066215" cy="1530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032370"/>
            <a:ext cx="5206435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848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22F1E"/>
            </a:gs>
            <a:gs pos="100000">
              <a:srgbClr val="405A67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8D5114-5CF8-436B-83AA-E96FDDF0FE50}"/>
              </a:ext>
            </a:extLst>
          </p:cNvPr>
          <p:cNvSpPr/>
          <p:nvPr/>
        </p:nvSpPr>
        <p:spPr>
          <a:xfrm>
            <a:off x="693420" y="0"/>
            <a:ext cx="2005120" cy="6857999"/>
          </a:xfrm>
          <a:prstGeom prst="rect">
            <a:avLst/>
          </a:prstGeom>
          <a:gradFill>
            <a:gsLst>
              <a:gs pos="0">
                <a:srgbClr val="542E2A"/>
              </a:gs>
              <a:gs pos="100000">
                <a:srgbClr val="61414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93420" y="-34290"/>
            <a:ext cx="2005120" cy="6926580"/>
          </a:xfrm>
        </p:spPr>
        <p:txBody>
          <a:bodyPr vert="wordArtVert">
            <a:normAutofit/>
          </a:bodyPr>
          <a:lstStyle/>
          <a:p>
            <a:pPr algn="ctr"/>
            <a:r>
              <a:rPr lang="en-US" sz="5400" b="1" dirty="0">
                <a:solidFill>
                  <a:srgbClr val="EAE8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Baroque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0840" y="0"/>
            <a:ext cx="6065520" cy="6857999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7200" dirty="0">
                <a:solidFill>
                  <a:srgbClr val="EAE8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Motion</a:t>
            </a:r>
          </a:p>
          <a:p>
            <a:pPr marL="0" indent="0" algn="ctr">
              <a:buNone/>
            </a:pPr>
            <a:r>
              <a:rPr lang="en-US" sz="7200" dirty="0">
                <a:solidFill>
                  <a:srgbClr val="EAE8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Emotion</a:t>
            </a:r>
          </a:p>
          <a:p>
            <a:pPr marL="0" indent="0" algn="ctr">
              <a:buNone/>
            </a:pPr>
            <a:r>
              <a:rPr lang="en-US" sz="7200" dirty="0" err="1">
                <a:solidFill>
                  <a:srgbClr val="EAE8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TurBuLEnCe</a:t>
            </a:r>
            <a:endParaRPr lang="en-US" sz="7200" dirty="0">
              <a:solidFill>
                <a:srgbClr val="EAE8E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7200" dirty="0">
                <a:solidFill>
                  <a:srgbClr val="EAE8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GRANDEUR</a:t>
            </a:r>
          </a:p>
          <a:p>
            <a:pPr marL="0" indent="0" algn="ctr">
              <a:buNone/>
            </a:pPr>
            <a:r>
              <a:rPr lang="en-US" sz="7200" dirty="0">
                <a:solidFill>
                  <a:srgbClr val="EAE8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Contrast </a:t>
            </a:r>
          </a:p>
        </p:txBody>
      </p:sp>
    </p:spTree>
    <p:extLst>
      <p:ext uri="{BB962C8B-B14F-4D97-AF65-F5344CB8AC3E}">
        <p14:creationId xmlns:p14="http://schemas.microsoft.com/office/powerpoint/2010/main" val="41278068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42724"/>
            </a:gs>
            <a:gs pos="100000">
              <a:srgbClr val="6A372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DF81B-1A64-42C4-A31C-4FAEEE8BF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4693920" cy="4481195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7200" b="1" dirty="0">
                <a:solidFill>
                  <a:srgbClr val="E9E8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EMBRACE</a:t>
            </a:r>
            <a:br>
              <a:rPr lang="en-US" sz="7200" b="1" dirty="0">
                <a:solidFill>
                  <a:srgbClr val="E9E8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>
                <a:solidFill>
                  <a:srgbClr val="E9E8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</a:t>
            </a:r>
            <a:r>
              <a:rPr lang="en-US" sz="10500" b="1" dirty="0">
                <a:solidFill>
                  <a:srgbClr val="E9E8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</a:t>
            </a:r>
          </a:p>
        </p:txBody>
      </p:sp>
      <p:pic>
        <p:nvPicPr>
          <p:cNvPr id="2050" name="Picture 2" descr="https://upload.wikimedia.org/wikipedia/commons/6/68/Guido_Reni_031.jpg">
            <a:extLst>
              <a:ext uri="{FF2B5EF4-FFF2-40B4-BE49-F238E27FC236}">
                <a16:creationId xmlns:a16="http://schemas.microsoft.com/office/drawing/2014/main" id="{B3628B4E-E4ED-4B6D-8B49-B274B034F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063" y="251460"/>
            <a:ext cx="4272480" cy="63931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9A4C0-B251-45F4-9296-E4FEAAC01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28" y="5859779"/>
            <a:ext cx="4640063" cy="6677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E9E8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Guido Reni, </a:t>
            </a:r>
            <a:r>
              <a:rPr lang="en-US" sz="2000" b="1" i="1" dirty="0">
                <a:solidFill>
                  <a:srgbClr val="E9E8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St. Michael the Archangel </a:t>
            </a:r>
            <a:r>
              <a:rPr lang="en-US" sz="2000" b="1" dirty="0">
                <a:solidFill>
                  <a:srgbClr val="E9E8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(1636)</a:t>
            </a:r>
          </a:p>
        </p:txBody>
      </p:sp>
    </p:spTree>
    <p:extLst>
      <p:ext uri="{BB962C8B-B14F-4D97-AF65-F5344CB8AC3E}">
        <p14:creationId xmlns:p14="http://schemas.microsoft.com/office/powerpoint/2010/main" val="2822150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a/a3/Ignatius_of_Loyola%2C_Church_of_Ges%C3%B9%2C_Rome%2C_Jan_20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89376"/>
            <a:ext cx="9144000" cy="2733674"/>
          </a:xfrm>
        </p:spPr>
        <p:txBody>
          <a:bodyPr>
            <a:normAutofit/>
          </a:bodyPr>
          <a:lstStyle/>
          <a:p>
            <a:pPr algn="ctr"/>
            <a:r>
              <a:rPr lang="en-US" sz="13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76200">
                    <a:schemeClr val="tx1">
                      <a:alpha val="8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BLING IT ON</a:t>
            </a:r>
          </a:p>
        </p:txBody>
      </p:sp>
      <p:sp>
        <p:nvSpPr>
          <p:cNvPr id="4" name="Rectangle 3"/>
          <p:cNvSpPr/>
          <p:nvPr/>
        </p:nvSpPr>
        <p:spPr>
          <a:xfrm>
            <a:off x="145414" y="272534"/>
            <a:ext cx="18758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Photo by Roy Sebastian, SJ</a:t>
            </a:r>
          </a:p>
        </p:txBody>
      </p:sp>
    </p:spTree>
    <p:extLst>
      <p:ext uri="{BB962C8B-B14F-4D97-AF65-F5344CB8AC3E}">
        <p14:creationId xmlns:p14="http://schemas.microsoft.com/office/powerpoint/2010/main" val="2778578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7/73/Bild-Ottavio_Leoni%2C_Caravaggio.jpg/578px-Bild-Ottavio_Leoni%2C_Caravaggio.jpg">
            <a:extLst>
              <a:ext uri="{FF2B5EF4-FFF2-40B4-BE49-F238E27FC236}">
                <a16:creationId xmlns:a16="http://schemas.microsoft.com/office/drawing/2014/main" id="{4C15350A-004D-41B6-8BB3-77969E5174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57300" y="-1"/>
            <a:ext cx="78867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upload.wikimedia.org/wikipedia/commons/thumb/7/73/Bild-Ottavio_Leoni%2C_Caravaggio.jpg/578px-Bild-Ottavio_Leoni%2C_Caravaggio.jpg">
            <a:extLst>
              <a:ext uri="{FF2B5EF4-FFF2-40B4-BE49-F238E27FC236}">
                <a16:creationId xmlns:a16="http://schemas.microsoft.com/office/drawing/2014/main" id="{16C9C7AE-1EBA-488F-AE30-2099C92AC7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29718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33DD23-0ED1-43A5-AA14-A9D4809DF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4869656"/>
            <a:ext cx="6124576" cy="1325563"/>
          </a:xfrm>
        </p:spPr>
        <p:txBody>
          <a:bodyPr>
            <a:normAutofit/>
          </a:bodyPr>
          <a:lstStyle/>
          <a:p>
            <a:r>
              <a:rPr lang="en-US" sz="8000" b="1" dirty="0">
                <a:effectLst>
                  <a:glow rad="152400">
                    <a:srgbClr val="DFD1D8">
                      <a:alpha val="67000"/>
                    </a:srgbClr>
                  </a:glow>
                </a:effectLst>
              </a:rPr>
              <a:t>Caravaggio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5B0FC9-FE4A-4F5F-9F6F-197273165BE3}"/>
              </a:ext>
            </a:extLst>
          </p:cNvPr>
          <p:cNvSpPr/>
          <p:nvPr/>
        </p:nvSpPr>
        <p:spPr>
          <a:xfrm>
            <a:off x="592566" y="5877361"/>
            <a:ext cx="26164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Baroque Painter</a:t>
            </a:r>
          </a:p>
        </p:txBody>
      </p:sp>
    </p:spTree>
    <p:extLst>
      <p:ext uri="{BB962C8B-B14F-4D97-AF65-F5344CB8AC3E}">
        <p14:creationId xmlns:p14="http://schemas.microsoft.com/office/powerpoint/2010/main" val="105359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aroque">
      <a:majorFont>
        <a:latin typeface="FoglihtenNo07"/>
        <a:ea typeface=""/>
        <a:cs typeface=""/>
      </a:majorFont>
      <a:minorFont>
        <a:latin typeface="Caslon Antique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7">
      <a:dk1>
        <a:srgbClr val="072F54"/>
      </a:dk1>
      <a:lt1>
        <a:sysClr val="window" lastClr="FFFFFF"/>
      </a:lt1>
      <a:dk2>
        <a:srgbClr val="072F54"/>
      </a:dk2>
      <a:lt2>
        <a:srgbClr val="FFFFFF"/>
      </a:lt2>
      <a:accent1>
        <a:srgbClr val="FFFFFF"/>
      </a:accent1>
      <a:accent2>
        <a:srgbClr val="FDDF8B"/>
      </a:accent2>
      <a:accent3>
        <a:srgbClr val="FDDF8B"/>
      </a:accent3>
      <a:accent4>
        <a:srgbClr val="9ECCF6"/>
      </a:accent4>
      <a:accent5>
        <a:srgbClr val="FDDF8B"/>
      </a:accent5>
      <a:accent6>
        <a:srgbClr val="FDDF8B"/>
      </a:accent6>
      <a:hlink>
        <a:srgbClr val="FDDF8B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4183</TotalTime>
  <Words>572</Words>
  <Application>Microsoft Office PowerPoint</Application>
  <PresentationFormat>On-screen Show (4:3)</PresentationFormat>
  <Paragraphs>123</Paragraphs>
  <Slides>53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FoglihtenNo07</vt:lpstr>
      <vt:lpstr>Calibri</vt:lpstr>
      <vt:lpstr>Impact</vt:lpstr>
      <vt:lpstr>Caslon Antique</vt:lpstr>
      <vt:lpstr>Arial</vt:lpstr>
      <vt:lpstr>Office Theme</vt:lpstr>
      <vt:lpstr>1_Office Theme</vt:lpstr>
      <vt:lpstr>The Baroque</vt:lpstr>
      <vt:lpstr>The Baroque</vt:lpstr>
      <vt:lpstr>TURBULENT TIMES</vt:lpstr>
      <vt:lpstr>REJECTION</vt:lpstr>
      <vt:lpstr>PowerPoint Presentation</vt:lpstr>
      <vt:lpstr>Baroque</vt:lpstr>
      <vt:lpstr>EMBRACE of the EXTRA</vt:lpstr>
      <vt:lpstr>BLING IT ON</vt:lpstr>
      <vt:lpstr>Caravaggio</vt:lpstr>
      <vt:lpstr>PowerPoint Presentation</vt:lpstr>
      <vt:lpstr>PowerPoint Presentation</vt:lpstr>
      <vt:lpstr>PowerPoint Presentation</vt:lpstr>
      <vt:lpstr>WHEN YOUR NECK FEELS</vt:lpstr>
      <vt:lpstr>A Moment of Action and Emotion</vt:lpstr>
      <vt:lpstr>COMPARE</vt:lpstr>
      <vt:lpstr>A Woman’s Interpretation</vt:lpstr>
      <vt:lpstr>Artemisia Gentileschi</vt:lpstr>
      <vt:lpstr>Artemisia Gentileschi, the daughter of a painter, was the first woman to be admitted into the Academy of Fine Arts of Florence.</vt:lpstr>
      <vt:lpstr>TORTURE</vt:lpstr>
      <vt:lpstr>Let’s Take a  Closer Look</vt:lpstr>
      <vt:lpstr>RAPIST</vt:lpstr>
      <vt:lpstr>PowerPoint Presentation</vt:lpstr>
      <vt:lpstr>REVENGE</vt:lpstr>
      <vt:lpstr>Bernini</vt:lpstr>
      <vt:lpstr>The  Ecstasy  of  St. Teresa</vt:lpstr>
      <vt:lpstr>Transverberation</vt:lpstr>
      <vt:lpstr>PowerPoint Presentation</vt:lpstr>
      <vt:lpstr>ETERNAL DAMNATION</vt:lpstr>
      <vt:lpstr>David (Bernini)</vt:lpstr>
      <vt:lpstr>Compare</vt:lpstr>
      <vt:lpstr>PowerPoint Presentation</vt:lpstr>
      <vt:lpstr>Bernini’s Jesus</vt:lpstr>
      <vt:lpstr>APPROPRIATED</vt:lpstr>
      <vt:lpstr>Equestrian Statue of Louis XIV</vt:lpstr>
      <vt:lpstr>St. Peter’s Square</vt:lpstr>
      <vt:lpstr>PowerPoint Presentation</vt:lpstr>
      <vt:lpstr>Wealth and Power</vt:lpstr>
      <vt:lpstr>ALL GOLD  EVERYTHING</vt:lpstr>
      <vt:lpstr>PowerPoint Presentation</vt:lpstr>
      <vt:lpstr>The Chapel at Versailles</vt:lpstr>
      <vt:lpstr>PowerPoint Presentation</vt:lpstr>
      <vt:lpstr>Baroque Music</vt:lpstr>
      <vt:lpstr>Rococo</vt:lpstr>
      <vt:lpstr>PowerPoint Presentation</vt:lpstr>
      <vt:lpstr>DAB ON THEM HATERS</vt:lpstr>
      <vt:lpstr>Rococo Mirror</vt:lpstr>
      <vt:lpstr>STAIRCASE</vt:lpstr>
      <vt:lpstr>Baroque Obama</vt:lpstr>
      <vt:lpstr>REVIEW</vt:lpstr>
      <vt:lpstr>REVIEW</vt:lpstr>
      <vt:lpstr>REVIEW</vt:lpstr>
      <vt:lpstr>REVIEW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Baroque</dc:title>
  <dc:creator>Tom Richey</dc:creator>
  <cp:lastModifiedBy>Paula Dillon</cp:lastModifiedBy>
  <cp:revision>66</cp:revision>
  <dcterms:created xsi:type="dcterms:W3CDTF">2017-04-17T17:25:46Z</dcterms:created>
  <dcterms:modified xsi:type="dcterms:W3CDTF">2017-10-26T21:49:14Z</dcterms:modified>
</cp:coreProperties>
</file>