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69" r:id="rId2"/>
    <p:sldId id="356" r:id="rId3"/>
    <p:sldId id="295" r:id="rId4"/>
    <p:sldId id="329" r:id="rId5"/>
    <p:sldId id="366" r:id="rId6"/>
    <p:sldId id="367" r:id="rId7"/>
    <p:sldId id="368" r:id="rId8"/>
    <p:sldId id="369" r:id="rId9"/>
    <p:sldId id="370" r:id="rId10"/>
    <p:sldId id="371" r:id="rId11"/>
    <p:sldId id="373" r:id="rId12"/>
    <p:sldId id="372" r:id="rId13"/>
    <p:sldId id="330" r:id="rId14"/>
    <p:sldId id="374" r:id="rId15"/>
    <p:sldId id="379" r:id="rId16"/>
    <p:sldId id="375" r:id="rId17"/>
    <p:sldId id="376" r:id="rId18"/>
    <p:sldId id="377" r:id="rId19"/>
    <p:sldId id="296" r:id="rId20"/>
    <p:sldId id="378" r:id="rId21"/>
    <p:sldId id="380" r:id="rId22"/>
    <p:sldId id="381" r:id="rId23"/>
    <p:sldId id="382" r:id="rId24"/>
    <p:sldId id="383" r:id="rId25"/>
    <p:sldId id="384" r:id="rId26"/>
    <p:sldId id="385" r:id="rId27"/>
    <p:sldId id="298" r:id="rId28"/>
    <p:sldId id="386" r:id="rId29"/>
    <p:sldId id="387" r:id="rId30"/>
    <p:sldId id="388" r:id="rId31"/>
    <p:sldId id="389" r:id="rId32"/>
    <p:sldId id="390" r:id="rId33"/>
    <p:sldId id="331" r:id="rId34"/>
    <p:sldId id="365" r:id="rId35"/>
    <p:sldId id="332" r:id="rId36"/>
    <p:sldId id="334" r:id="rId37"/>
    <p:sldId id="299" r:id="rId38"/>
    <p:sldId id="412" r:id="rId39"/>
    <p:sldId id="333" r:id="rId40"/>
    <p:sldId id="393" r:id="rId41"/>
    <p:sldId id="327" r:id="rId42"/>
    <p:sldId id="328" r:id="rId43"/>
    <p:sldId id="391" r:id="rId44"/>
    <p:sldId id="392" r:id="rId45"/>
    <p:sldId id="335" r:id="rId46"/>
    <p:sldId id="394" r:id="rId47"/>
    <p:sldId id="395" r:id="rId48"/>
    <p:sldId id="396" r:id="rId49"/>
    <p:sldId id="397" r:id="rId50"/>
    <p:sldId id="300" r:id="rId51"/>
    <p:sldId id="301" r:id="rId52"/>
    <p:sldId id="302" r:id="rId53"/>
    <p:sldId id="336" r:id="rId54"/>
    <p:sldId id="337" r:id="rId55"/>
    <p:sldId id="357" r:id="rId56"/>
    <p:sldId id="338" r:id="rId57"/>
    <p:sldId id="398" r:id="rId58"/>
    <p:sldId id="304" r:id="rId59"/>
    <p:sldId id="339" r:id="rId60"/>
    <p:sldId id="305" r:id="rId61"/>
    <p:sldId id="340" r:id="rId62"/>
    <p:sldId id="399" r:id="rId63"/>
    <p:sldId id="400" r:id="rId64"/>
    <p:sldId id="341" r:id="rId65"/>
    <p:sldId id="401" r:id="rId66"/>
    <p:sldId id="402" r:id="rId67"/>
    <p:sldId id="306" r:id="rId68"/>
    <p:sldId id="342" r:id="rId69"/>
    <p:sldId id="307" r:id="rId70"/>
    <p:sldId id="308" r:id="rId71"/>
    <p:sldId id="343" r:id="rId72"/>
    <p:sldId id="309" r:id="rId73"/>
    <p:sldId id="344" r:id="rId74"/>
    <p:sldId id="358" r:id="rId75"/>
    <p:sldId id="359" r:id="rId76"/>
    <p:sldId id="360" r:id="rId77"/>
    <p:sldId id="361" r:id="rId78"/>
    <p:sldId id="345" r:id="rId79"/>
    <p:sldId id="346" r:id="rId80"/>
    <p:sldId id="311" r:id="rId81"/>
    <p:sldId id="312" r:id="rId82"/>
    <p:sldId id="313" r:id="rId83"/>
    <p:sldId id="314" r:id="rId84"/>
    <p:sldId id="347" r:id="rId85"/>
    <p:sldId id="403" r:id="rId86"/>
    <p:sldId id="404" r:id="rId87"/>
    <p:sldId id="348" r:id="rId88"/>
    <p:sldId id="405" r:id="rId89"/>
    <p:sldId id="315" r:id="rId90"/>
    <p:sldId id="316" r:id="rId91"/>
    <p:sldId id="349" r:id="rId92"/>
    <p:sldId id="406" r:id="rId93"/>
    <p:sldId id="350" r:id="rId94"/>
    <p:sldId id="352" r:id="rId95"/>
    <p:sldId id="407" r:id="rId96"/>
    <p:sldId id="351" r:id="rId97"/>
    <p:sldId id="362" r:id="rId98"/>
    <p:sldId id="363" r:id="rId99"/>
    <p:sldId id="364" r:id="rId100"/>
    <p:sldId id="355" r:id="rId101"/>
    <p:sldId id="319" r:id="rId102"/>
    <p:sldId id="409" r:id="rId103"/>
    <p:sldId id="410" r:id="rId104"/>
    <p:sldId id="408" r:id="rId105"/>
    <p:sldId id="411" r:id="rId106"/>
    <p:sldId id="320" r:id="rId107"/>
    <p:sldId id="321" r:id="rId108"/>
    <p:sldId id="322" r:id="rId109"/>
    <p:sldId id="323" r:id="rId110"/>
    <p:sldId id="325" r:id="rId111"/>
    <p:sldId id="414" r:id="rId112"/>
    <p:sldId id="413" r:id="rId113"/>
    <p:sldId id="415" r:id="rId114"/>
    <p:sldId id="416" r:id="rId115"/>
    <p:sldId id="417" r:id="rId116"/>
    <p:sldId id="418" r:id="rId117"/>
    <p:sldId id="419" r:id="rId118"/>
    <p:sldId id="420" r:id="rId119"/>
    <p:sldId id="421" r:id="rId120"/>
    <p:sldId id="422" r:id="rId121"/>
    <p:sldId id="423" r:id="rId122"/>
    <p:sldId id="353" r:id="rId123"/>
    <p:sldId id="326" r:id="rId124"/>
    <p:sldId id="354" r:id="rId1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1" autoAdjust="0"/>
    <p:restoredTop sz="86450" autoAdjust="0"/>
  </p:normalViewPr>
  <p:slideViewPr>
    <p:cSldViewPr>
      <p:cViewPr varScale="1">
        <p:scale>
          <a:sx n="79" d="100"/>
          <a:sy n="79" d="100"/>
        </p:scale>
        <p:origin x="-1674" y="-90"/>
      </p:cViewPr>
      <p:guideLst>
        <p:guide orient="horz" pos="2160"/>
        <p:guide pos="2880"/>
      </p:guideLst>
    </p:cSldViewPr>
  </p:slideViewPr>
  <p:outlineViewPr>
    <p:cViewPr>
      <p:scale>
        <a:sx n="33" d="100"/>
        <a:sy n="33" d="100"/>
      </p:scale>
      <p:origin x="0" y="-25578"/>
    </p:cViewPr>
  </p:outlineViewPr>
  <p:notesTextViewPr>
    <p:cViewPr>
      <p:scale>
        <a:sx n="100" d="100"/>
        <a:sy n="100" d="100"/>
      </p:scale>
      <p:origin x="0" y="0"/>
    </p:cViewPr>
  </p:notesTextViewPr>
  <p:sorterViewPr>
    <p:cViewPr>
      <p:scale>
        <a:sx n="100" d="100"/>
        <a:sy n="100" d="100"/>
      </p:scale>
      <p:origin x="0" y="24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485100F-B755-4656-8270-D643A26BBA35}" type="slidenum">
              <a:rPr lang="en-US" altLang="en-US"/>
              <a:pPr>
                <a:defRPr/>
              </a:pPr>
              <a:t>‹#›</a:t>
            </a:fld>
            <a:endParaRPr lang="en-US" altLang="en-US"/>
          </a:p>
        </p:txBody>
      </p:sp>
    </p:spTree>
    <p:extLst>
      <p:ext uri="{BB962C8B-B14F-4D97-AF65-F5344CB8AC3E}">
        <p14:creationId xmlns:p14="http://schemas.microsoft.com/office/powerpoint/2010/main" val="48586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Nicolas-Rene´ Jollain the Elder’s portrait of Louis XIV captures the king’s sense</a:t>
            </a:r>
          </a:p>
          <a:p>
            <a:r>
              <a:rPr lang="en-US" altLang="en-US">
                <a:latin typeface="Calibri" panose="020F0502020204030204" pitchFamily="34" charset="0"/>
                <a:ea typeface="ＭＳ Ｐゴシック" panose="020B0600070205080204" pitchFamily="34" charset="-128"/>
              </a:rPr>
              <a:t>of royal grandeur.</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32188DE-D447-443E-BC87-49609412E492}"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15.2 The Wars of Louis XIV. The Sun</a:t>
            </a:r>
          </a:p>
          <a:p>
            <a:r>
              <a:rPr lang="en-US" altLang="en-US">
                <a:latin typeface="Calibri" panose="020F0502020204030204" pitchFamily="34" charset="0"/>
                <a:ea typeface="ＭＳ Ｐゴシック" panose="020B0600070205080204" pitchFamily="34" charset="-128"/>
              </a:rPr>
              <a:t>King instigated several wars in his efforts to</a:t>
            </a:r>
          </a:p>
          <a:p>
            <a:r>
              <a:rPr lang="en-US" altLang="en-US">
                <a:latin typeface="Calibri" panose="020F0502020204030204" pitchFamily="34" charset="0"/>
                <a:ea typeface="ＭＳ Ｐゴシック" panose="020B0600070205080204" pitchFamily="34" charset="-128"/>
              </a:rPr>
              <a:t>expand the power of France and the Bourbon</a:t>
            </a:r>
          </a:p>
          <a:p>
            <a:r>
              <a:rPr lang="en-US" altLang="en-US">
                <a:latin typeface="Calibri" panose="020F0502020204030204" pitchFamily="34" charset="0"/>
                <a:ea typeface="ＭＳ Ｐゴシック" panose="020B0600070205080204" pitchFamily="34" charset="-128"/>
              </a:rPr>
              <a:t>dynasty. A coalition of European states met</a:t>
            </a:r>
          </a:p>
          <a:p>
            <a:r>
              <a:rPr lang="en-US" altLang="en-US">
                <a:latin typeface="Calibri" panose="020F0502020204030204" pitchFamily="34" charset="0"/>
                <a:ea typeface="ＭＳ Ｐゴシック" panose="020B0600070205080204" pitchFamily="34" charset="-128"/>
              </a:rPr>
              <a:t>each military thrust, however, so Louis’s gains</a:t>
            </a:r>
          </a:p>
          <a:p>
            <a:r>
              <a:rPr lang="en-US" altLang="en-US">
                <a:latin typeface="Calibri" panose="020F0502020204030204" pitchFamily="34" charset="0"/>
                <a:ea typeface="ＭＳ Ｐゴシック" panose="020B0600070205080204" pitchFamily="34" charset="-128"/>
              </a:rPr>
              <a:t>were minimal despite the amount of blood</a:t>
            </a:r>
          </a:p>
          <a:p>
            <a:r>
              <a:rPr lang="en-US" altLang="en-US">
                <a:latin typeface="Calibri" panose="020F0502020204030204" pitchFamily="34" charset="0"/>
                <a:ea typeface="ＭＳ Ｐゴシック" panose="020B0600070205080204" pitchFamily="34" charset="-128"/>
              </a:rPr>
              <a:t>spilled and capital spent.</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E7FDE92-0512-4324-A6C5-A0C0BDE6E96A}" type="slidenum">
              <a:rPr lang="en-US" altLang="en-US" smtClean="0">
                <a:latin typeface="Calibri" panose="020F0502020204030204" pitchFamily="34" charset="0"/>
              </a:rPr>
              <a:pPr>
                <a:spcBef>
                  <a:spcPct val="0"/>
                </a:spcBef>
              </a:pPr>
              <a:t>52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Absolutism in Western Europe</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665EC4-C1D3-4686-A9B2-7FE1CAE0C5BE}" type="slidenum">
              <a:rPr lang="en-US" altLang="en-US" smtClean="0">
                <a:latin typeface="Calibri" panose="020F0502020204030204" pitchFamily="34" charset="0"/>
              </a:rPr>
              <a:pPr>
                <a:spcBef>
                  <a:spcPct val="0"/>
                </a:spcBef>
              </a:pPr>
              <a:t>54</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15.3 The Growth of Brandenburg-Prussia.</a:t>
            </a:r>
          </a:p>
          <a:p>
            <a:r>
              <a:rPr lang="en-US" altLang="en-US">
                <a:latin typeface="Calibri" panose="020F0502020204030204" pitchFamily="34" charset="0"/>
                <a:ea typeface="ＭＳ Ｐゴシック" panose="020B0600070205080204" pitchFamily="34" charset="-128"/>
              </a:rPr>
              <a:t>Frederick William the Great Elector laid the</a:t>
            </a:r>
          </a:p>
          <a:p>
            <a:r>
              <a:rPr lang="en-US" altLang="en-US">
                <a:latin typeface="Calibri" panose="020F0502020204030204" pitchFamily="34" charset="0"/>
                <a:ea typeface="ＭＳ Ｐゴシック" panose="020B0600070205080204" pitchFamily="34" charset="-128"/>
              </a:rPr>
              <a:t>foundation for a powerful state when he increased the</a:t>
            </a:r>
          </a:p>
          <a:p>
            <a:r>
              <a:rPr lang="en-US" altLang="en-US">
                <a:latin typeface="Calibri" panose="020F0502020204030204" pitchFamily="34" charset="0"/>
                <a:ea typeface="ＭＳ Ｐゴシック" panose="020B0600070205080204" pitchFamily="34" charset="-128"/>
              </a:rPr>
              <a:t>size and efficiency of the army, raised taxes and</a:t>
            </a:r>
          </a:p>
          <a:p>
            <a:r>
              <a:rPr lang="en-US" altLang="en-US">
                <a:latin typeface="Calibri" panose="020F0502020204030204" pitchFamily="34" charset="0"/>
                <a:ea typeface="ＭＳ Ｐゴシック" panose="020B0600070205080204" pitchFamily="34" charset="-128"/>
              </a:rPr>
              <a:t>created an efficient bureaucracy to collect them, and</a:t>
            </a:r>
          </a:p>
          <a:p>
            <a:r>
              <a:rPr lang="en-US" altLang="en-US">
                <a:latin typeface="Calibri" panose="020F0502020204030204" pitchFamily="34" charset="0"/>
                <a:ea typeface="ＭＳ Ｐゴシック" panose="020B0600070205080204" pitchFamily="34" charset="-128"/>
              </a:rPr>
              <a:t>gained the support of the landed aristocracy. Later</a:t>
            </a:r>
          </a:p>
          <a:p>
            <a:r>
              <a:rPr lang="en-US" altLang="en-US">
                <a:latin typeface="Calibri" panose="020F0502020204030204" pitchFamily="34" charset="0"/>
                <a:ea typeface="ＭＳ Ｐゴシック" panose="020B0600070205080204" pitchFamily="34" charset="-128"/>
              </a:rPr>
              <a:t>rulers added more territory.</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E85929-50C5-4287-A8C4-494A1603EE91}" type="slidenum">
              <a:rPr lang="en-US" altLang="en-US" smtClean="0">
                <a:latin typeface="Calibri" panose="020F0502020204030204" pitchFamily="34" charset="0"/>
              </a:rPr>
              <a:pPr>
                <a:spcBef>
                  <a:spcPct val="0"/>
                </a:spcBef>
              </a:pPr>
              <a:t>58</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15.4 The Growth of the Austrian Empire. The Habsburgs had hoped to establish a German</a:t>
            </a:r>
          </a:p>
          <a:p>
            <a:r>
              <a:rPr lang="en-US" altLang="en-US">
                <a:latin typeface="Calibri" panose="020F0502020204030204" pitchFamily="34" charset="0"/>
                <a:ea typeface="ＭＳ Ｐゴシック" panose="020B0600070205080204" pitchFamily="34" charset="-128"/>
              </a:rPr>
              <a:t>empire, but the results of the Thirty Years’ War crushed that dream. So Austria expanded to the east</a:t>
            </a:r>
          </a:p>
          <a:p>
            <a:r>
              <a:rPr lang="en-US" altLang="en-US">
                <a:latin typeface="Calibri" panose="020F0502020204030204" pitchFamily="34" charset="0"/>
                <a:ea typeface="ＭＳ Ｐゴシック" panose="020B0600070205080204" pitchFamily="34" charset="-128"/>
              </a:rPr>
              <a:t>and the south, primarily at the expense of the Ottoman Empire, and also gained the Spanish</a:t>
            </a:r>
          </a:p>
          <a:p>
            <a:r>
              <a:rPr lang="en-US" altLang="en-US">
                <a:latin typeface="Calibri" panose="020F0502020204030204" pitchFamily="34" charset="0"/>
                <a:ea typeface="ＭＳ Ｐゴシック" panose="020B0600070205080204" pitchFamily="34" charset="-128"/>
              </a:rPr>
              <a:t>Netherlands and former Spanish territories in Italy.</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E7900B-43B7-46B8-943F-8933BEE55B0F}" type="slidenum">
              <a:rPr lang="en-US" altLang="en-US" smtClean="0">
                <a:latin typeface="Calibri" panose="020F0502020204030204" pitchFamily="34" charset="0"/>
              </a:rPr>
              <a:pPr>
                <a:spcBef>
                  <a:spcPct val="0"/>
                </a:spcBef>
              </a:pPr>
              <a:t>60</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Peter the Great. (p.452)</a:t>
            </a:r>
          </a:p>
          <a:p>
            <a:r>
              <a:rPr lang="en-US" altLang="en-US">
                <a:latin typeface="Arial" panose="020B0604020202020204" pitchFamily="34" charset="0"/>
                <a:ea typeface="ＭＳ Ｐゴシック" panose="020B0600070205080204" pitchFamily="34" charset="-128"/>
              </a:rPr>
              <a:t>Peter the Great wished to westernize Russia, especially in the realm of technical skills. His goal was the creation of a strong army and navy and the acquisition of new territory in order to make Russia a great power. Jean Marc Nattier, a French artist, painted this portrait of the tsar dressed in military armor in 1717.</a:t>
            </a:r>
            <a:endParaRPr lang="en-US" altLang="en-US">
              <a:latin typeface="Calibri" panose="020F0502020204030204" pitchFamily="34" charset="0"/>
              <a:ea typeface="ＭＳ Ｐゴシック" panose="020B0600070205080204"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040B80-20FB-4FA7-9A60-49A59D3C46FC}" type="slidenum">
              <a:rPr lang="en-US" altLang="en-US" smtClean="0">
                <a:latin typeface="Calibri" panose="020F0502020204030204" pitchFamily="34" charset="0"/>
              </a:rPr>
              <a:pPr>
                <a:spcBef>
                  <a:spcPct val="0"/>
                </a:spcBef>
              </a:pPr>
              <a:t>67</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15.5 Russia: From Principality to Nation-State. Russia had expanded its territory since its</a:t>
            </a:r>
          </a:p>
          <a:p>
            <a:r>
              <a:rPr lang="en-US" altLang="en-US">
                <a:latin typeface="Calibri" panose="020F0502020204030204" pitchFamily="34" charset="0"/>
                <a:ea typeface="ＭＳ Ｐゴシック" panose="020B0600070205080204" pitchFamily="34" charset="-128"/>
              </a:rPr>
              <a:t>emergence in the fifteenth century. Peter the Great modernized the country, instituting</a:t>
            </a:r>
          </a:p>
          <a:p>
            <a:r>
              <a:rPr lang="en-US" altLang="en-US">
                <a:latin typeface="Calibri" panose="020F0502020204030204" pitchFamily="34" charset="0"/>
                <a:ea typeface="ＭＳ Ｐゴシック" panose="020B0600070205080204" pitchFamily="34" charset="-128"/>
              </a:rPr>
              <a:t>administrative and tax reforms and building up the military. He won territory on the Baltic from</a:t>
            </a:r>
          </a:p>
          <a:p>
            <a:r>
              <a:rPr lang="en-US" altLang="en-US">
                <a:latin typeface="Calibri" panose="020F0502020204030204" pitchFamily="34" charset="0"/>
                <a:ea typeface="ＭＳ Ｐゴシック" panose="020B0600070205080204" pitchFamily="34" charset="-128"/>
              </a:rPr>
              <a:t>Sweden, enabling Russia to have a port at Saint Petersburg.</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C4A08C2-5359-4D4C-8517-D1733922F6D7}" type="slidenum">
              <a:rPr lang="en-US" altLang="en-US" smtClean="0">
                <a:latin typeface="Calibri" panose="020F0502020204030204" pitchFamily="34" charset="0"/>
              </a:rPr>
              <a:pPr>
                <a:spcBef>
                  <a:spcPct val="0"/>
                </a:spcBef>
              </a:pPr>
              <a:t>69</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Sweden in the Seventeenth Century</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AFD269-5772-457F-82C3-6495C7803353}" type="slidenum">
              <a:rPr lang="en-US" altLang="en-US" smtClean="0">
                <a:latin typeface="Calibri" panose="020F0502020204030204" pitchFamily="34" charset="0"/>
              </a:rPr>
              <a:pPr>
                <a:spcBef>
                  <a:spcPct val="0"/>
                </a:spcBef>
              </a:pPr>
              <a:t>70</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15.6 The Ottoman Empire. In the sixteenth and seventeenth centuries, the Ottoman Empire</a:t>
            </a:r>
          </a:p>
          <a:p>
            <a:r>
              <a:rPr lang="en-US" altLang="en-US">
                <a:latin typeface="Calibri" panose="020F0502020204030204" pitchFamily="34" charset="0"/>
                <a:ea typeface="ＭＳ Ｐゴシック" panose="020B0600070205080204" pitchFamily="34" charset="-128"/>
              </a:rPr>
              <a:t>possessed an effective bureaucracy and military. During this period, it conquered much of the</a:t>
            </a:r>
          </a:p>
          <a:p>
            <a:r>
              <a:rPr lang="en-US" altLang="en-US">
                <a:latin typeface="Calibri" panose="020F0502020204030204" pitchFamily="34" charset="0"/>
                <a:ea typeface="ＭＳ Ｐゴシック" panose="020B0600070205080204" pitchFamily="34" charset="-128"/>
              </a:rPr>
              <a:t>Balkans and made inroads into eastern Europe; by 1699, however, it had lost the farthest reaches of</a:t>
            </a:r>
          </a:p>
          <a:p>
            <a:r>
              <a:rPr lang="en-US" altLang="en-US">
                <a:latin typeface="Calibri" panose="020F0502020204030204" pitchFamily="34" charset="0"/>
                <a:ea typeface="ＭＳ Ｐゴシック" panose="020B0600070205080204" pitchFamily="34" charset="-128"/>
              </a:rPr>
              <a:t>its European territory and would never again pose a serious threat to Europe.</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ED8FC3-4164-4C81-9B59-F736F4E4144D}" type="slidenum">
              <a:rPr lang="en-US" altLang="en-US" smtClean="0">
                <a:latin typeface="Calibri" panose="020F0502020204030204" pitchFamily="34" charset="0"/>
              </a:rPr>
              <a:pPr>
                <a:spcBef>
                  <a:spcPct val="0"/>
                </a:spcBef>
              </a:pPr>
              <a:t>72</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Absolutism in Central, Eastern, and</a:t>
            </a:r>
          </a:p>
          <a:p>
            <a:r>
              <a:rPr lang="en-US" altLang="en-US">
                <a:latin typeface="Calibri" panose="020F0502020204030204" pitchFamily="34" charset="0"/>
                <a:ea typeface="ＭＳ Ｐゴシック" panose="020B0600070205080204" pitchFamily="34" charset="-128"/>
              </a:rPr>
              <a:t>Northern Europe</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DEDF85-4389-47D4-8C5D-679169229036}" type="slidenum">
              <a:rPr lang="en-US" altLang="en-US" smtClean="0">
                <a:latin typeface="Calibri" panose="020F0502020204030204" pitchFamily="34" charset="0"/>
              </a:rPr>
              <a:pPr>
                <a:spcBef>
                  <a:spcPct val="0"/>
                </a:spcBef>
              </a:pPr>
              <a:t>73</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Poland in the Seventeenth Century</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2DE019-9A6D-4CF8-83EC-5AF4B874DF98}" type="slidenum">
              <a:rPr lang="en-US" altLang="en-US" smtClean="0">
                <a:latin typeface="Calibri" panose="020F0502020204030204" pitchFamily="34" charset="0"/>
              </a:rPr>
              <a:pPr>
                <a:spcBef>
                  <a:spcPct val="0"/>
                </a:spcBef>
              </a:pPr>
              <a:t>80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15.1 The Thirty Years’ War. The conflict began in the German states as Europe’s major</a:t>
            </a:r>
          </a:p>
          <a:p>
            <a:r>
              <a:rPr lang="en-US" altLang="en-US">
                <a:latin typeface="Calibri" panose="020F0502020204030204" pitchFamily="34" charset="0"/>
                <a:ea typeface="ＭＳ Ｐゴシック" panose="020B0600070205080204" pitchFamily="34" charset="-128"/>
              </a:rPr>
              <a:t>powers backed either the northern Protestant Union or the southern Catholic League. As the war</a:t>
            </a:r>
          </a:p>
          <a:p>
            <a:r>
              <a:rPr lang="en-US" altLang="en-US">
                <a:latin typeface="Calibri" panose="020F0502020204030204" pitchFamily="34" charset="0"/>
                <a:ea typeface="ＭＳ Ｐゴシック" panose="020B0600070205080204" pitchFamily="34" charset="-128"/>
              </a:rPr>
              <a:t>progressed, religion receded in importance, replaced by a dynastic struggle between the French</a:t>
            </a:r>
          </a:p>
          <a:p>
            <a:r>
              <a:rPr lang="en-US" altLang="en-US">
                <a:latin typeface="Calibri" panose="020F0502020204030204" pitchFamily="34" charset="0"/>
                <a:ea typeface="ＭＳ Ｐゴシック" panose="020B0600070205080204" pitchFamily="34" charset="-128"/>
              </a:rPr>
              <a:t>Bourbons and the Spanish and Austrian Habsburgs.</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E5C24A0-8ED1-4A40-946F-72F6DEB885F2}" type="slidenum">
              <a:rPr lang="en-US" altLang="en-US" smtClean="0">
                <a:latin typeface="Calibri" panose="020F0502020204030204" pitchFamily="34" charset="0"/>
              </a:rPr>
              <a:pPr>
                <a:spcBef>
                  <a:spcPct val="0"/>
                </a:spcBef>
              </a:pPr>
              <a:t>19</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Dutch Domesticity</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15182C6-9A16-4FE4-B225-D16E667B64F5}" type="slidenum">
              <a:rPr lang="en-US" altLang="en-US" smtClean="0">
                <a:latin typeface="Calibri" panose="020F0502020204030204" pitchFamily="34" charset="0"/>
              </a:rPr>
              <a:pPr>
                <a:spcBef>
                  <a:spcPct val="0"/>
                </a:spcBef>
              </a:pPr>
              <a:t>81</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Dutch Domesticity</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EA13CD-C2DA-4088-A91B-E47A2BC4734F}" type="slidenum">
              <a:rPr lang="en-US" altLang="en-US" smtClean="0">
                <a:latin typeface="Calibri" panose="020F0502020204030204" pitchFamily="34" charset="0"/>
              </a:rPr>
              <a:pPr>
                <a:spcBef>
                  <a:spcPct val="0"/>
                </a:spcBef>
              </a:pPr>
              <a:t>82</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Dutch Domesticity</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FA036E-EBAC-42C9-A944-061AD90DEB4F}" type="slidenum">
              <a:rPr lang="en-US" altLang="en-US" smtClean="0">
                <a:latin typeface="Calibri" panose="020F0502020204030204" pitchFamily="34" charset="0"/>
              </a:rPr>
              <a:pPr>
                <a:spcBef>
                  <a:spcPct val="0"/>
                </a:spcBef>
              </a:pPr>
              <a:t>83</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Civil War in England</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EC6F66C-9694-43FA-922A-60816B20B573}" type="slidenum">
              <a:rPr lang="en-US" altLang="en-US" smtClean="0">
                <a:latin typeface="Calibri" panose="020F0502020204030204" pitchFamily="34" charset="0"/>
              </a:rPr>
              <a:pPr>
                <a:spcBef>
                  <a:spcPct val="0"/>
                </a:spcBef>
              </a:pPr>
              <a:t>89</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Oliver Cromwell. Oliver Cromwell was a dedicated Puritan who</a:t>
            </a:r>
          </a:p>
          <a:p>
            <a:r>
              <a:rPr lang="en-US" altLang="en-US">
                <a:latin typeface="Calibri" panose="020F0502020204030204" pitchFamily="34" charset="0"/>
                <a:ea typeface="ＭＳ Ｐゴシック" panose="020B0600070205080204" pitchFamily="34" charset="-128"/>
              </a:rPr>
              <a:t>helped form the New Model Army and defeat the forces supporting King</a:t>
            </a:r>
          </a:p>
          <a:p>
            <a:r>
              <a:rPr lang="en-US" altLang="en-US">
                <a:latin typeface="Calibri" panose="020F0502020204030204" pitchFamily="34" charset="0"/>
                <a:ea typeface="ＭＳ Ｐゴシック" panose="020B0600070205080204" pitchFamily="34" charset="-128"/>
              </a:rPr>
              <a:t>Charles I. Unable to work with Parliament, he came to rely on military</a:t>
            </a:r>
          </a:p>
          <a:p>
            <a:r>
              <a:rPr lang="en-US" altLang="en-US">
                <a:latin typeface="Calibri" panose="020F0502020204030204" pitchFamily="34" charset="0"/>
                <a:ea typeface="ＭＳ Ｐゴシック" panose="020B0600070205080204" pitchFamily="34" charset="-128"/>
              </a:rPr>
              <a:t>force to rule England. Cromwell is pictured here in 1649, on the eve of</a:t>
            </a:r>
          </a:p>
          <a:p>
            <a:r>
              <a:rPr lang="en-US" altLang="en-US">
                <a:latin typeface="Calibri" panose="020F0502020204030204" pitchFamily="34" charset="0"/>
                <a:ea typeface="ＭＳ Ｐゴシック" panose="020B0600070205080204" pitchFamily="34" charset="-128"/>
              </a:rPr>
              <a:t>his military campaign in Ireland.</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786D7C7-C517-438F-8FBB-08A23F87AF6A}" type="slidenum">
              <a:rPr lang="en-US" altLang="en-US" smtClean="0">
                <a:latin typeface="Calibri" panose="020F0502020204030204" pitchFamily="34" charset="0"/>
              </a:rPr>
              <a:pPr>
                <a:spcBef>
                  <a:spcPct val="0"/>
                </a:spcBef>
              </a:pPr>
              <a:t>90</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CHART 15.1 A Simplified Look at the Stuart Dynasty</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B81AE3-1FC4-4B62-AF52-E0A1B67FB16B}" type="slidenum">
              <a:rPr lang="en-US" altLang="en-US" smtClean="0">
                <a:latin typeface="Calibri" panose="020F0502020204030204" pitchFamily="34" charset="0"/>
              </a:rPr>
              <a:pPr>
                <a:spcBef>
                  <a:spcPct val="0"/>
                </a:spcBef>
              </a:pPr>
              <a:t>93</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Limited Monarchy and Republics</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C0AEC5-6648-45B6-85E5-7F8409C3AFC4}" type="slidenum">
              <a:rPr lang="en-US" altLang="en-US" smtClean="0">
                <a:latin typeface="Calibri" panose="020F0502020204030204" pitchFamily="34" charset="0"/>
              </a:rPr>
              <a:pPr>
                <a:spcBef>
                  <a:spcPct val="0"/>
                </a:spcBef>
              </a:pPr>
              <a:t>96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El Greco, </a:t>
            </a:r>
            <a:r>
              <a:rPr lang="en-US" altLang="en-US" dirty="0" err="1">
                <a:latin typeface="Calibri" panose="020F0502020204030204" pitchFamily="34" charset="0"/>
                <a:ea typeface="ＭＳ Ｐゴシック" panose="020B0600070205080204" pitchFamily="34" charset="-128"/>
              </a:rPr>
              <a:t>Laocoon</a:t>
            </a:r>
            <a:r>
              <a:rPr lang="en-US" altLang="en-US" dirty="0">
                <a:latin typeface="Calibri" panose="020F0502020204030204" pitchFamily="34" charset="0"/>
                <a:ea typeface="ＭＳ Ｐゴシック" panose="020B0600070205080204" pitchFamily="34" charset="-128"/>
              </a:rPr>
              <a:t>. Mannerism</a:t>
            </a:r>
          </a:p>
          <a:p>
            <a:r>
              <a:rPr lang="en-US" altLang="en-US" dirty="0">
                <a:latin typeface="Calibri" panose="020F0502020204030204" pitchFamily="34" charset="0"/>
                <a:ea typeface="ＭＳ Ｐゴシック" panose="020B0600070205080204" pitchFamily="34" charset="-128"/>
              </a:rPr>
              <a:t>reached its height in the work of El</a:t>
            </a:r>
          </a:p>
          <a:p>
            <a:r>
              <a:rPr lang="en-US" altLang="en-US" dirty="0">
                <a:latin typeface="Calibri" panose="020F0502020204030204" pitchFamily="34" charset="0"/>
                <a:ea typeface="ＭＳ Ｐゴシック" panose="020B0600070205080204" pitchFamily="34" charset="-128"/>
              </a:rPr>
              <a:t>Greco. Born in Crete, trained in Venice</a:t>
            </a:r>
          </a:p>
          <a:p>
            <a:r>
              <a:rPr lang="en-US" altLang="en-US" dirty="0">
                <a:latin typeface="Calibri" panose="020F0502020204030204" pitchFamily="34" charset="0"/>
                <a:ea typeface="ＭＳ Ｐゴシック" panose="020B0600070205080204" pitchFamily="34" charset="-128"/>
              </a:rPr>
              <a:t>and Rome, and settling finally in Spain,</a:t>
            </a:r>
          </a:p>
          <a:p>
            <a:r>
              <a:rPr lang="en-US" altLang="en-US" dirty="0">
                <a:latin typeface="Calibri" panose="020F0502020204030204" pitchFamily="34" charset="0"/>
                <a:ea typeface="ＭＳ Ｐゴシック" panose="020B0600070205080204" pitchFamily="34" charset="-128"/>
              </a:rPr>
              <a:t>El Greco worked as a church painter in</a:t>
            </a:r>
          </a:p>
          <a:p>
            <a:r>
              <a:rPr lang="en-US" altLang="en-US" dirty="0">
                <a:latin typeface="Calibri" panose="020F0502020204030204" pitchFamily="34" charset="0"/>
                <a:ea typeface="ＭＳ Ｐゴシック" panose="020B0600070205080204" pitchFamily="34" charset="-128"/>
              </a:rPr>
              <a:t>Toledo. Pictured here is his version of</a:t>
            </a:r>
          </a:p>
          <a:p>
            <a:r>
              <a:rPr lang="en-US" altLang="en-US" dirty="0">
                <a:latin typeface="Calibri" panose="020F0502020204030204" pitchFamily="34" charset="0"/>
                <a:ea typeface="ＭＳ Ｐゴシック" panose="020B0600070205080204" pitchFamily="34" charset="-128"/>
              </a:rPr>
              <a:t>the </a:t>
            </a:r>
            <a:r>
              <a:rPr lang="en-US" altLang="en-US" dirty="0" err="1">
                <a:latin typeface="Calibri" panose="020F0502020204030204" pitchFamily="34" charset="0"/>
                <a:ea typeface="ＭＳ Ｐゴシック" panose="020B0600070205080204" pitchFamily="34" charset="-128"/>
              </a:rPr>
              <a:t>Laocoon</a:t>
            </a:r>
            <a:r>
              <a:rPr lang="en-US" altLang="en-US" dirty="0">
                <a:latin typeface="Calibri" panose="020F0502020204030204" pitchFamily="34" charset="0"/>
                <a:ea typeface="ＭＳ Ｐゴシック" panose="020B0600070205080204" pitchFamily="34" charset="-128"/>
              </a:rPr>
              <a:t>, a Hellenistic sculpture</a:t>
            </a:r>
          </a:p>
          <a:p>
            <a:r>
              <a:rPr lang="en-US" altLang="en-US" dirty="0">
                <a:latin typeface="Calibri" panose="020F0502020204030204" pitchFamily="34" charset="0"/>
                <a:ea typeface="ＭＳ Ｐゴシック" panose="020B0600070205080204" pitchFamily="34" charset="-128"/>
              </a:rPr>
              <a:t>discovered in Rome in 1506. The</a:t>
            </a:r>
          </a:p>
          <a:p>
            <a:r>
              <a:rPr lang="en-US" altLang="en-US" dirty="0">
                <a:latin typeface="Calibri" panose="020F0502020204030204" pitchFamily="34" charset="0"/>
                <a:ea typeface="ＭＳ Ｐゴシック" panose="020B0600070205080204" pitchFamily="34" charset="-128"/>
              </a:rPr>
              <a:t>elongated, contorted bodies project a</a:t>
            </a:r>
          </a:p>
          <a:p>
            <a:r>
              <a:rPr lang="en-US" altLang="en-US" dirty="0">
                <a:latin typeface="Calibri" panose="020F0502020204030204" pitchFamily="34" charset="0"/>
                <a:ea typeface="ＭＳ Ｐゴシック" panose="020B0600070205080204" pitchFamily="34" charset="-128"/>
              </a:rPr>
              <a:t>world of suffering while the somber</a:t>
            </a:r>
          </a:p>
          <a:p>
            <a:r>
              <a:rPr lang="en-US" altLang="en-US" dirty="0">
                <a:latin typeface="Calibri" panose="020F0502020204030204" pitchFamily="34" charset="0"/>
                <a:ea typeface="ＭＳ Ｐゴシック" panose="020B0600070205080204" pitchFamily="34" charset="-128"/>
              </a:rPr>
              <a:t>background scene of the city of Toledo</a:t>
            </a:r>
          </a:p>
          <a:p>
            <a:r>
              <a:rPr lang="en-US" altLang="en-US" dirty="0">
                <a:latin typeface="Calibri" panose="020F0502020204030204" pitchFamily="34" charset="0"/>
                <a:ea typeface="ＭＳ Ｐゴシック" panose="020B0600070205080204" pitchFamily="34" charset="-128"/>
              </a:rPr>
              <a:t>and the threatening sky add a sense of</a:t>
            </a:r>
          </a:p>
          <a:p>
            <a:r>
              <a:rPr lang="en-US" altLang="en-US" dirty="0">
                <a:latin typeface="Calibri" panose="020F0502020204030204" pitchFamily="34" charset="0"/>
                <a:ea typeface="ＭＳ Ｐゴシック" panose="020B0600070205080204" pitchFamily="34" charset="-128"/>
              </a:rPr>
              <a:t>terror and doom.</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EDACB6-34E8-47DB-A69F-2E1E7C570BD6}" type="slidenum">
              <a:rPr lang="en-US" altLang="en-US" smtClean="0">
                <a:latin typeface="Calibri" panose="020F0502020204030204" pitchFamily="34" charset="0"/>
              </a:rPr>
              <a:pPr>
                <a:spcBef>
                  <a:spcPct val="0"/>
                </a:spcBef>
              </a:pPr>
              <a:t>101</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Peter Paul Rubens, The Landing of Marie de’ Medici at</a:t>
            </a:r>
          </a:p>
          <a:p>
            <a:r>
              <a:rPr lang="en-US" altLang="en-US">
                <a:latin typeface="Calibri" panose="020F0502020204030204" pitchFamily="34" charset="0"/>
                <a:ea typeface="ＭＳ Ｐゴシック" panose="020B0600070205080204" pitchFamily="34" charset="-128"/>
              </a:rPr>
              <a:t>Marseilles. Peter Paul Rubens played a key role in spreading the</a:t>
            </a:r>
          </a:p>
          <a:p>
            <a:r>
              <a:rPr lang="en-US" altLang="en-US">
                <a:latin typeface="Calibri" panose="020F0502020204030204" pitchFamily="34" charset="0"/>
                <a:ea typeface="ＭＳ Ｐゴシック" panose="020B0600070205080204" pitchFamily="34" charset="-128"/>
              </a:rPr>
              <a:t>Baroque style from Italy to other parts of Europe. In The Landing of</a:t>
            </a:r>
          </a:p>
          <a:p>
            <a:r>
              <a:rPr lang="en-US" altLang="en-US">
                <a:latin typeface="Calibri" panose="020F0502020204030204" pitchFamily="34" charset="0"/>
                <a:ea typeface="ＭＳ Ｐゴシック" panose="020B0600070205080204" pitchFamily="34" charset="-128"/>
              </a:rPr>
              <a:t>Marie de’ Medici at Marseilles, Rubens made dramatic use of light and</a:t>
            </a:r>
          </a:p>
          <a:p>
            <a:r>
              <a:rPr lang="en-US" altLang="en-US">
                <a:latin typeface="Calibri" panose="020F0502020204030204" pitchFamily="34" charset="0"/>
                <a:ea typeface="ＭＳ Ｐゴシック" panose="020B0600070205080204" pitchFamily="34" charset="-128"/>
              </a:rPr>
              <a:t>color, bodies in motion, and luxurious nudes to heighten the emotional</a:t>
            </a:r>
          </a:p>
          <a:p>
            <a:r>
              <a:rPr lang="en-US" altLang="en-US">
                <a:latin typeface="Calibri" panose="020F0502020204030204" pitchFamily="34" charset="0"/>
                <a:ea typeface="ＭＳ Ｐゴシック" panose="020B0600070205080204" pitchFamily="34" charset="-128"/>
              </a:rPr>
              <a:t>intensity of the scene. This was one of a cycle of twenty-one paintings</a:t>
            </a:r>
          </a:p>
          <a:p>
            <a:r>
              <a:rPr lang="en-US" altLang="en-US">
                <a:latin typeface="Calibri" panose="020F0502020204030204" pitchFamily="34" charset="0"/>
                <a:ea typeface="ＭＳ Ｐゴシック" panose="020B0600070205080204" pitchFamily="34" charset="-128"/>
              </a:rPr>
              <a:t>dedicated to the queen mother of France.</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D72558B-B73F-49D3-A258-8DE113BCC5D2}" type="slidenum">
              <a:rPr lang="en-US" altLang="en-US" smtClean="0">
                <a:latin typeface="Calibri" panose="020F0502020204030204" pitchFamily="34" charset="0"/>
              </a:rPr>
              <a:pPr>
                <a:spcBef>
                  <a:spcPct val="0"/>
                </a:spcBef>
              </a:pPr>
              <a:t>106</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Gian Lorenzo Bernini, Ecstasy of Saint Theresa. One of the great</a:t>
            </a:r>
          </a:p>
          <a:p>
            <a:r>
              <a:rPr lang="en-US" altLang="en-US">
                <a:latin typeface="Calibri" panose="020F0502020204030204" pitchFamily="34" charset="0"/>
                <a:ea typeface="ＭＳ Ｐゴシック" panose="020B0600070205080204" pitchFamily="34" charset="-128"/>
              </a:rPr>
              <a:t>artists of the Baroque period was the Italian sculptor and architect Gian</a:t>
            </a:r>
          </a:p>
          <a:p>
            <a:r>
              <a:rPr lang="en-US" altLang="en-US">
                <a:latin typeface="Calibri" panose="020F0502020204030204" pitchFamily="34" charset="0"/>
                <a:ea typeface="ＭＳ Ｐゴシック" panose="020B0600070205080204" pitchFamily="34" charset="-128"/>
              </a:rPr>
              <a:t>Lorenzo Bernini. The Ecstasy of Saint Theresa, created for the Cornaro</a:t>
            </a:r>
          </a:p>
          <a:p>
            <a:r>
              <a:rPr lang="en-US" altLang="en-US">
                <a:latin typeface="Calibri" panose="020F0502020204030204" pitchFamily="34" charset="0"/>
                <a:ea typeface="ＭＳ Ｐゴシック" panose="020B0600070205080204" pitchFamily="34" charset="-128"/>
              </a:rPr>
              <a:t>Chapel in the Church of Santa Maria della Vittoria in Rome, was one of</a:t>
            </a:r>
          </a:p>
          <a:p>
            <a:r>
              <a:rPr lang="en-US" altLang="en-US">
                <a:latin typeface="Calibri" panose="020F0502020204030204" pitchFamily="34" charset="0"/>
                <a:ea typeface="ＭＳ Ｐゴシック" panose="020B0600070205080204" pitchFamily="34" charset="-128"/>
              </a:rPr>
              <a:t>Bernini’s most famous sculptures. Bernini sought to convey visually</a:t>
            </a:r>
          </a:p>
          <a:p>
            <a:r>
              <a:rPr lang="en-US" altLang="en-US">
                <a:latin typeface="Calibri" panose="020F0502020204030204" pitchFamily="34" charset="0"/>
                <a:ea typeface="ＭＳ Ｐゴシック" panose="020B0600070205080204" pitchFamily="34" charset="-128"/>
              </a:rPr>
              <a:t>Theresa’s mystical experience when, according to her description, an</a:t>
            </a:r>
          </a:p>
          <a:p>
            <a:r>
              <a:rPr lang="en-US" altLang="en-US">
                <a:latin typeface="Calibri" panose="020F0502020204030204" pitchFamily="34" charset="0"/>
                <a:ea typeface="ＭＳ Ｐゴシック" panose="020B0600070205080204" pitchFamily="34" charset="-128"/>
              </a:rPr>
              <a:t>angel pierced her heart repeatedly with a golden arrow.</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7DDCB08-0044-4682-AC91-0C32354BB6BD}" type="slidenum">
              <a:rPr lang="en-US" altLang="en-US" smtClean="0">
                <a:latin typeface="Calibri" panose="020F0502020204030204" pitchFamily="34" charset="0"/>
              </a:rPr>
              <a:pPr>
                <a:spcBef>
                  <a:spcPct val="0"/>
                </a:spcBef>
              </a:pPr>
              <a:t>107</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Thirty Years’ War: Soldiers Plundering a Farm. (p.437)</a:t>
            </a:r>
          </a:p>
          <a:p>
            <a:r>
              <a:rPr lang="en-US" altLang="en-US">
                <a:latin typeface="Calibri" panose="020F0502020204030204" pitchFamily="34" charset="0"/>
                <a:ea typeface="ＭＳ Ｐゴシック" panose="020B0600070205080204" pitchFamily="34" charset="-128"/>
              </a:rPr>
              <a:t>This 1620 painting shows a group of soldiers</a:t>
            </a:r>
          </a:p>
          <a:p>
            <a:r>
              <a:rPr lang="en-US" altLang="en-US">
                <a:latin typeface="Calibri" panose="020F0502020204030204" pitchFamily="34" charset="0"/>
                <a:ea typeface="ＭＳ Ｐゴシック" panose="020B0600070205080204" pitchFamily="34" charset="-128"/>
              </a:rPr>
              <a:t>running amok and plundering a farm. This scene was typical of many that occurred during the Thirty Years’</a:t>
            </a:r>
          </a:p>
          <a:p>
            <a:r>
              <a:rPr lang="en-US" altLang="en-US">
                <a:latin typeface="Calibri" panose="020F0502020204030204" pitchFamily="34" charset="0"/>
                <a:ea typeface="ＭＳ Ｐゴシック" panose="020B0600070205080204" pitchFamily="34" charset="-128"/>
              </a:rPr>
              <a:t>War, especially in Germany, where the war caused enormous destruction.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49BABD6-8E88-4547-8744-C1A7ED474444}" type="slidenum">
              <a:rPr lang="en-US" altLang="en-US" smtClean="0">
                <a:latin typeface="Calibri" panose="020F0502020204030204" pitchFamily="34" charset="0"/>
              </a:rPr>
              <a:pPr>
                <a:spcBef>
                  <a:spcPct val="0"/>
                </a:spcBef>
              </a:pPr>
              <a:t>27</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Artemisia Gentileschi, Judith Beheading Holofernes. Artemisia</a:t>
            </a:r>
          </a:p>
          <a:p>
            <a:r>
              <a:rPr lang="en-US" altLang="en-US">
                <a:latin typeface="Calibri" panose="020F0502020204030204" pitchFamily="34" charset="0"/>
                <a:ea typeface="ＭＳ Ｐゴシック" panose="020B0600070205080204" pitchFamily="34" charset="-128"/>
              </a:rPr>
              <a:t>Gentileschi painted a series of pictures portraying scenes from the lives</a:t>
            </a:r>
          </a:p>
          <a:p>
            <a:r>
              <a:rPr lang="en-US" altLang="en-US">
                <a:latin typeface="Calibri" panose="020F0502020204030204" pitchFamily="34" charset="0"/>
                <a:ea typeface="ＭＳ Ｐゴシック" panose="020B0600070205080204" pitchFamily="34" charset="-128"/>
              </a:rPr>
              <a:t>of courageous Old Testament women. In this painting, a determined</a:t>
            </a:r>
          </a:p>
          <a:p>
            <a:r>
              <a:rPr lang="en-US" altLang="en-US">
                <a:latin typeface="Calibri" panose="020F0502020204030204" pitchFamily="34" charset="0"/>
                <a:ea typeface="ＭＳ Ｐゴシック" panose="020B0600070205080204" pitchFamily="34" charset="-128"/>
              </a:rPr>
              <a:t>Judith, armed with her victim’s sword, struggles to saw off the head of</a:t>
            </a:r>
          </a:p>
          <a:p>
            <a:r>
              <a:rPr lang="en-US" altLang="en-US">
                <a:latin typeface="Calibri" panose="020F0502020204030204" pitchFamily="34" charset="0"/>
                <a:ea typeface="ＭＳ Ｐゴシック" panose="020B0600070205080204" pitchFamily="34" charset="-128"/>
              </a:rPr>
              <a:t>Holofernes. Gentileschi realistically and dramatically shows the</a:t>
            </a:r>
          </a:p>
          <a:p>
            <a:r>
              <a:rPr lang="en-US" altLang="en-US">
                <a:latin typeface="Calibri" panose="020F0502020204030204" pitchFamily="34" charset="0"/>
                <a:ea typeface="ＭＳ Ｐゴシック" panose="020B0600070205080204" pitchFamily="34" charset="-128"/>
              </a:rPr>
              <a:t>gruesome nature of Judith’’s act.</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9521AE9-EB78-443B-B8B5-87A4ADDCF11D}" type="slidenum">
              <a:rPr lang="en-US" altLang="en-US" smtClean="0">
                <a:latin typeface="Calibri" panose="020F0502020204030204" pitchFamily="34" charset="0"/>
              </a:rPr>
              <a:pPr>
                <a:spcBef>
                  <a:spcPct val="0"/>
                </a:spcBef>
              </a:pPr>
              <a:t>108</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Judith Leyster, Self-Portrait. Although Judith Leyster was a well-known</a:t>
            </a:r>
          </a:p>
          <a:p>
            <a:r>
              <a:rPr lang="en-US" altLang="en-US">
                <a:latin typeface="Calibri" panose="020F0502020204030204" pitchFamily="34" charset="0"/>
                <a:ea typeface="ＭＳ Ｐゴシック" panose="020B0600070205080204" pitchFamily="34" charset="-128"/>
              </a:rPr>
              <a:t>artist to her Dutch contemporaries, her fame diminished soon</a:t>
            </a:r>
          </a:p>
          <a:p>
            <a:r>
              <a:rPr lang="en-US" altLang="en-US">
                <a:latin typeface="Calibri" panose="020F0502020204030204" pitchFamily="34" charset="0"/>
                <a:ea typeface="ＭＳ Ｐゴシック" panose="020B0600070205080204" pitchFamily="34" charset="-128"/>
              </a:rPr>
              <a:t>after her death. In the late nineteenth century, a Dutch art historian</a:t>
            </a:r>
          </a:p>
          <a:p>
            <a:r>
              <a:rPr lang="en-US" altLang="en-US">
                <a:latin typeface="Calibri" panose="020F0502020204030204" pitchFamily="34" charset="0"/>
                <a:ea typeface="ＭＳ Ｐゴシック" panose="020B0600070205080204" pitchFamily="34" charset="-128"/>
              </a:rPr>
              <a:t>rediscovered her work. In Leyster’s Self-Portrait, painted in 1635, she is</a:t>
            </a:r>
          </a:p>
          <a:p>
            <a:r>
              <a:rPr lang="en-US" altLang="en-US">
                <a:latin typeface="Calibri" panose="020F0502020204030204" pitchFamily="34" charset="0"/>
                <a:ea typeface="ＭＳ Ｐゴシック" panose="020B0600070205080204" pitchFamily="34" charset="-128"/>
              </a:rPr>
              <a:t>seen pausing in her work painting one the scenes of daily life that made</a:t>
            </a:r>
          </a:p>
          <a:p>
            <a:r>
              <a:rPr lang="en-US" altLang="en-US">
                <a:latin typeface="Calibri" panose="020F0502020204030204" pitchFamily="34" charset="0"/>
                <a:ea typeface="ＭＳ Ｐゴシック" panose="020B0600070205080204" pitchFamily="34" charset="-128"/>
              </a:rPr>
              <a:t>her such a popular artist in her own day.</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D30FC5-C270-4041-966E-A8302CCB9F36}" type="slidenum">
              <a:rPr lang="en-US" altLang="en-US" smtClean="0">
                <a:latin typeface="Calibri" panose="020F0502020204030204" pitchFamily="34" charset="0"/>
              </a:rPr>
              <a:pPr>
                <a:spcBef>
                  <a:spcPct val="0"/>
                </a:spcBef>
              </a:pPr>
              <a:t>109</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Rembrandt van Rijn, </a:t>
            </a:r>
            <a:r>
              <a:rPr lang="en-US" altLang="en-US" i="1">
                <a:latin typeface="Calibri" panose="020F0502020204030204" pitchFamily="34" charset="0"/>
                <a:ea typeface="ＭＳ Ｐゴシック" panose="020B0600070205080204" pitchFamily="34" charset="-128"/>
              </a:rPr>
              <a:t>The Night Watch </a:t>
            </a:r>
          </a:p>
          <a:p>
            <a:r>
              <a:rPr lang="en-US" altLang="en-US">
                <a:latin typeface="Arial" panose="020B0604020202020204" pitchFamily="34" charset="0"/>
                <a:ea typeface="ＭＳ Ｐゴシック" panose="020B0600070205080204" pitchFamily="34" charset="-128"/>
              </a:rPr>
              <a:t>The Dutch enjoyed a golden age of painting during the seventeenth century. The burghers and patricians of Dutch urban society commissioned works of art, and these quite naturally reflected the burghers’ interests. In his painting The Night Watch, Rembrandt portrays the two leaders and sixteen members of a civic militia preparing for a parade in the city of Amsterdam.</a:t>
            </a:r>
            <a:endParaRPr lang="en-US" altLang="en-US">
              <a:latin typeface="Calibri" panose="020F0502020204030204" pitchFamily="34" charset="0"/>
              <a:ea typeface="ＭＳ Ｐゴシック" panose="020B0600070205080204" pitchFamily="34" charset="-128"/>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071989D-C80B-4F04-826C-7330E14BC644}" type="slidenum">
              <a:rPr lang="en-US" altLang="en-US" smtClean="0">
                <a:latin typeface="Calibri" panose="020F0502020204030204" pitchFamily="34" charset="0"/>
              </a:rPr>
              <a:pPr>
                <a:spcBef>
                  <a:spcPct val="0"/>
                </a:spcBef>
              </a:pPr>
              <a:t>110</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2DD4B9-3AD8-4D73-BE50-0A562EFBB482}" type="slidenum">
              <a:rPr lang="en-US" altLang="en-US" smtClean="0">
                <a:latin typeface="Calibri" panose="020F0502020204030204" pitchFamily="34" charset="0"/>
              </a:rPr>
              <a:pPr>
                <a:spcBef>
                  <a:spcPct val="0"/>
                </a:spcBef>
              </a:pPr>
              <a:t>123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Thirty Years’ War</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F1D3530-3011-4CA8-BC2E-D180C337960C}" type="slidenum">
              <a:rPr lang="en-US" altLang="en-US" smtClean="0">
                <a:latin typeface="Calibri" panose="020F0502020204030204" pitchFamily="34" charset="0"/>
              </a:rPr>
              <a:pPr>
                <a:spcBef>
                  <a:spcPct val="0"/>
                </a:spcBef>
              </a:pPr>
              <a:t>33</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Cardinal Richelieu. A key figure in the emergence of a strong</a:t>
            </a:r>
          </a:p>
          <a:p>
            <a:r>
              <a:rPr lang="en-US" altLang="en-US">
                <a:latin typeface="Calibri" panose="020F0502020204030204" pitchFamily="34" charset="0"/>
                <a:ea typeface="ＭＳ Ｐゴシック" panose="020B0600070205080204" pitchFamily="34" charset="-128"/>
              </a:rPr>
              <a:t>monarchy in France was Cardinal Richelieu, pictured here in a portrait</a:t>
            </a:r>
          </a:p>
          <a:p>
            <a:r>
              <a:rPr lang="en-US" altLang="en-US">
                <a:latin typeface="Calibri" panose="020F0502020204030204" pitchFamily="34" charset="0"/>
                <a:ea typeface="ＭＳ Ｐゴシック" panose="020B0600070205080204" pitchFamily="34" charset="-128"/>
              </a:rPr>
              <a:t>by Philippe de Champaigne. Chief minister to Louis XIII, Richelieu</a:t>
            </a:r>
          </a:p>
          <a:p>
            <a:r>
              <a:rPr lang="en-US" altLang="en-US">
                <a:latin typeface="Calibri" panose="020F0502020204030204" pitchFamily="34" charset="0"/>
                <a:ea typeface="ＭＳ Ｐゴシック" panose="020B0600070205080204" pitchFamily="34" charset="-128"/>
              </a:rPr>
              <a:t>strengthened royal authority by eliminating the private armies and</a:t>
            </a:r>
          </a:p>
          <a:p>
            <a:r>
              <a:rPr lang="en-US" altLang="en-US">
                <a:latin typeface="Calibri" panose="020F0502020204030204" pitchFamily="34" charset="0"/>
                <a:ea typeface="ＭＳ Ｐゴシック" panose="020B0600070205080204" pitchFamily="34" charset="-128"/>
              </a:rPr>
              <a:t>fortified cities of the Huguenots and by crushing aristocratic conspiracies.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606C236-0C23-49C1-8210-6196E8C0E3D2}" type="slidenum">
              <a:rPr lang="en-US" altLang="en-US" smtClean="0">
                <a:latin typeface="Calibri" panose="020F0502020204030204" pitchFamily="34" charset="0"/>
              </a:rPr>
              <a:pPr>
                <a:spcBef>
                  <a:spcPct val="0"/>
                </a:spcBef>
              </a:pPr>
              <a:t>37</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Louis XIV (p.442) </a:t>
            </a:r>
          </a:p>
          <a:p>
            <a:r>
              <a:rPr lang="en-US" altLang="en-US">
                <a:latin typeface="Arial" panose="020B0604020202020204" pitchFamily="34" charset="0"/>
                <a:ea typeface="ＭＳ Ｐゴシック" panose="020B0600070205080204" pitchFamily="34" charset="-128"/>
              </a:rPr>
              <a:t>Louis ruled France from 1643 to 1715. This portrait by Hyacinthe Rigaud (ee-ah-SANT ree-GOH) captures the king’s sense of royal dignity and grandeur. One person at court said of the king: “Louis XlV’s vanity was without limit or restraint.” </a:t>
            </a:r>
            <a:endParaRPr lang="en-US" altLang="en-US">
              <a:latin typeface="Calibri" panose="020F0502020204030204" pitchFamily="34" charset="0"/>
              <a:ea typeface="ＭＳ Ｐゴシック" panose="020B0600070205080204"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836085-E787-4644-B7AF-49FCCA4605BD}"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Kangxi. (p.442)</a:t>
            </a:r>
          </a:p>
          <a:p>
            <a:r>
              <a:rPr lang="en-US" altLang="en-US">
                <a:latin typeface="Arial" panose="020B0604020202020204" pitchFamily="34" charset="0"/>
                <a:ea typeface="ＭＳ Ｐゴシック" panose="020B0600070205080204" pitchFamily="34" charset="-128"/>
              </a:rPr>
              <a:t>Kangxi ruled China from 1661 to 1722. This portrait shows him seated in majesty on his imperial throne. </a:t>
            </a:r>
            <a:endParaRPr lang="en-US" altLang="en-US">
              <a:latin typeface="Calibri" panose="020F0502020204030204" pitchFamily="34" charset="0"/>
              <a:ea typeface="ＭＳ Ｐゴシック" panose="020B0600070205080204"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86F5EF-FD9B-479C-81CA-E534DB62D66B}" type="slidenum">
              <a:rPr lang="en-US" altLang="en-US" smtClean="0">
                <a:latin typeface="Calibri" panose="020F0502020204030204" pitchFamily="34" charset="0"/>
              </a:rPr>
              <a:pPr>
                <a:spcBef>
                  <a:spcPct val="0"/>
                </a:spcBef>
              </a:pPr>
              <a:t>42</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Palace of Versailles. Louis XIV spent untold sums of money on the construction of a new palace at</a:t>
            </a:r>
          </a:p>
          <a:p>
            <a:r>
              <a:rPr lang="en-US" altLang="en-US">
                <a:latin typeface="Calibri" panose="020F0502020204030204" pitchFamily="34" charset="0"/>
                <a:ea typeface="ＭＳ Ｐゴシック" panose="020B0600070205080204" pitchFamily="34" charset="-128"/>
              </a:rPr>
              <a:t>Versailles. As is evident in this exterior view, the palace was enormous, being more than a quarter of a</a:t>
            </a:r>
          </a:p>
          <a:p>
            <a:r>
              <a:rPr lang="en-US" altLang="en-US">
                <a:latin typeface="Calibri" panose="020F0502020204030204" pitchFamily="34" charset="0"/>
                <a:ea typeface="ＭＳ Ｐゴシック" panose="020B0600070205080204" pitchFamily="34" charset="-128"/>
              </a:rPr>
              <a:t>mile long. In addition to being the royal residence, it also housed the members of the king’s government</a:t>
            </a:r>
          </a:p>
          <a:p>
            <a:r>
              <a:rPr lang="en-US" altLang="en-US">
                <a:latin typeface="Calibri" panose="020F0502020204030204" pitchFamily="34" charset="0"/>
                <a:ea typeface="ＭＳ Ｐゴシック" panose="020B0600070205080204" pitchFamily="34" charset="-128"/>
              </a:rPr>
              <a:t>and served as home for thousands of French nobles. As the largest royal residence in Europe, Versailles</a:t>
            </a:r>
          </a:p>
          <a:p>
            <a:r>
              <a:rPr lang="en-US" altLang="en-US">
                <a:latin typeface="Calibri" panose="020F0502020204030204" pitchFamily="34" charset="0"/>
                <a:ea typeface="ＭＳ Ｐゴシック" panose="020B0600070205080204" pitchFamily="34" charset="-128"/>
              </a:rPr>
              <a:t>impressed foreigners and became a source of envy for other rulers.</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177C9E-77C2-4B97-9CD9-6D1C61E08BD7}" type="slidenum">
              <a:rPr lang="en-US" altLang="en-US" smtClean="0">
                <a:latin typeface="Calibri" panose="020F0502020204030204" pitchFamily="34" charset="0"/>
              </a:rPr>
              <a:pPr>
                <a:spcBef>
                  <a:spcPct val="0"/>
                </a:spcBef>
              </a:pPr>
              <a:t>50</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Interior of Versailles: The Hall of Mirrors. Pictured here is the exquisite Hall of Mirrors at Versailles.</a:t>
            </a:r>
          </a:p>
          <a:p>
            <a:r>
              <a:rPr lang="en-US" altLang="en-US">
                <a:latin typeface="Calibri" panose="020F0502020204030204" pitchFamily="34" charset="0"/>
                <a:ea typeface="ＭＳ Ｐゴシック" panose="020B0600070205080204" pitchFamily="34" charset="-128"/>
              </a:rPr>
              <a:t>Located on the second floor, the hall overlooks the park below. Three hundred and fifty-seven mirrors</a:t>
            </a:r>
          </a:p>
          <a:p>
            <a:r>
              <a:rPr lang="en-US" altLang="en-US">
                <a:latin typeface="Calibri" panose="020F0502020204030204" pitchFamily="34" charset="0"/>
                <a:ea typeface="ＭＳ Ｐゴシック" panose="020B0600070205080204" pitchFamily="34" charset="-128"/>
              </a:rPr>
              <a:t>were placed on the wall opposite the windows to create an illusion of even greater width. Careful planning</a:t>
            </a:r>
          </a:p>
          <a:p>
            <a:r>
              <a:rPr lang="en-US" altLang="en-US">
                <a:latin typeface="Calibri" panose="020F0502020204030204" pitchFamily="34" charset="0"/>
                <a:ea typeface="ＭＳ Ｐゴシック" panose="020B0600070205080204" pitchFamily="34" charset="-128"/>
              </a:rPr>
              <a:t>went into every detail of the interior decoration. Even the doorknobs were specially designed to reflect the</a:t>
            </a:r>
          </a:p>
          <a:p>
            <a:r>
              <a:rPr lang="en-US" altLang="en-US">
                <a:latin typeface="Calibri" panose="020F0502020204030204" pitchFamily="34" charset="0"/>
                <a:ea typeface="ＭＳ Ｐゴシック" panose="020B0600070205080204" pitchFamily="34" charset="-128"/>
              </a:rPr>
              <a:t>magnificence of Versailles. This photo shows the Hall of Mirrors after the restoration work that was</a:t>
            </a:r>
          </a:p>
          <a:p>
            <a:r>
              <a:rPr lang="en-US" altLang="en-US">
                <a:latin typeface="Calibri" panose="020F0502020204030204" pitchFamily="34" charset="0"/>
                <a:ea typeface="ＭＳ Ｐゴシック" panose="020B0600070205080204" pitchFamily="34" charset="-128"/>
              </a:rPr>
              <a:t>completed in June 2007, a project that took three years, cost 12 million euros (more than $16 million), and</a:t>
            </a:r>
          </a:p>
          <a:p>
            <a:r>
              <a:rPr lang="en-US" altLang="en-US">
                <a:latin typeface="Calibri" panose="020F0502020204030204" pitchFamily="34" charset="0"/>
                <a:ea typeface="ＭＳ Ｐゴシック" panose="020B0600070205080204" pitchFamily="34" charset="-128"/>
              </a:rPr>
              <a:t>included the restoration of the Bohemian crystal chandeliers.</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1A29A6-4F56-4B1E-97EC-40C9739FB9C6}"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221774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8211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17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23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76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605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732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015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64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77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195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945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5"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15</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State Building and the</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Search for Order in the</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Seventeenth Century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76200"/>
            <a:ext cx="2362200" cy="5334000"/>
          </a:xfrm>
        </p:spPr>
        <p:txBody>
          <a:bodyPr/>
          <a:lstStyle/>
          <a:p>
            <a:r>
              <a:rPr lang="en-US" sz="2800" dirty="0" smtClean="0"/>
              <a:t>Midwives helping a woman in labor- why would midwives by accused of witchcraft?</a:t>
            </a:r>
            <a:endParaRPr lang="en-US" sz="2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485271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4865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Flourishing of European </a:t>
            </a:r>
            <a:r>
              <a:rPr lang="en-US" altLang="en-US" dirty="0" smtClean="0">
                <a:latin typeface="Calibri" panose="020F0502020204030204" pitchFamily="34" charset="0"/>
                <a:ea typeface="ＭＳ Ｐゴシック" panose="020B0600070205080204" pitchFamily="34" charset="-128"/>
              </a:rPr>
              <a:t>Culture</a:t>
            </a:r>
            <a:endParaRPr lang="en-US" altLang="en-US" dirty="0">
              <a:latin typeface="Calibri" panose="020F0502020204030204" pitchFamily="34" charset="0"/>
              <a:ea typeface="ＭＳ Ｐゴシック" panose="020B0600070205080204" pitchFamily="34" charset="-128"/>
            </a:endParaRPr>
          </a:p>
        </p:txBody>
      </p:sp>
      <p:sp>
        <p:nvSpPr>
          <p:cNvPr id="77827" name="Rectangle 5"/>
          <p:cNvSpPr>
            <a:spLocks noGrp="1" noChangeArrowheads="1"/>
          </p:cNvSpPr>
          <p:nvPr>
            <p:ph type="body" idx="1"/>
          </p:nvPr>
        </p:nvSpPr>
        <p:spPr>
          <a:xfrm>
            <a:off x="685800" y="13716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Changing Faces of Art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Mannerism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Attempt to break away from balance, harmony, and moderation of High </a:t>
            </a:r>
            <a:r>
              <a:rPr lang="en-US" altLang="en-US" dirty="0" smtClean="0">
                <a:latin typeface="Calibri" panose="020F0502020204030204" pitchFamily="34" charset="0"/>
                <a:ea typeface="ＭＳ Ｐゴシック" panose="020B0600070205080204" pitchFamily="34" charset="-128"/>
              </a:rPr>
              <a:t>Renaissance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Means “in the manner of”. It imitated Renaissance masters, but with a personal flair of new artists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Distorted rules of proportion; elongated bodies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Sense of suffering and darkness with intense emotions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Often religious themes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8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El Greco, </a:t>
            </a:r>
            <a:r>
              <a:rPr lang="en-US" sz="3000" kern="1200" dirty="0" err="1">
                <a:solidFill>
                  <a:srgbClr val="000000"/>
                </a:solidFill>
                <a:latin typeface="Calibri"/>
                <a:ea typeface="ＭＳ Ｐゴシック"/>
                <a:cs typeface="ＭＳ Ｐゴシック"/>
              </a:rPr>
              <a:t>Laocoon</a:t>
            </a:r>
            <a:endParaRPr lang="en-US" dirty="0"/>
          </a:p>
        </p:txBody>
      </p:sp>
      <p:sp>
        <p:nvSpPr>
          <p:cNvPr id="788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p464</a:t>
            </a:r>
          </a:p>
        </p:txBody>
      </p:sp>
      <p:pic>
        <p:nvPicPr>
          <p:cNvPr id="788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685800"/>
            <a:ext cx="52197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2"/>
          <p:cNvSpPr>
            <a:spLocks noChangeArrowheads="1"/>
          </p:cNvSpPr>
          <p:nvPr/>
        </p:nvSpPr>
        <p:spPr bwMode="auto">
          <a:xfrm>
            <a:off x="695325" y="5005388"/>
            <a:ext cx="7753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Mannerism reached its height in the work of El Greco. Born in Crete, trained in Venice and Rome, and settling finally in Spain, El Greco worked as a church painter in Toledo. Pictured here is his version of the Laocoon, a Hellenistic sculpture discovered in Rome in 1506.</a:t>
            </a:r>
            <a:endParaRPr lang="en-US" altLang="en-US" sz="20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304800"/>
            <a:ext cx="5457825" cy="4876800"/>
          </a:xfrm>
          <a:prstGeom prst="rect">
            <a:avLst/>
          </a:prstGeom>
        </p:spPr>
      </p:pic>
      <p:sp>
        <p:nvSpPr>
          <p:cNvPr id="3" name="TextBox 2"/>
          <p:cNvSpPr txBox="1"/>
          <p:nvPr/>
        </p:nvSpPr>
        <p:spPr>
          <a:xfrm>
            <a:off x="1066800" y="5562600"/>
            <a:ext cx="8079456" cy="830997"/>
          </a:xfrm>
          <a:prstGeom prst="rect">
            <a:avLst/>
          </a:prstGeom>
          <a:noFill/>
        </p:spPr>
        <p:txBody>
          <a:bodyPr wrap="none" rtlCol="0">
            <a:spAutoFit/>
          </a:bodyPr>
          <a:lstStyle/>
          <a:p>
            <a:r>
              <a:rPr lang="en-US" dirty="0" smtClean="0"/>
              <a:t>Original inspiration: </a:t>
            </a:r>
            <a:r>
              <a:rPr lang="en-US" i="1" dirty="0" err="1" smtClean="0"/>
              <a:t>Laocoon</a:t>
            </a:r>
            <a:r>
              <a:rPr lang="en-US" i="1" dirty="0" smtClean="0"/>
              <a:t> and His Sons (The </a:t>
            </a:r>
            <a:r>
              <a:rPr lang="en-US" i="1" dirty="0" err="1" smtClean="0"/>
              <a:t>Laocoon</a:t>
            </a:r>
            <a:r>
              <a:rPr lang="en-US" i="1" dirty="0" smtClean="0"/>
              <a:t> </a:t>
            </a:r>
          </a:p>
          <a:p>
            <a:r>
              <a:rPr lang="en-US" i="1" dirty="0" smtClean="0"/>
              <a:t>Group)</a:t>
            </a:r>
            <a:r>
              <a:rPr lang="en-US" dirty="0" smtClean="0"/>
              <a:t>. Ancient statue discovered in Rome in 1506.</a:t>
            </a:r>
            <a:endParaRPr lang="en-US" dirty="0"/>
          </a:p>
        </p:txBody>
      </p:sp>
    </p:spTree>
    <p:extLst>
      <p:ext uri="{BB962C8B-B14F-4D97-AF65-F5344CB8AC3E}">
        <p14:creationId xmlns:p14="http://schemas.microsoft.com/office/powerpoint/2010/main" val="13466915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7200" y="457200"/>
            <a:ext cx="4114800" cy="5867400"/>
          </a:xfrm>
          <a:prstGeom prst="rect">
            <a:avLst/>
          </a:prstGeom>
        </p:spPr>
      </p:pic>
      <p:sp>
        <p:nvSpPr>
          <p:cNvPr id="3" name="TextBox 2"/>
          <p:cNvSpPr txBox="1"/>
          <p:nvPr/>
        </p:nvSpPr>
        <p:spPr>
          <a:xfrm>
            <a:off x="914400" y="1295400"/>
            <a:ext cx="2616422" cy="2677656"/>
          </a:xfrm>
          <a:prstGeom prst="rect">
            <a:avLst/>
          </a:prstGeom>
          <a:noFill/>
        </p:spPr>
        <p:txBody>
          <a:bodyPr wrap="none" rtlCol="0">
            <a:spAutoFit/>
          </a:bodyPr>
          <a:lstStyle/>
          <a:p>
            <a:r>
              <a:rPr lang="en-US" i="1" dirty="0" smtClean="0"/>
              <a:t>Madonna with the</a:t>
            </a:r>
          </a:p>
          <a:p>
            <a:r>
              <a:rPr lang="en-US" i="1" dirty="0" smtClean="0"/>
              <a:t>Long Neck</a:t>
            </a:r>
          </a:p>
          <a:p>
            <a:endParaRPr lang="en-US" dirty="0"/>
          </a:p>
          <a:p>
            <a:r>
              <a:rPr lang="en-US" dirty="0" smtClean="0"/>
              <a:t>Parmigianino</a:t>
            </a:r>
          </a:p>
          <a:p>
            <a:r>
              <a:rPr lang="en-US" dirty="0" smtClean="0"/>
              <a:t>1535</a:t>
            </a:r>
          </a:p>
          <a:p>
            <a:r>
              <a:rPr lang="en-US" dirty="0" err="1" smtClean="0"/>
              <a:t>Uffizzi</a:t>
            </a:r>
            <a:r>
              <a:rPr lang="en-US" dirty="0" smtClean="0"/>
              <a:t> Gallery</a:t>
            </a:r>
          </a:p>
          <a:p>
            <a:r>
              <a:rPr lang="en-US" dirty="0" smtClean="0"/>
              <a:t>Florence</a:t>
            </a:r>
            <a:endParaRPr lang="en-US" dirty="0"/>
          </a:p>
        </p:txBody>
      </p:sp>
    </p:spTree>
    <p:extLst>
      <p:ext uri="{BB962C8B-B14F-4D97-AF65-F5344CB8AC3E}">
        <p14:creationId xmlns:p14="http://schemas.microsoft.com/office/powerpoint/2010/main" val="23521639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228600"/>
            <a:ext cx="8136731" cy="381000"/>
          </a:xfrm>
        </p:spPr>
        <p:txBody>
          <a:bodyPr/>
          <a:lstStyle/>
          <a:p>
            <a:r>
              <a:rPr lang="en-US" sz="3600" dirty="0" smtClean="0"/>
              <a:t>The Flourishing of European Culture</a:t>
            </a:r>
            <a:endParaRPr lang="en-US" sz="3600" dirty="0"/>
          </a:p>
        </p:txBody>
      </p:sp>
      <p:sp>
        <p:nvSpPr>
          <p:cNvPr id="3" name="Content Placeholder 2"/>
          <p:cNvSpPr>
            <a:spLocks noGrp="1"/>
          </p:cNvSpPr>
          <p:nvPr>
            <p:ph idx="1"/>
          </p:nvPr>
        </p:nvSpPr>
        <p:spPr>
          <a:xfrm>
            <a:off x="652463" y="1143000"/>
            <a:ext cx="8034337"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Baroque Period</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Harmony of Classical ideals of Renaissance art and religious revival</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Popular in Catholic </a:t>
            </a:r>
            <a:r>
              <a:rPr lang="en-US" altLang="en-US" dirty="0" smtClean="0">
                <a:latin typeface="Calibri" panose="020F0502020204030204" pitchFamily="34" charset="0"/>
                <a:ea typeface="ＭＳ Ｐゴシック" panose="020B0600070205080204" pitchFamily="34" charset="-128"/>
              </a:rPr>
              <a:t>courts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“Heavy” and very ornate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3-D depiction of “raw energy”, action and motion captured in an image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Intensely emotional and moving</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Dramatic ornamentation: BLING</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Rejection of Renaissance restraint, but not of Renaissance themes (still religion and classics)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Many curved lines and fleshy bodies, wild faces</a:t>
            </a:r>
          </a:p>
          <a:p>
            <a:pPr lvl="1" eaLnBrk="1" hangingPunct="1">
              <a:lnSpc>
                <a:spcPct val="90000"/>
              </a:lnSpc>
            </a:pPr>
            <a:endParaRPr lang="en-US" altLang="en-US" sz="240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9990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Flourishing of European Culture</a:t>
            </a:r>
            <a:endParaRPr lang="en-US" sz="3600" dirty="0"/>
          </a:p>
        </p:txBody>
      </p:sp>
      <p:sp>
        <p:nvSpPr>
          <p:cNvPr id="3" name="Content Placeholder 2"/>
          <p:cNvSpPr>
            <a:spLocks noGrp="1"/>
          </p:cNvSpPr>
          <p:nvPr>
            <p:ph idx="1"/>
          </p:nvPr>
        </p:nvSpPr>
        <p:spPr>
          <a:xfrm>
            <a:off x="652463" y="762000"/>
            <a:ext cx="8034337" cy="5791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French Classicism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Emphases: clarity, simplicity, balance and harmony of </a:t>
            </a:r>
            <a:r>
              <a:rPr lang="en-US" altLang="en-US" dirty="0" smtClean="0">
                <a:latin typeface="Calibri" panose="020F0502020204030204" pitchFamily="34" charset="0"/>
                <a:ea typeface="ＭＳ Ｐゴシック" panose="020B0600070205080204" pitchFamily="34" charset="-128"/>
              </a:rPr>
              <a:t>design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Not as “showy”, less committed to Renaissance ideals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Less emotion, but extra grandeur and ornamentation</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Dutch Realism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Realistic portrayals of secular, everyday </a:t>
            </a:r>
            <a:r>
              <a:rPr lang="en-US" altLang="en-US" dirty="0" smtClean="0">
                <a:latin typeface="Calibri" panose="020F0502020204030204" pitchFamily="34" charset="0"/>
                <a:ea typeface="ＭＳ Ｐゴシック" panose="020B0600070205080204" pitchFamily="34" charset="-128"/>
              </a:rPr>
              <a:t>life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Commissioned by wealthy </a:t>
            </a:r>
            <a:r>
              <a:rPr lang="en-US" altLang="en-US" dirty="0" err="1" smtClean="0">
                <a:latin typeface="Calibri" panose="020F0502020204030204" pitchFamily="34" charset="0"/>
                <a:ea typeface="ＭＳ Ｐゴシック" panose="020B0600070205080204" pitchFamily="34" charset="-128"/>
              </a:rPr>
              <a:t>moddle</a:t>
            </a:r>
            <a:r>
              <a:rPr lang="en-US" altLang="en-US" dirty="0" smtClean="0">
                <a:latin typeface="Calibri" panose="020F0502020204030204" pitchFamily="34" charset="0"/>
                <a:ea typeface="ＭＳ Ｐゴシック" panose="020B0600070205080204" pitchFamily="34" charset="-128"/>
              </a:rPr>
              <a:t> class, not nobles, and it is reflected in art by depicting “regular” people.</a:t>
            </a:r>
            <a:endParaRPr lang="en-US" altLang="en-US" dirty="0">
              <a:latin typeface="Calibri" panose="020F0502020204030204" pitchFamily="34" charset="0"/>
              <a:ea typeface="ＭＳ Ｐゴシック" panose="020B0600070205080204" pitchFamily="34" charset="-128"/>
            </a:endParaRPr>
          </a:p>
          <a:p>
            <a:endParaRPr lang="en-US" dirty="0"/>
          </a:p>
          <a:p>
            <a:endParaRPr lang="en-US" dirty="0"/>
          </a:p>
        </p:txBody>
      </p:sp>
    </p:spTree>
    <p:extLst>
      <p:ext uri="{BB962C8B-B14F-4D97-AF65-F5344CB8AC3E}">
        <p14:creationId xmlns:p14="http://schemas.microsoft.com/office/powerpoint/2010/main" val="142162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00" name="Title 1"/>
          <p:cNvSpPr>
            <a:spLocks noGrp="1"/>
          </p:cNvSpPr>
          <p:nvPr>
            <p:ph type="title" idx="4294967295"/>
          </p:nvPr>
        </p:nvSpPr>
        <p:spPr>
          <a:xfrm>
            <a:off x="0" y="76200"/>
            <a:ext cx="9144000" cy="381000"/>
          </a:xfrm>
        </p:spPr>
        <p:txBody>
          <a:bodyPr/>
          <a:lstStyle/>
          <a:p>
            <a:r>
              <a:rPr lang="en-US" altLang="en-US" sz="2600">
                <a:solidFill>
                  <a:srgbClr val="000000"/>
                </a:solidFill>
                <a:latin typeface="Calibri" panose="020F0502020204030204" pitchFamily="34" charset="0"/>
                <a:ea typeface="ＭＳ Ｐゴシック" panose="020B0600070205080204" pitchFamily="34" charset="-128"/>
              </a:rPr>
              <a:t>Peter Paul Rubens, The Landing of Marie de’ Medici at Marseilles</a:t>
            </a:r>
            <a:endParaRPr lang="en-US" altLang="en-US">
              <a:ea typeface="ＭＳ Ｐゴシック" panose="020B0600070205080204" pitchFamily="34" charset="-128"/>
            </a:endParaRPr>
          </a:p>
        </p:txBody>
      </p:sp>
      <p:sp>
        <p:nvSpPr>
          <p:cNvPr id="808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p465</a:t>
            </a:r>
          </a:p>
        </p:txBody>
      </p:sp>
      <p:pic>
        <p:nvPicPr>
          <p:cNvPr id="809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85800"/>
            <a:ext cx="3497263"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
          <p:cNvSpPr>
            <a:spLocks noChangeArrowheads="1"/>
          </p:cNvSpPr>
          <p:nvPr/>
        </p:nvSpPr>
        <p:spPr bwMode="auto">
          <a:xfrm>
            <a:off x="549275" y="5300663"/>
            <a:ext cx="8305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Peter Paul Rubens played a key role in spreading the Baroque style from Italy to other parts of Europe. In The Landing of Marie de’ Medici at Marseilles, Rubens made dramatic use of light and color, bodies in motion, and luxurious nudes to heighten the emotional intensity of the scene. </a:t>
            </a:r>
            <a:endParaRPr lang="en-US" altLang="en-US" sz="200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err="1">
                <a:solidFill>
                  <a:srgbClr val="000000"/>
                </a:solidFill>
                <a:latin typeface="Calibri"/>
                <a:ea typeface="ＭＳ Ｐゴシック"/>
                <a:cs typeface="ＭＳ Ｐゴシック"/>
              </a:rPr>
              <a:t>Gian</a:t>
            </a:r>
            <a:r>
              <a:rPr lang="en-US" sz="3000" kern="1200" dirty="0">
                <a:solidFill>
                  <a:srgbClr val="000000"/>
                </a:solidFill>
                <a:latin typeface="Calibri"/>
                <a:ea typeface="ＭＳ Ｐゴシック"/>
                <a:cs typeface="ＭＳ Ｐゴシック"/>
              </a:rPr>
              <a:t> Lorenzo Bernini, Ecstasy of Saint Theresa</a:t>
            </a:r>
            <a:endParaRPr lang="en-US" dirty="0"/>
          </a:p>
        </p:txBody>
      </p:sp>
      <p:sp>
        <p:nvSpPr>
          <p:cNvPr id="829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p465</a:t>
            </a:r>
          </a:p>
        </p:txBody>
      </p:sp>
      <p:pic>
        <p:nvPicPr>
          <p:cNvPr id="829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685800"/>
            <a:ext cx="352742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2"/>
          <p:cNvSpPr>
            <a:spLocks noChangeArrowheads="1"/>
          </p:cNvSpPr>
          <p:nvPr/>
        </p:nvSpPr>
        <p:spPr bwMode="auto">
          <a:xfrm>
            <a:off x="876300" y="5280025"/>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One of the great artists of the Baroque period was the Italian sculptor and architect Gian Lorenzo Bernini. The Ecstasy of Saint Theresa, created for the Cornaro Chapel in the Church of Santa Maria della Vittoria in Rome, was one of Bernini’s most famous sculptures. </a:t>
            </a:r>
            <a:endParaRPr lang="en-US" altLang="en-US" sz="200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Artemisia Gentileschi, Judith Beheading </a:t>
            </a:r>
            <a:r>
              <a:rPr lang="en-US" sz="3000" kern="1200" dirty="0" err="1">
                <a:solidFill>
                  <a:srgbClr val="000000"/>
                </a:solidFill>
                <a:latin typeface="Calibri"/>
                <a:ea typeface="ＭＳ Ｐゴシック"/>
                <a:cs typeface="ＭＳ Ｐゴシック"/>
              </a:rPr>
              <a:t>Holofernes</a:t>
            </a:r>
            <a:endParaRPr lang="en-US" dirty="0"/>
          </a:p>
        </p:txBody>
      </p:sp>
      <p:sp>
        <p:nvSpPr>
          <p:cNvPr id="849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p466</a:t>
            </a:r>
          </a:p>
        </p:txBody>
      </p:sp>
      <p:pic>
        <p:nvPicPr>
          <p:cNvPr id="849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846138"/>
            <a:ext cx="35687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2"/>
          <p:cNvSpPr>
            <a:spLocks noChangeArrowheads="1"/>
          </p:cNvSpPr>
          <p:nvPr/>
        </p:nvSpPr>
        <p:spPr bwMode="auto">
          <a:xfrm>
            <a:off x="723900" y="54864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Artemisia Gentileschi painted a series of pictures portraying scenes from the lives of courageous Old Testament women. </a:t>
            </a:r>
            <a:endParaRPr lang="en-US" altLang="en-US" sz="200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Judith Leyster, Self-Portrait</a:t>
            </a:r>
            <a:endParaRPr lang="en-US" dirty="0"/>
          </a:p>
        </p:txBody>
      </p:sp>
      <p:sp>
        <p:nvSpPr>
          <p:cNvPr id="870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p466</a:t>
            </a:r>
          </a:p>
        </p:txBody>
      </p:sp>
      <p:pic>
        <p:nvPicPr>
          <p:cNvPr id="870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85800"/>
            <a:ext cx="39624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2"/>
          <p:cNvSpPr>
            <a:spLocks noChangeArrowheads="1"/>
          </p:cNvSpPr>
          <p:nvPr/>
        </p:nvSpPr>
        <p:spPr bwMode="auto">
          <a:xfrm>
            <a:off x="838200" y="5268913"/>
            <a:ext cx="746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Although Judith Leyster was a well-known artist to her Dutch contemporaries, her fame diminished soon after her death. In the late nineteenth century, a Dutch art historian rediscovered her work. </a:t>
            </a:r>
            <a:endParaRPr lang="en-US" altLang="en-US"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76200"/>
            <a:ext cx="3657600" cy="5257800"/>
          </a:xfrm>
        </p:spPr>
        <p:txBody>
          <a:bodyPr/>
          <a:lstStyle/>
          <a:p>
            <a:r>
              <a:rPr lang="en-US" sz="2000" smtClean="0"/>
              <a:t>Francisco </a:t>
            </a:r>
            <a:r>
              <a:rPr lang="en-US" sz="2000" dirty="0" smtClean="0"/>
              <a:t>Goya’s </a:t>
            </a:r>
            <a:br>
              <a:rPr lang="en-US" sz="2000" dirty="0" smtClean="0"/>
            </a:br>
            <a:r>
              <a:rPr lang="en-US" sz="2000" i="1" dirty="0" smtClean="0"/>
              <a:t>Witches Sabbat </a:t>
            </a:r>
            <a:r>
              <a:rPr lang="en-US" sz="2000" dirty="0" smtClean="0"/>
              <a:t>(1789)</a:t>
            </a:r>
            <a:br>
              <a:rPr lang="en-US" sz="2000" dirty="0" smtClean="0"/>
            </a:br>
            <a:r>
              <a:rPr lang="en-US" sz="2000" dirty="0"/>
              <a:t/>
            </a:r>
            <a:br>
              <a:rPr lang="en-US" sz="2000" dirty="0"/>
            </a:br>
            <a:r>
              <a:rPr lang="en-US" sz="2000" dirty="0" smtClean="0"/>
              <a:t>Depicts </a:t>
            </a:r>
            <a:r>
              <a:rPr lang="en-US" sz="2000" dirty="0"/>
              <a:t>the Devil flanked by Satanic witches. The witch-cult hypothesis states that such stories are based upon a real-life pagan cult that revered a horned god.</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44958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5667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Rembrandt van Rijn, </a:t>
            </a:r>
            <a:r>
              <a:rPr lang="en-US" sz="3000" i="1" kern="1200" dirty="0">
                <a:solidFill>
                  <a:srgbClr val="000000"/>
                </a:solidFill>
                <a:latin typeface="Calibri"/>
                <a:ea typeface="ＭＳ Ｐゴシック"/>
                <a:cs typeface="ＭＳ Ｐゴシック"/>
              </a:rPr>
              <a:t>The Night Watch</a:t>
            </a:r>
            <a:endParaRPr lang="en-US" dirty="0"/>
          </a:p>
        </p:txBody>
      </p:sp>
      <p:sp>
        <p:nvSpPr>
          <p:cNvPr id="901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p467</a:t>
            </a:r>
          </a:p>
        </p:txBody>
      </p:sp>
      <p:pic>
        <p:nvPicPr>
          <p:cNvPr id="901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85800"/>
            <a:ext cx="52593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Rectangle 2"/>
          <p:cNvSpPr>
            <a:spLocks noChangeArrowheads="1"/>
          </p:cNvSpPr>
          <p:nvPr/>
        </p:nvSpPr>
        <p:spPr bwMode="auto">
          <a:xfrm>
            <a:off x="571500" y="5013325"/>
            <a:ext cx="8229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Dutch enjoyed a golden age of painting during the seventeenth century. The burghers and patricians of Dutch urban society commissioned works of art, and these quite naturally reflected the burghers’ interests. In his painting The Night Watch, Rembrandt portrays the two leaders and sixteen members of a civic militia preparing for a parade in the city of Amsterdam.</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NAME THE STYLE!</a:t>
            </a:r>
            <a:endParaRPr lang="en-US" dirty="0"/>
          </a:p>
        </p:txBody>
      </p:sp>
      <p:sp>
        <p:nvSpPr>
          <p:cNvPr id="3" name="Subtitle 2"/>
          <p:cNvSpPr>
            <a:spLocks noGrp="1"/>
          </p:cNvSpPr>
          <p:nvPr>
            <p:ph type="subTitle" idx="1"/>
          </p:nvPr>
        </p:nvSpPr>
        <p:spPr/>
        <p:txBody>
          <a:bodyPr/>
          <a:lstStyle/>
          <a:p>
            <a:r>
              <a:rPr lang="en-US" dirty="0" smtClean="0"/>
              <a:t>Baroque</a:t>
            </a:r>
          </a:p>
          <a:p>
            <a:r>
              <a:rPr lang="en-US" dirty="0" smtClean="0"/>
              <a:t>Mannerism</a:t>
            </a:r>
          </a:p>
          <a:p>
            <a:r>
              <a:rPr lang="en-US" dirty="0" smtClean="0"/>
              <a:t>French Classicism</a:t>
            </a:r>
          </a:p>
          <a:p>
            <a:r>
              <a:rPr lang="en-US" dirty="0" smtClean="0"/>
              <a:t>Dutch Realism</a:t>
            </a:r>
            <a:endParaRPr lang="en-US" dirty="0"/>
          </a:p>
        </p:txBody>
      </p:sp>
    </p:spTree>
    <p:extLst>
      <p:ext uri="{BB962C8B-B14F-4D97-AF65-F5344CB8AC3E}">
        <p14:creationId xmlns:p14="http://schemas.microsoft.com/office/powerpoint/2010/main" val="17556886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458200" cy="762000"/>
          </a:xfrm>
        </p:spPr>
        <p:txBody>
          <a:bodyPr/>
          <a:lstStyle/>
          <a:p>
            <a:r>
              <a:rPr lang="en-US" sz="2800" dirty="0" err="1" smtClean="0"/>
              <a:t>Gianloranzo</a:t>
            </a:r>
            <a:r>
              <a:rPr lang="en-US" sz="2800" dirty="0" smtClean="0"/>
              <a:t> Bernini, St. Peter’s Basilica, The Vatican</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63316"/>
            <a:ext cx="7358181"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79127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8153400" cy="1524000"/>
          </a:xfrm>
        </p:spPr>
        <p:txBody>
          <a:bodyPr/>
          <a:lstStyle/>
          <a:p>
            <a:r>
              <a:rPr lang="en-US" sz="2800" dirty="0" smtClean="0"/>
              <a:t>El Greco, </a:t>
            </a:r>
            <a:r>
              <a:rPr lang="en-US" sz="2800" i="1" dirty="0" err="1" smtClean="0"/>
              <a:t>Pietá</a:t>
            </a:r>
            <a:r>
              <a:rPr lang="en-US" sz="2800" dirty="0" smtClean="0"/>
              <a:t>, or The Lamentation of </a:t>
            </a:r>
            <a:r>
              <a:rPr lang="en-US" sz="2800" dirty="0"/>
              <a:t>C</a:t>
            </a:r>
            <a:r>
              <a:rPr lang="en-US" sz="2800" dirty="0" smtClean="0"/>
              <a:t>hrist, 1575. Philadelphia Museum of Art.</a:t>
            </a:r>
            <a:endParaRPr lang="en-US" sz="2800" i="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4307" y="1600200"/>
            <a:ext cx="3430649"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4551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8153400" cy="1143000"/>
          </a:xfrm>
        </p:spPr>
        <p:txBody>
          <a:bodyPr/>
          <a:lstStyle/>
          <a:p>
            <a:r>
              <a:rPr lang="en-US" sz="2800" dirty="0" smtClean="0"/>
              <a:t>Johannes Vermeer, </a:t>
            </a:r>
            <a:r>
              <a:rPr lang="en-US" sz="2800" i="1" dirty="0" smtClean="0"/>
              <a:t>Girl With a Pearl Earring</a:t>
            </a:r>
            <a:r>
              <a:rPr lang="en-US" sz="2800" dirty="0" smtClean="0"/>
              <a:t>. 1665. </a:t>
            </a:r>
            <a:r>
              <a:rPr lang="en-US" sz="2800" dirty="0" err="1" smtClean="0"/>
              <a:t>Mauritshuis</a:t>
            </a:r>
            <a:r>
              <a:rPr lang="en-US" sz="2800" dirty="0" smtClean="0"/>
              <a:t>, The Hague, Netherlands.</a:t>
            </a:r>
            <a:endParaRPr lang="en-US" sz="28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14136" y="1600200"/>
            <a:ext cx="411099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1898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63" y="457200"/>
            <a:ext cx="9067800" cy="381000"/>
          </a:xfrm>
        </p:spPr>
        <p:txBody>
          <a:bodyPr/>
          <a:lstStyle/>
          <a:p>
            <a:r>
              <a:rPr lang="en-US" dirty="0" smtClean="0"/>
              <a:t>The Hall of Mirrors, Versailles</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6286" y="1600200"/>
            <a:ext cx="526669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7905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534400" cy="914400"/>
          </a:xfrm>
        </p:spPr>
        <p:txBody>
          <a:bodyPr/>
          <a:lstStyle/>
          <a:p>
            <a:r>
              <a:rPr lang="en-US" dirty="0" err="1" smtClean="0"/>
              <a:t>Peterhof</a:t>
            </a:r>
            <a:r>
              <a:rPr lang="en-US" dirty="0" smtClean="0"/>
              <a:t> Castle Grand Cascade,</a:t>
            </a:r>
            <a:br>
              <a:rPr lang="en-US" dirty="0" smtClean="0"/>
            </a:br>
            <a:r>
              <a:rPr lang="en-US" dirty="0" smtClean="0"/>
              <a:t>St. Petersburg, Russia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756" y="1695450"/>
            <a:ext cx="71437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7424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1143000"/>
          </a:xfrm>
        </p:spPr>
        <p:txBody>
          <a:bodyPr/>
          <a:lstStyle/>
          <a:p>
            <a:r>
              <a:rPr lang="en-US" sz="2800" dirty="0" smtClean="0"/>
              <a:t>The Great Gallery at </a:t>
            </a:r>
            <a:r>
              <a:rPr lang="en-US" sz="2800" dirty="0" err="1" smtClean="0"/>
              <a:t>Schonbrunn</a:t>
            </a:r>
            <a:r>
              <a:rPr lang="en-US" sz="2800" dirty="0" smtClean="0"/>
              <a:t> Palace, Vienna, Austria. Summer residence of the Habsburgs. </a:t>
            </a:r>
            <a:endParaRPr lang="en-US" sz="28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2558" y="1600200"/>
            <a:ext cx="7434146"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6989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305800" cy="1371600"/>
          </a:xfrm>
        </p:spPr>
        <p:txBody>
          <a:bodyPr/>
          <a:lstStyle/>
          <a:p>
            <a:r>
              <a:rPr lang="en-US" sz="2800" dirty="0" smtClean="0"/>
              <a:t>Rembrandt van Rijn, </a:t>
            </a:r>
            <a:r>
              <a:rPr lang="en-US" sz="2800" i="1" dirty="0" smtClean="0"/>
              <a:t>Abraham and Isaac</a:t>
            </a:r>
            <a:r>
              <a:rPr lang="en-US" sz="2800" dirty="0" smtClean="0"/>
              <a:t>, 1634. Hermitage Museum. </a:t>
            </a:r>
            <a:endParaRPr lang="en-US" sz="28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1371600"/>
            <a:ext cx="37338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3358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305800" cy="457200"/>
          </a:xfrm>
        </p:spPr>
        <p:txBody>
          <a:bodyPr/>
          <a:lstStyle/>
          <a:p>
            <a:r>
              <a:rPr lang="en-US" sz="2800" dirty="0" err="1" smtClean="0"/>
              <a:t>GianLorenzo</a:t>
            </a:r>
            <a:r>
              <a:rPr lang="en-US" sz="2800" dirty="0" smtClean="0"/>
              <a:t> Bernini</a:t>
            </a:r>
            <a:endParaRPr lang="en-US" sz="28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09700"/>
            <a:ext cx="39624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442" y="1828800"/>
            <a:ext cx="38290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26432" y="575101"/>
            <a:ext cx="3134191" cy="707886"/>
          </a:xfrm>
          <a:prstGeom prst="rect">
            <a:avLst/>
          </a:prstGeom>
          <a:noFill/>
        </p:spPr>
        <p:txBody>
          <a:bodyPr wrap="none" rtlCol="0">
            <a:spAutoFit/>
          </a:bodyPr>
          <a:lstStyle/>
          <a:p>
            <a:r>
              <a:rPr lang="en-US" sz="2000" i="1" dirty="0" smtClean="0"/>
              <a:t>Apollo and Daphne</a:t>
            </a:r>
            <a:r>
              <a:rPr lang="en-US" sz="2000" dirty="0" smtClean="0"/>
              <a:t>, 1625</a:t>
            </a:r>
          </a:p>
          <a:p>
            <a:r>
              <a:rPr lang="en-US" sz="2000" dirty="0" smtClean="0"/>
              <a:t>Galleria Borghese, Rome.</a:t>
            </a:r>
            <a:endParaRPr lang="en-US" sz="2000" dirty="0"/>
          </a:p>
        </p:txBody>
      </p:sp>
      <p:sp>
        <p:nvSpPr>
          <p:cNvPr id="5" name="TextBox 4"/>
          <p:cNvSpPr txBox="1"/>
          <p:nvPr/>
        </p:nvSpPr>
        <p:spPr>
          <a:xfrm>
            <a:off x="5121442" y="1120914"/>
            <a:ext cx="3756349" cy="707886"/>
          </a:xfrm>
          <a:prstGeom prst="rect">
            <a:avLst/>
          </a:prstGeom>
          <a:noFill/>
        </p:spPr>
        <p:txBody>
          <a:bodyPr wrap="none" rtlCol="0">
            <a:spAutoFit/>
          </a:bodyPr>
          <a:lstStyle/>
          <a:p>
            <a:r>
              <a:rPr lang="en-US" sz="2000" i="1" dirty="0" smtClean="0"/>
              <a:t>The Ecstasy of St. Theresa</a:t>
            </a:r>
            <a:r>
              <a:rPr lang="en-US" sz="2000" dirty="0" smtClean="0"/>
              <a:t>, </a:t>
            </a:r>
          </a:p>
          <a:p>
            <a:r>
              <a:rPr lang="en-US" sz="2000" dirty="0" smtClean="0"/>
              <a:t>1652, Santa </a:t>
            </a:r>
            <a:r>
              <a:rPr lang="en-US" sz="2000" dirty="0"/>
              <a:t>M</a:t>
            </a:r>
            <a:r>
              <a:rPr lang="en-US" sz="2000" dirty="0" smtClean="0"/>
              <a:t>aria </a:t>
            </a:r>
            <a:r>
              <a:rPr lang="en-US" sz="2000" dirty="0" err="1" smtClean="0"/>
              <a:t>della</a:t>
            </a:r>
            <a:r>
              <a:rPr lang="en-US" sz="2000" dirty="0" smtClean="0"/>
              <a:t> Vittoria</a:t>
            </a:r>
            <a:endParaRPr lang="en-US" sz="2000" dirty="0"/>
          </a:p>
        </p:txBody>
      </p:sp>
    </p:spTree>
    <p:extLst>
      <p:ext uri="{BB962C8B-B14F-4D97-AF65-F5344CB8AC3E}">
        <p14:creationId xmlns:p14="http://schemas.microsoft.com/office/powerpoint/2010/main" val="2132866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6553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54724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305800" cy="1066800"/>
          </a:xfrm>
        </p:spPr>
        <p:txBody>
          <a:bodyPr/>
          <a:lstStyle/>
          <a:p>
            <a:r>
              <a:rPr lang="en-US" sz="2800" dirty="0" smtClean="0"/>
              <a:t>Peter Paul </a:t>
            </a:r>
            <a:r>
              <a:rPr lang="en-US" sz="2800" dirty="0" err="1" smtClean="0"/>
              <a:t>Reubens</a:t>
            </a:r>
            <a:r>
              <a:rPr lang="en-US" sz="2800" dirty="0" smtClean="0"/>
              <a:t>, </a:t>
            </a:r>
            <a:r>
              <a:rPr lang="en-US" sz="2800" i="1" dirty="0" smtClean="0"/>
              <a:t>The Fall of Phaeton</a:t>
            </a:r>
            <a:r>
              <a:rPr lang="en-US" sz="2800" dirty="0" smtClean="0"/>
              <a:t>, 1608. National Gallery of Art, Washington D.C.</a:t>
            </a:r>
            <a:endParaRPr lang="en-US" sz="28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74676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5626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458200" cy="1295400"/>
          </a:xfrm>
        </p:spPr>
        <p:txBody>
          <a:bodyPr/>
          <a:lstStyle/>
          <a:p>
            <a:r>
              <a:rPr lang="en-US" sz="2800" dirty="0" smtClean="0"/>
              <a:t>Peter Paul </a:t>
            </a:r>
            <a:r>
              <a:rPr lang="en-US" sz="2800" dirty="0" err="1" smtClean="0"/>
              <a:t>Reubens</a:t>
            </a:r>
            <a:r>
              <a:rPr lang="en-US" sz="2800" dirty="0" smtClean="0"/>
              <a:t>, </a:t>
            </a:r>
            <a:r>
              <a:rPr lang="en-US" sz="2800" i="1" dirty="0" smtClean="0"/>
              <a:t>Christ on the Cross Between Two Thieves,</a:t>
            </a:r>
            <a:r>
              <a:rPr lang="en-US" sz="2800" dirty="0" smtClean="0"/>
              <a:t> 1620. Royal Museum of Fine Arts, Antwerp. </a:t>
            </a:r>
            <a:endParaRPr lang="en-US" sz="2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426719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6856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Flourishing of European </a:t>
            </a:r>
            <a:r>
              <a:rPr lang="en-US" altLang="en-US" dirty="0" smtClean="0">
                <a:latin typeface="Calibri" panose="020F0502020204030204" pitchFamily="34" charset="0"/>
                <a:ea typeface="ＭＳ Ｐゴシック" panose="020B0600070205080204" pitchFamily="34" charset="-128"/>
              </a:rPr>
              <a:t>Culture</a:t>
            </a:r>
            <a:endParaRPr lang="en-US" altLang="en-US" dirty="0">
              <a:latin typeface="Calibri" panose="020F0502020204030204" pitchFamily="34" charset="0"/>
              <a:ea typeface="ＭＳ Ｐゴシック" panose="020B0600070205080204" pitchFamily="34" charset="-128"/>
            </a:endParaRPr>
          </a:p>
        </p:txBody>
      </p:sp>
      <p:sp>
        <p:nvSpPr>
          <p:cNvPr id="89091" name="Rectangle 6"/>
          <p:cNvSpPr>
            <a:spLocks noGrp="1" noChangeArrowheads="1"/>
          </p:cNvSpPr>
          <p:nvPr>
            <p:ph type="body" idx="1"/>
          </p:nvPr>
        </p:nvSpPr>
        <p:spPr>
          <a:xfrm>
            <a:off x="685800" y="1524000"/>
            <a:ext cx="7769225"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 Wondrous Age of Theater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William Shakespeare (1564 – 1614)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Golden Age of Elizabethan Literature (1580 – 1640)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Globe Theater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Lord Chamberlain’s Company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Spain’s Golden Century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Lope de Vega (1562 – 1635)</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Wrote 1500 plays – about 1/3 survive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French </a:t>
            </a:r>
            <a:r>
              <a:rPr lang="en-US" altLang="en-US" dirty="0" smtClean="0">
                <a:latin typeface="Calibri" panose="020F0502020204030204" pitchFamily="34" charset="0"/>
                <a:ea typeface="ＭＳ Ｐゴシック" panose="020B0600070205080204" pitchFamily="34" charset="-128"/>
              </a:rPr>
              <a:t>Drama- for the nobility, not the masses.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Jean Baptiste Molière (1622 – 1673)</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The Misanthrope</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Tartuffe</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921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p469</a:t>
            </a:r>
          </a:p>
        </p:txBody>
      </p:sp>
      <p:pic>
        <p:nvPicPr>
          <p:cNvPr id="921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868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noChangeArrowheads="1"/>
          </p:cNvSpPr>
          <p:nvPr>
            <p:ph type="title"/>
          </p:nvPr>
        </p:nvSpPr>
        <p:spPr>
          <a:xfrm>
            <a:off x="690563" y="0"/>
            <a:ext cx="8453437" cy="112395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94211" name="Rectangle 5"/>
          <p:cNvSpPr>
            <a:spLocks noGrp="1" noChangeArrowheads="1"/>
          </p:cNvSpPr>
          <p:nvPr>
            <p:ph type="body" idx="1"/>
          </p:nvPr>
        </p:nvSpPr>
        <p:spPr>
          <a:xfrm>
            <a:off x="690563" y="1123950"/>
            <a:ext cx="8305800" cy="5105400"/>
          </a:xfrm>
        </p:spPr>
        <p:txBody>
          <a:bodyPr/>
          <a:lstStyle/>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Why were so many women targeted during the witchcraft craze?</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the Thirty Years’ War affect the different participants?</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changes were brought about with the Peace of Westphalia?</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were the chief characteristics of absolutism?</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Western ideas influence the reign of Peter the Great in Russia?</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gains did Parliament make at the expense of the monarchy during the course of the seventeenth century in England?</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English political thinkers react to the English revolutions?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685800" y="76200"/>
            <a:ext cx="84582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Social Crises, War, and </a:t>
            </a:r>
            <a:r>
              <a:rPr lang="en-US" altLang="en-US" dirty="0" smtClean="0">
                <a:latin typeface="Calibri" panose="020F0502020204030204" pitchFamily="34" charset="0"/>
                <a:ea typeface="ＭＳ Ｐゴシック" panose="020B0600070205080204" pitchFamily="34" charset="-128"/>
              </a:rPr>
              <a:t>Rebellions</a:t>
            </a:r>
            <a:endParaRPr lang="en-US" altLang="en-US" dirty="0">
              <a:latin typeface="Calibri" panose="020F0502020204030204" pitchFamily="34" charset="0"/>
              <a:ea typeface="ＭＳ Ｐゴシック" panose="020B0600070205080204" pitchFamily="34" charset="-128"/>
            </a:endParaRPr>
          </a:p>
        </p:txBody>
      </p:sp>
      <p:sp>
        <p:nvSpPr>
          <p:cNvPr id="8195" name="Rectangle 5"/>
          <p:cNvSpPr>
            <a:spLocks noGrp="1" noChangeArrowheads="1"/>
          </p:cNvSpPr>
          <p:nvPr>
            <p:ph type="body" idx="1"/>
          </p:nvPr>
        </p:nvSpPr>
        <p:spPr>
          <a:xfrm>
            <a:off x="685800" y="990600"/>
            <a:ext cx="7769225"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Thirty Years War (1618 – 1648</a:t>
            </a:r>
            <a:r>
              <a:rPr lang="en-US" altLang="en-US"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“Last of the religious wars”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Background to the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Religious division and constitutional crisis in the Holy Roman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Bohemian Phase (1618 – 1625)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Danish Phase (1625 – 1629)</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Swedish Phase (1630 – 1635)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Franco-Swedish Phase (1635 – 1648)</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Outcomes of the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Peace of Westphalia (1648)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End of the Holy Roman Empire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Social and economic effects debated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9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34400" cy="685800"/>
          </a:xfrm>
        </p:spPr>
        <p:txBody>
          <a:bodyPr/>
          <a:lstStyle/>
          <a:p>
            <a:r>
              <a:rPr lang="en-US" altLang="en-US" sz="3200" dirty="0">
                <a:ea typeface="ＭＳ Ｐゴシック" pitchFamily="34" charset="-128"/>
              </a:rPr>
              <a:t>Preconditions for </a:t>
            </a:r>
            <a:r>
              <a:rPr lang="en-US" altLang="en-US" sz="3200" b="1" dirty="0">
                <a:ea typeface="ＭＳ Ｐゴシック" pitchFamily="34" charset="-128"/>
              </a:rPr>
              <a:t>The Thirty Years War</a:t>
            </a:r>
            <a:endParaRPr lang="en-US" sz="3200" dirty="0"/>
          </a:p>
        </p:txBody>
      </p:sp>
      <p:sp>
        <p:nvSpPr>
          <p:cNvPr id="3" name="Content Placeholder 2"/>
          <p:cNvSpPr>
            <a:spLocks noGrp="1"/>
          </p:cNvSpPr>
          <p:nvPr>
            <p:ph idx="1"/>
          </p:nvPr>
        </p:nvSpPr>
        <p:spPr>
          <a:xfrm>
            <a:off x="652463" y="1066800"/>
            <a:ext cx="8034337" cy="5486400"/>
          </a:xfrm>
        </p:spPr>
        <p:txBody>
          <a:bodyPr/>
          <a:lstStyle/>
          <a:p>
            <a:pPr eaLnBrk="1" hangingPunct="1">
              <a:lnSpc>
                <a:spcPct val="90000"/>
              </a:lnSpc>
            </a:pPr>
            <a:r>
              <a:rPr lang="en-US" altLang="en-US" sz="2600" dirty="0">
                <a:ea typeface="ＭＳ Ｐゴシック" pitchFamily="34" charset="-128"/>
              </a:rPr>
              <a:t>Fragmented Germany – Germany was an almost ungovernable land of 360 autonomous political entities.</a:t>
            </a:r>
          </a:p>
          <a:p>
            <a:pPr lvl="2" eaLnBrk="1" hangingPunct="1">
              <a:lnSpc>
                <a:spcPct val="90000"/>
              </a:lnSpc>
            </a:pPr>
            <a:r>
              <a:rPr lang="en-US" altLang="en-US" dirty="0">
                <a:ea typeface="ＭＳ Ｐゴシック" pitchFamily="34" charset="-128"/>
              </a:rPr>
              <a:t>Was Europe’s highway for trade and travel. </a:t>
            </a:r>
          </a:p>
          <a:p>
            <a:pPr lvl="2" eaLnBrk="1" hangingPunct="1">
              <a:lnSpc>
                <a:spcPct val="90000"/>
              </a:lnSpc>
            </a:pPr>
            <a:r>
              <a:rPr lang="en-US" altLang="en-US" dirty="0">
                <a:ea typeface="ＭＳ Ｐゴシック" pitchFamily="34" charset="-128"/>
              </a:rPr>
              <a:t>Peace of </a:t>
            </a:r>
            <a:r>
              <a:rPr lang="en-US" altLang="en-US" dirty="0" err="1">
                <a:ea typeface="ＭＳ Ｐゴシック" pitchFamily="34" charset="-128"/>
              </a:rPr>
              <a:t>Augsberg</a:t>
            </a:r>
            <a:r>
              <a:rPr lang="en-US" altLang="en-US" dirty="0">
                <a:ea typeface="ＭＳ Ｐゴシック" pitchFamily="34" charset="-128"/>
              </a:rPr>
              <a:t> gave them this sovereignty</a:t>
            </a:r>
            <a:r>
              <a:rPr lang="en-US" altLang="en-US" dirty="0" smtClean="0">
                <a:ea typeface="ＭＳ Ｐゴシック" pitchFamily="34" charset="-128"/>
              </a:rPr>
              <a:t>.</a:t>
            </a:r>
          </a:p>
          <a:p>
            <a:pPr lvl="3" eaLnBrk="1" hangingPunct="1">
              <a:lnSpc>
                <a:spcPct val="90000"/>
              </a:lnSpc>
            </a:pPr>
            <a:r>
              <a:rPr lang="en-US" altLang="en-US" dirty="0" smtClean="0">
                <a:ea typeface="ＭＳ Ｐゴシック" pitchFamily="34" charset="-128"/>
              </a:rPr>
              <a:t>Recognized rights of Lutherans, but not Calvinists.</a:t>
            </a:r>
          </a:p>
          <a:p>
            <a:pPr lvl="3" eaLnBrk="1" hangingPunct="1">
              <a:lnSpc>
                <a:spcPct val="90000"/>
              </a:lnSpc>
            </a:pPr>
            <a:r>
              <a:rPr lang="en-US" altLang="en-US" dirty="0" smtClean="0">
                <a:ea typeface="ＭＳ Ｐゴシック" pitchFamily="34" charset="-128"/>
              </a:rPr>
              <a:t>Many German states had become Calvinist</a:t>
            </a:r>
            <a:endParaRPr lang="en-US" altLang="en-US" dirty="0">
              <a:ea typeface="ＭＳ Ｐゴシック" pitchFamily="34" charset="-128"/>
            </a:endParaRPr>
          </a:p>
          <a:p>
            <a:pPr lvl="2" eaLnBrk="1" hangingPunct="1">
              <a:lnSpc>
                <a:spcPct val="90000"/>
              </a:lnSpc>
            </a:pPr>
            <a:r>
              <a:rPr lang="en-US" altLang="en-US" dirty="0">
                <a:ea typeface="ＭＳ Ｐゴシック" pitchFamily="34" charset="-128"/>
              </a:rPr>
              <a:t>After Council of </a:t>
            </a:r>
            <a:r>
              <a:rPr lang="en-US" altLang="en-US" dirty="0" smtClean="0">
                <a:ea typeface="ＭＳ Ｐゴシック" pitchFamily="34" charset="-128"/>
              </a:rPr>
              <a:t>Trent, </a:t>
            </a:r>
            <a:r>
              <a:rPr lang="en-US" altLang="en-US" dirty="0">
                <a:ea typeface="ＭＳ Ｐゴシック" pitchFamily="34" charset="-128"/>
              </a:rPr>
              <a:t>Protestants were afraid that Catholics would attempt to recreate the Catholic Europe of pre-Reformation times.</a:t>
            </a:r>
          </a:p>
          <a:p>
            <a:pPr eaLnBrk="1" hangingPunct="1">
              <a:lnSpc>
                <a:spcPct val="90000"/>
              </a:lnSpc>
            </a:pPr>
            <a:r>
              <a:rPr lang="en-US" altLang="en-US" sz="2600" dirty="0">
                <a:ea typeface="ＭＳ Ｐゴシック" pitchFamily="34" charset="-128"/>
              </a:rPr>
              <a:t>Religious Divisions in the Holy Roman Empire </a:t>
            </a:r>
          </a:p>
          <a:p>
            <a:pPr lvl="2" eaLnBrk="1" hangingPunct="1">
              <a:lnSpc>
                <a:spcPct val="90000"/>
              </a:lnSpc>
            </a:pPr>
            <a:r>
              <a:rPr lang="en-US" altLang="en-US" dirty="0">
                <a:ea typeface="ＭＳ Ｐゴシック" pitchFamily="34" charset="-128"/>
              </a:rPr>
              <a:t>Between the equally-numbered Catholics and Protestants</a:t>
            </a:r>
          </a:p>
          <a:p>
            <a:pPr lvl="2" eaLnBrk="1" hangingPunct="1">
              <a:lnSpc>
                <a:spcPct val="90000"/>
              </a:lnSpc>
            </a:pPr>
            <a:r>
              <a:rPr lang="en-US" altLang="en-US" dirty="0">
                <a:ea typeface="ＭＳ Ｐゴシック" pitchFamily="34" charset="-128"/>
              </a:rPr>
              <a:t>Between liberal and conservative Lutherans</a:t>
            </a:r>
          </a:p>
          <a:p>
            <a:pPr lvl="2" eaLnBrk="1" hangingPunct="1">
              <a:lnSpc>
                <a:spcPct val="90000"/>
              </a:lnSpc>
            </a:pPr>
            <a:r>
              <a:rPr lang="en-US" altLang="en-US" dirty="0">
                <a:ea typeface="ＭＳ Ｐゴシック" pitchFamily="34" charset="-128"/>
              </a:rPr>
              <a:t>Between Lutherans and Calvinists</a:t>
            </a:r>
          </a:p>
          <a:p>
            <a:endParaRPr lang="en-US" dirty="0"/>
          </a:p>
        </p:txBody>
      </p:sp>
    </p:spTree>
    <p:extLst>
      <p:ext uri="{BB962C8B-B14F-4D97-AF65-F5344CB8AC3E}">
        <p14:creationId xmlns:p14="http://schemas.microsoft.com/office/powerpoint/2010/main" val="309924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Preconditions:</a:t>
            </a:r>
            <a:endParaRPr lang="en-US" dirty="0"/>
          </a:p>
        </p:txBody>
      </p:sp>
      <p:sp>
        <p:nvSpPr>
          <p:cNvPr id="3" name="Content Placeholder 2"/>
          <p:cNvSpPr>
            <a:spLocks noGrp="1"/>
          </p:cNvSpPr>
          <p:nvPr>
            <p:ph idx="1"/>
          </p:nvPr>
        </p:nvSpPr>
        <p:spPr>
          <a:xfrm>
            <a:off x="652463" y="990600"/>
            <a:ext cx="8262937" cy="5562600"/>
          </a:xfrm>
        </p:spPr>
        <p:txBody>
          <a:bodyPr/>
          <a:lstStyle/>
          <a:p>
            <a:r>
              <a:rPr lang="en-US" sz="2800" dirty="0" smtClean="0"/>
              <a:t>Ruler of the Palatinate: Frederick IV- a Calvinist.</a:t>
            </a:r>
          </a:p>
          <a:p>
            <a:pPr lvl="1"/>
            <a:r>
              <a:rPr lang="en-US" sz="2400" dirty="0" smtClean="0"/>
              <a:t>Forms the Protestant Union- a Protestant military league.</a:t>
            </a:r>
          </a:p>
          <a:p>
            <a:r>
              <a:rPr lang="en-US" sz="2800" dirty="0" smtClean="0"/>
              <a:t>To his south: The Duke of Bavaria, Maximilian- a Catholic.</a:t>
            </a:r>
          </a:p>
          <a:p>
            <a:pPr lvl="1"/>
            <a:r>
              <a:rPr lang="en-US" sz="2400" dirty="0" smtClean="0"/>
              <a:t>Organizes the Catholic League in response.</a:t>
            </a:r>
          </a:p>
          <a:p>
            <a:r>
              <a:rPr lang="en-US" sz="2800" dirty="0" smtClean="0"/>
              <a:t>Habsburgs want to strengthen rule over HRE.</a:t>
            </a:r>
          </a:p>
          <a:p>
            <a:pPr lvl="1"/>
            <a:r>
              <a:rPr lang="en-US" sz="2400" dirty="0" smtClean="0"/>
              <a:t>German princes resist- they want their rights. </a:t>
            </a:r>
          </a:p>
          <a:p>
            <a:r>
              <a:rPr lang="en-US" dirty="0" smtClean="0"/>
              <a:t>Two armed alliances:</a:t>
            </a:r>
          </a:p>
          <a:p>
            <a:pPr lvl="1"/>
            <a:r>
              <a:rPr lang="en-US" dirty="0" smtClean="0"/>
              <a:t>Habsburgs           vs.           German princes</a:t>
            </a:r>
          </a:p>
          <a:p>
            <a:pPr marL="457200" lvl="1" indent="0">
              <a:buNone/>
            </a:pPr>
            <a:r>
              <a:rPr lang="en-US" dirty="0"/>
              <a:t> </a:t>
            </a:r>
            <a:r>
              <a:rPr lang="en-US" dirty="0" smtClean="0"/>
              <a:t>  </a:t>
            </a:r>
            <a:r>
              <a:rPr lang="en-US" sz="2000" dirty="0" smtClean="0"/>
              <a:t>(Spain, Austria)                                 (aided by France and other           				                      Protestant kings)</a:t>
            </a:r>
          </a:p>
          <a:p>
            <a:pPr lvl="1"/>
            <a:endParaRPr lang="en-US" dirty="0"/>
          </a:p>
        </p:txBody>
      </p:sp>
    </p:spTree>
    <p:extLst>
      <p:ext uri="{BB962C8B-B14F-4D97-AF65-F5344CB8AC3E}">
        <p14:creationId xmlns:p14="http://schemas.microsoft.com/office/powerpoint/2010/main" val="10763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“Germany” in 1570</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70866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006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1219200"/>
          </a:xfrm>
        </p:spPr>
        <p:txBody>
          <a:bodyPr/>
          <a:lstStyle/>
          <a:p>
            <a:r>
              <a:rPr lang="en-US" dirty="0" smtClean="0"/>
              <a:t>Religious divisions in Europe- 1600</a:t>
            </a:r>
            <a:br>
              <a:rPr lang="en-US" dirty="0" smtClean="0"/>
            </a:br>
            <a:r>
              <a:rPr lang="en-US" sz="2000" i="1" dirty="0" smtClean="0"/>
              <a:t>Remember: Edict of Nantes in France- 1598</a:t>
            </a:r>
            <a:endParaRPr lang="en-US" i="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1887" y="1600200"/>
            <a:ext cx="601548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01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Holy Roman Empire, 1618</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64769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16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0"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MAP 15.1 The Thirty Years’ War</a:t>
            </a:r>
            <a:endParaRPr lang="en-US" altLang="en-US" dirty="0">
              <a:ea typeface="ＭＳ Ｐゴシック" panose="020B0600070205080204" pitchFamily="34" charset="-128"/>
            </a:endParaRPr>
          </a:p>
        </p:txBody>
      </p:sp>
      <p:sp>
        <p:nvSpPr>
          <p:cNvPr id="921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15.1 p436</a:t>
            </a:r>
          </a:p>
        </p:txBody>
      </p:sp>
      <p:pic>
        <p:nvPicPr>
          <p:cNvPr id="7173" name="Picture 1" descr="Map of Western Europe shows territories of the following kingdoms and Empires.&#10;Kingdom of Denmark and Norway- Norway and Denmark; Brandenburg- northern coast of Germany and Poland; Kingdom of Sweden - Sweden, Finland, Estonia, and Livonia; Habsburg (Austrian) – regions of Austria, Hungary, and Silesia; Habsburg (Spanish) – Netherlands, Spain, southern Italy, Sardinia, and Sicily; Holy Roman Empire boundary in 1648- extends from Netherlands, includes Habsburg (Austrian), and Brandenburg; Republic of Venice- includes the northern and eastern coast of Adriatic sea ; and Battle site- Lützen 1632, Rocroi 1643, and Nördlingen 1634 in Roman Empire." title="MAP 15.1 The Thirty Years’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809625"/>
            <a:ext cx="714057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85800" y="990600"/>
            <a:ext cx="8034337" cy="4953000"/>
          </a:xfrm>
        </p:spPr>
        <p:txBody>
          <a:bodyPr/>
          <a:lstStyle/>
          <a:p>
            <a:r>
              <a:rPr lang="en-US" sz="2500" dirty="0">
                <a:latin typeface="Calibri" panose="020F0502020204030204" pitchFamily="34" charset="0"/>
              </a:rPr>
              <a:t>​What economic, social, and political crises did Europe experience in the first half of the seventeenth century?</a:t>
            </a:r>
          </a:p>
          <a:p>
            <a:r>
              <a:rPr lang="en-US" sz="2500" dirty="0">
                <a:latin typeface="Calibri" panose="020F0502020204030204" pitchFamily="34" charset="0"/>
              </a:rPr>
              <a:t>​What was absolutism in theory, and how did its actual practice in France reflect or differ from the theory?</a:t>
            </a:r>
          </a:p>
          <a:p>
            <a:r>
              <a:rPr lang="en-US" sz="2500" dirty="0">
                <a:latin typeface="Calibri" panose="020F0502020204030204" pitchFamily="34" charset="0"/>
              </a:rPr>
              <a:t>​What developments enabled Brandenburg-Prussia, Austria, and Russia to emerge as major powers in the seventeenth century?</a:t>
            </a:r>
          </a:p>
          <a:p>
            <a:r>
              <a:rPr lang="en-US" sz="2500" dirty="0">
                <a:latin typeface="Calibri" panose="020F0502020204030204" pitchFamily="34" charset="0"/>
              </a:rPr>
              <a:t>​What were the main issues in the struggle between king and Parliament in seventeenth-century England, and how were they resolved?</a:t>
            </a:r>
          </a:p>
          <a:p>
            <a:r>
              <a:rPr lang="en-US" sz="2500" dirty="0">
                <a:latin typeface="Calibri" panose="020F0502020204030204" pitchFamily="34" charset="0"/>
              </a:rPr>
              <a:t>​How did the artistic and literary achievements of this era reflect the political and economic developments of the period?</a:t>
            </a:r>
          </a:p>
        </p:txBody>
      </p:sp>
    </p:spTree>
    <p:extLst>
      <p:ext uri="{BB962C8B-B14F-4D97-AF65-F5344CB8AC3E}">
        <p14:creationId xmlns:p14="http://schemas.microsoft.com/office/powerpoint/2010/main" val="142653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34400" cy="381000"/>
          </a:xfrm>
        </p:spPr>
        <p:txBody>
          <a:bodyPr/>
          <a:lstStyle/>
          <a:p>
            <a:r>
              <a:rPr lang="en-US" sz="3600" dirty="0" smtClean="0"/>
              <a:t>1: The Bohemian Phase: 1618-1625</a:t>
            </a:r>
            <a:endParaRPr lang="en-US" sz="3600" dirty="0"/>
          </a:p>
        </p:txBody>
      </p:sp>
      <p:sp>
        <p:nvSpPr>
          <p:cNvPr id="3" name="Content Placeholder 2"/>
          <p:cNvSpPr>
            <a:spLocks noGrp="1"/>
          </p:cNvSpPr>
          <p:nvPr>
            <p:ph idx="1"/>
          </p:nvPr>
        </p:nvSpPr>
        <p:spPr>
          <a:xfrm>
            <a:off x="685800" y="838200"/>
            <a:ext cx="8339137" cy="6047874"/>
          </a:xfrm>
        </p:spPr>
        <p:txBody>
          <a:bodyPr/>
          <a:lstStyle/>
          <a:p>
            <a:r>
              <a:rPr lang="en-US" sz="2500" dirty="0" smtClean="0"/>
              <a:t>Bohemia: a </a:t>
            </a:r>
            <a:r>
              <a:rPr lang="en-US" sz="2500" i="1" dirty="0" smtClean="0"/>
              <a:t>Habsburg </a:t>
            </a:r>
            <a:r>
              <a:rPr lang="en-US" sz="2500" dirty="0" smtClean="0"/>
              <a:t>territory</a:t>
            </a:r>
          </a:p>
          <a:p>
            <a:r>
              <a:rPr lang="en-US" sz="2500" i="1" dirty="0" smtClean="0"/>
              <a:t>Calvinist Bohemian nobles </a:t>
            </a:r>
            <a:r>
              <a:rPr lang="en-US" sz="2500" dirty="0" smtClean="0"/>
              <a:t>revolt against their king, </a:t>
            </a:r>
            <a:r>
              <a:rPr lang="en-US" sz="2500" b="1" dirty="0" smtClean="0"/>
              <a:t>Habsburg Archduke Ferdinand</a:t>
            </a:r>
          </a:p>
          <a:p>
            <a:pPr lvl="1"/>
            <a:r>
              <a:rPr lang="en-US" sz="2300" dirty="0" smtClean="0"/>
              <a:t>He wants to re-Catholicize Bohemia</a:t>
            </a:r>
          </a:p>
          <a:p>
            <a:r>
              <a:rPr lang="en-US" sz="2500" u="sng" dirty="0" smtClean="0"/>
              <a:t>THE DEFENESTRATION OF PRAGUE </a:t>
            </a:r>
            <a:r>
              <a:rPr lang="en-US" sz="2500" dirty="0" smtClean="0"/>
              <a:t>starts the conflict.</a:t>
            </a:r>
          </a:p>
          <a:p>
            <a:r>
              <a:rPr lang="en-US" sz="2500" dirty="0" smtClean="0"/>
              <a:t>Bohemians seize control and elect their man as ruler of the Palatinate(Frederick IV). </a:t>
            </a:r>
          </a:p>
          <a:p>
            <a:r>
              <a:rPr lang="en-US" sz="2500" dirty="0" smtClean="0"/>
              <a:t>Meanwhile… Ferdinand is now HR Emperor. </a:t>
            </a:r>
            <a:r>
              <a:rPr lang="en-US" sz="1800" b="1" dirty="0" smtClean="0"/>
              <a:t>(#Awkward)</a:t>
            </a:r>
          </a:p>
          <a:p>
            <a:pPr lvl="1"/>
            <a:r>
              <a:rPr lang="en-US" sz="2100" dirty="0" smtClean="0"/>
              <a:t>Spain comes to his aid, and they defeat the Protestants at White Mountain- 1620</a:t>
            </a:r>
          </a:p>
          <a:p>
            <a:pPr lvl="1"/>
            <a:r>
              <a:rPr lang="en-US" sz="2100" dirty="0" smtClean="0"/>
              <a:t>Spain invades the Palatinate, Frederick flees to United Provinces (Netherlands), so Spain attacks the Dutch again. </a:t>
            </a:r>
          </a:p>
          <a:p>
            <a:r>
              <a:rPr lang="en-US" sz="2500" dirty="0" smtClean="0"/>
              <a:t>WINNER: #</a:t>
            </a:r>
            <a:r>
              <a:rPr lang="en-US" sz="2500" dirty="0" err="1" smtClean="0"/>
              <a:t>TeamCatholics</a:t>
            </a:r>
            <a:r>
              <a:rPr lang="en-US" sz="2500" dirty="0" smtClean="0"/>
              <a:t>  #</a:t>
            </a:r>
            <a:r>
              <a:rPr lang="en-US" sz="2500" dirty="0" err="1" smtClean="0"/>
              <a:t>HabsburgsRule</a:t>
            </a:r>
            <a:endParaRPr lang="en-US" sz="2500" dirty="0" smtClean="0"/>
          </a:p>
        </p:txBody>
      </p:sp>
    </p:spTree>
    <p:extLst>
      <p:ext uri="{BB962C8B-B14F-4D97-AF65-F5344CB8AC3E}">
        <p14:creationId xmlns:p14="http://schemas.microsoft.com/office/powerpoint/2010/main" val="356881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The Defenestration of Prague</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7056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714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49" y="381000"/>
            <a:ext cx="9067800" cy="609600"/>
          </a:xfrm>
        </p:spPr>
        <p:txBody>
          <a:bodyPr/>
          <a:lstStyle/>
          <a:p>
            <a:r>
              <a:rPr lang="en-US" dirty="0" smtClean="0"/>
              <a:t>The window at Prague Castle</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600200"/>
            <a:ext cx="5181600" cy="419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61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381000"/>
          </a:xfrm>
        </p:spPr>
        <p:txBody>
          <a:bodyPr/>
          <a:lstStyle/>
          <a:p>
            <a:r>
              <a:rPr lang="en-US" dirty="0" smtClean="0"/>
              <a:t>2: The Danish Phase (1625-1629)</a:t>
            </a:r>
            <a:endParaRPr lang="en-US" dirty="0"/>
          </a:p>
        </p:txBody>
      </p:sp>
      <p:sp>
        <p:nvSpPr>
          <p:cNvPr id="3" name="Content Placeholder 2"/>
          <p:cNvSpPr>
            <a:spLocks noGrp="1"/>
          </p:cNvSpPr>
          <p:nvPr>
            <p:ph idx="1"/>
          </p:nvPr>
        </p:nvSpPr>
        <p:spPr>
          <a:xfrm>
            <a:off x="652463" y="762000"/>
            <a:ext cx="8034337" cy="5791200"/>
          </a:xfrm>
        </p:spPr>
        <p:txBody>
          <a:bodyPr/>
          <a:lstStyle/>
          <a:p>
            <a:r>
              <a:rPr lang="en-US" sz="2600" dirty="0" smtClean="0"/>
              <a:t>King Christian IV of Denmark- a Lutheran</a:t>
            </a:r>
          </a:p>
          <a:p>
            <a:pPr lvl="1"/>
            <a:r>
              <a:rPr lang="en-US" sz="2600" dirty="0" smtClean="0"/>
              <a:t>Intervenes on Protestant behalf; invades northern Germany</a:t>
            </a:r>
          </a:p>
          <a:p>
            <a:r>
              <a:rPr lang="en-US" sz="2600" dirty="0" smtClean="0"/>
              <a:t>Meanwhile…</a:t>
            </a:r>
          </a:p>
          <a:p>
            <a:pPr lvl="1"/>
            <a:r>
              <a:rPr lang="en-US" sz="2400" dirty="0" smtClean="0"/>
              <a:t>HRE Ferdinand doesn’t trust Duke Maximilian, so he hires Protestant mercenary Albrecht von Wallenstein.	</a:t>
            </a:r>
          </a:p>
          <a:p>
            <a:pPr lvl="1"/>
            <a:r>
              <a:rPr lang="en-US" sz="2400" dirty="0" smtClean="0"/>
              <a:t>He humiliates King Christian, takes Baltic ports, and marks the end of Danish supremacy in the north. </a:t>
            </a:r>
          </a:p>
          <a:p>
            <a:r>
              <a:rPr lang="en-US" sz="2600" dirty="0" smtClean="0"/>
              <a:t>Ferdinand issues the </a:t>
            </a:r>
            <a:r>
              <a:rPr lang="en-US" sz="2600" b="1" u="sng" dirty="0" smtClean="0"/>
              <a:t>Edict of Restitution:</a:t>
            </a:r>
          </a:p>
          <a:p>
            <a:pPr lvl="1"/>
            <a:r>
              <a:rPr lang="en-US" sz="2200" dirty="0" smtClean="0"/>
              <a:t>All property taken from Catholic Church is given back</a:t>
            </a:r>
          </a:p>
          <a:p>
            <a:r>
              <a:rPr lang="en-US" sz="2600" dirty="0" smtClean="0"/>
              <a:t>German princes fear he is too powerful and force him to fire Wallenstein.</a:t>
            </a:r>
          </a:p>
          <a:p>
            <a:r>
              <a:rPr lang="en-US" sz="2600" dirty="0" smtClean="0"/>
              <a:t>WINNER: #</a:t>
            </a:r>
            <a:r>
              <a:rPr lang="en-US" sz="2600" dirty="0" err="1" smtClean="0"/>
              <a:t>TeamCatholic</a:t>
            </a:r>
            <a:r>
              <a:rPr lang="en-US" sz="2600" dirty="0" smtClean="0"/>
              <a:t>  #</a:t>
            </a:r>
            <a:r>
              <a:rPr lang="en-US" sz="2600" dirty="0" err="1" smtClean="0"/>
              <a:t>WallensteinIsScary</a:t>
            </a:r>
            <a:endParaRPr lang="en-US" sz="2600" dirty="0" smtClean="0"/>
          </a:p>
          <a:p>
            <a:endParaRPr lang="en-US" sz="3000" dirty="0"/>
          </a:p>
        </p:txBody>
      </p:sp>
    </p:spTree>
    <p:extLst>
      <p:ext uri="{BB962C8B-B14F-4D97-AF65-F5344CB8AC3E}">
        <p14:creationId xmlns:p14="http://schemas.microsoft.com/office/powerpoint/2010/main" val="206042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04800"/>
          </a:xfrm>
        </p:spPr>
        <p:txBody>
          <a:bodyPr/>
          <a:lstStyle/>
          <a:p>
            <a:r>
              <a:rPr lang="en-US" sz="3200" dirty="0" smtClean="0"/>
              <a:t>3. The Swedish Phase (1630-1635)</a:t>
            </a:r>
            <a:endParaRPr lang="en-US" sz="3200" dirty="0"/>
          </a:p>
        </p:txBody>
      </p:sp>
      <p:sp>
        <p:nvSpPr>
          <p:cNvPr id="3" name="Content Placeholder 2"/>
          <p:cNvSpPr>
            <a:spLocks noGrp="1"/>
          </p:cNvSpPr>
          <p:nvPr>
            <p:ph idx="1"/>
          </p:nvPr>
        </p:nvSpPr>
        <p:spPr>
          <a:xfrm>
            <a:off x="652463" y="685800"/>
            <a:ext cx="8262937" cy="6172200"/>
          </a:xfrm>
        </p:spPr>
        <p:txBody>
          <a:bodyPr/>
          <a:lstStyle/>
          <a:p>
            <a:r>
              <a:rPr lang="en-US" sz="2800" dirty="0" smtClean="0"/>
              <a:t>King </a:t>
            </a:r>
            <a:r>
              <a:rPr lang="en-US" sz="2800" dirty="0" err="1" smtClean="0"/>
              <a:t>Gustavus</a:t>
            </a:r>
            <a:r>
              <a:rPr lang="en-US" sz="2800" dirty="0" smtClean="0"/>
              <a:t> Adolphus of Sweden- a Lutheran</a:t>
            </a:r>
          </a:p>
          <a:p>
            <a:pPr lvl="1"/>
            <a:r>
              <a:rPr lang="en-US" sz="2400" dirty="0" smtClean="0"/>
              <a:t>Military genius; changes warfare forever.</a:t>
            </a:r>
          </a:p>
          <a:p>
            <a:pPr lvl="1"/>
            <a:r>
              <a:rPr lang="en-US" sz="2400" dirty="0" smtClean="0"/>
              <a:t>Invades northern Germany and chases Catholics to central Germany.</a:t>
            </a:r>
          </a:p>
          <a:p>
            <a:pPr lvl="1"/>
            <a:r>
              <a:rPr lang="en-US" sz="2400" dirty="0" smtClean="0"/>
              <a:t>Ferdinand rehires Wallenstein.</a:t>
            </a:r>
          </a:p>
          <a:p>
            <a:pPr lvl="1"/>
            <a:r>
              <a:rPr lang="en-US" sz="2400" dirty="0" smtClean="0"/>
              <a:t>1632- Sweden wins at </a:t>
            </a:r>
            <a:r>
              <a:rPr lang="en-US" sz="2400" dirty="0" err="1" smtClean="0"/>
              <a:t>Lutzen</a:t>
            </a:r>
            <a:r>
              <a:rPr lang="en-US" sz="2400" dirty="0" smtClean="0"/>
              <a:t>, but </a:t>
            </a:r>
            <a:r>
              <a:rPr lang="en-US" sz="2400" dirty="0" err="1" smtClean="0"/>
              <a:t>Gustavus</a:t>
            </a:r>
            <a:r>
              <a:rPr lang="en-US" sz="2400" dirty="0" smtClean="0"/>
              <a:t> Adolphus is killed in the battle. </a:t>
            </a:r>
          </a:p>
          <a:p>
            <a:pPr lvl="1"/>
            <a:r>
              <a:rPr lang="en-US" sz="2400" dirty="0" smtClean="0"/>
              <a:t>1634- Ferdinand has Wallenstein assassinated.</a:t>
            </a:r>
          </a:p>
          <a:p>
            <a:pPr lvl="2"/>
            <a:r>
              <a:rPr lang="en-US" sz="2000" dirty="0" smtClean="0"/>
              <a:t>This shows the war’s real motives: greed and politics.</a:t>
            </a:r>
          </a:p>
          <a:p>
            <a:pPr lvl="2"/>
            <a:r>
              <a:rPr lang="en-US" dirty="0" smtClean="0"/>
              <a:t>Then the HRE defeats the Swedes, guaranteeing that southern Germany will remain Catholic. </a:t>
            </a:r>
          </a:p>
          <a:p>
            <a:pPr lvl="2"/>
            <a:r>
              <a:rPr lang="en-US" dirty="0" smtClean="0"/>
              <a:t>Ferdinand tries to make peace by revoking the Edict of Restitution, but the Swedes want revenge, and call on their friends: the French.</a:t>
            </a:r>
          </a:p>
          <a:p>
            <a:pPr lvl="1"/>
            <a:r>
              <a:rPr lang="en-US" sz="2400" dirty="0" smtClean="0"/>
              <a:t>WINNER: #</a:t>
            </a:r>
            <a:r>
              <a:rPr lang="en-US" sz="2400" dirty="0" err="1" smtClean="0"/>
              <a:t>TeamNobody</a:t>
            </a:r>
            <a:r>
              <a:rPr lang="en-US" sz="2400" dirty="0" smtClean="0"/>
              <a:t>   #</a:t>
            </a:r>
            <a:r>
              <a:rPr lang="en-US" sz="2400" dirty="0" err="1" smtClean="0"/>
              <a:t>Thiswarispointlessnow</a:t>
            </a:r>
            <a:endParaRPr lang="en-US" sz="2400" dirty="0"/>
          </a:p>
        </p:txBody>
      </p:sp>
    </p:spTree>
    <p:extLst>
      <p:ext uri="{BB962C8B-B14F-4D97-AF65-F5344CB8AC3E}">
        <p14:creationId xmlns:p14="http://schemas.microsoft.com/office/powerpoint/2010/main" val="35350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458200" cy="381000"/>
          </a:xfrm>
        </p:spPr>
        <p:txBody>
          <a:bodyPr/>
          <a:lstStyle/>
          <a:p>
            <a:r>
              <a:rPr lang="en-US" sz="3300" dirty="0" smtClean="0"/>
              <a:t>4. The French-Swedish Phase (1635-1648)</a:t>
            </a:r>
            <a:endParaRPr lang="en-US" sz="3300" dirty="0"/>
          </a:p>
        </p:txBody>
      </p:sp>
      <p:sp>
        <p:nvSpPr>
          <p:cNvPr id="3" name="Content Placeholder 2"/>
          <p:cNvSpPr>
            <a:spLocks noGrp="1"/>
          </p:cNvSpPr>
          <p:nvPr>
            <p:ph idx="1"/>
          </p:nvPr>
        </p:nvSpPr>
        <p:spPr>
          <a:xfrm>
            <a:off x="652463" y="762000"/>
            <a:ext cx="8262937" cy="5791200"/>
          </a:xfrm>
        </p:spPr>
        <p:txBody>
          <a:bodyPr/>
          <a:lstStyle/>
          <a:p>
            <a:r>
              <a:rPr lang="en-US" sz="2800" dirty="0" smtClean="0"/>
              <a:t>Longest, deadliest, most brutal phase</a:t>
            </a:r>
          </a:p>
          <a:p>
            <a:r>
              <a:rPr lang="en-US" sz="2800" dirty="0" smtClean="0"/>
              <a:t>Religious issues were forgotten and irrelevant now: it’s just war for the sake of war.</a:t>
            </a:r>
          </a:p>
          <a:p>
            <a:pPr lvl="1"/>
            <a:r>
              <a:rPr lang="en-US" sz="2400" dirty="0" smtClean="0"/>
              <a:t>Purely political, but also resentful and bitter</a:t>
            </a:r>
          </a:p>
          <a:p>
            <a:pPr lvl="1"/>
            <a:r>
              <a:rPr lang="en-US" sz="2400" dirty="0" smtClean="0"/>
              <a:t>Spanish, Swedish, and French troops tear each other apart in Germany. </a:t>
            </a:r>
          </a:p>
          <a:p>
            <a:r>
              <a:rPr lang="en-US" sz="2800" dirty="0" smtClean="0"/>
              <a:t>France (Catholic!) allies with Sweden and Germans to fight against the Austrian and Spanish Hapsburgs. </a:t>
            </a:r>
          </a:p>
          <a:p>
            <a:pPr lvl="1"/>
            <a:r>
              <a:rPr lang="en-US" sz="2400" dirty="0" smtClean="0"/>
              <a:t>France is led by </a:t>
            </a:r>
            <a:r>
              <a:rPr lang="en-US" sz="2400" i="1" dirty="0" smtClean="0"/>
              <a:t>Cardinal Richelieu</a:t>
            </a:r>
          </a:p>
          <a:p>
            <a:pPr lvl="1"/>
            <a:r>
              <a:rPr lang="en-US" sz="2400" i="1" dirty="0" smtClean="0"/>
              <a:t>By 1648, 1/3 of Germany’s population had been killed. </a:t>
            </a:r>
          </a:p>
          <a:p>
            <a:pPr lvl="1"/>
            <a:r>
              <a:rPr lang="en-US" sz="2400" dirty="0" smtClean="0"/>
              <a:t>WINNER: #Nobody #</a:t>
            </a:r>
            <a:r>
              <a:rPr lang="en-US" sz="2400" dirty="0" err="1" smtClean="0"/>
              <a:t>HabsburgsWereWeakened</a:t>
            </a:r>
            <a:r>
              <a:rPr lang="en-US" sz="2400" dirty="0" smtClean="0"/>
              <a:t> #</a:t>
            </a:r>
            <a:r>
              <a:rPr lang="en-US" sz="2400" dirty="0" err="1" smtClean="0"/>
              <a:t>AtLeastWeHaveWestphalia</a:t>
            </a:r>
            <a:endParaRPr lang="en-US" sz="2400" dirty="0" smtClean="0"/>
          </a:p>
          <a:p>
            <a:pPr lvl="1"/>
            <a:endParaRPr lang="en-US" dirty="0"/>
          </a:p>
        </p:txBody>
      </p:sp>
    </p:spTree>
    <p:extLst>
      <p:ext uri="{BB962C8B-B14F-4D97-AF65-F5344CB8AC3E}">
        <p14:creationId xmlns:p14="http://schemas.microsoft.com/office/powerpoint/2010/main" val="19563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Aftermath</a:t>
            </a:r>
            <a:endParaRPr lang="en-US" dirty="0"/>
          </a:p>
        </p:txBody>
      </p:sp>
      <p:sp>
        <p:nvSpPr>
          <p:cNvPr id="3" name="Content Placeholder 2"/>
          <p:cNvSpPr>
            <a:spLocks noGrp="1"/>
          </p:cNvSpPr>
          <p:nvPr>
            <p:ph idx="1"/>
          </p:nvPr>
        </p:nvSpPr>
        <p:spPr>
          <a:xfrm>
            <a:off x="652463" y="1066800"/>
            <a:ext cx="8034337" cy="5486400"/>
          </a:xfrm>
        </p:spPr>
        <p:txBody>
          <a:bodyPr/>
          <a:lstStyle/>
          <a:p>
            <a:r>
              <a:rPr lang="en-US" sz="2600" dirty="0" smtClean="0"/>
              <a:t>German towns were destroyed</a:t>
            </a:r>
          </a:p>
          <a:p>
            <a:r>
              <a:rPr lang="en-US" sz="2600" dirty="0" smtClean="0"/>
              <a:t>European trade was crippled</a:t>
            </a:r>
          </a:p>
          <a:p>
            <a:r>
              <a:rPr lang="en-US" sz="2600" dirty="0" smtClean="0"/>
              <a:t>Massive inflation in Germany</a:t>
            </a:r>
          </a:p>
          <a:p>
            <a:r>
              <a:rPr lang="en-US" sz="2600" dirty="0" smtClean="0"/>
              <a:t>Agriculture was destroyed </a:t>
            </a:r>
            <a:r>
              <a:rPr lang="en-US" sz="2600" dirty="0" smtClean="0">
                <a:sym typeface="Wingdings" panose="05000000000000000000" pitchFamily="2" charset="2"/>
              </a:rPr>
              <a:t> Famine</a:t>
            </a:r>
          </a:p>
          <a:p>
            <a:r>
              <a:rPr lang="en-US" sz="2600" dirty="0" smtClean="0">
                <a:sym typeface="Wingdings" panose="05000000000000000000" pitchFamily="2" charset="2"/>
              </a:rPr>
              <a:t>8 million dead (worst tragedy since the Plague)</a:t>
            </a:r>
          </a:p>
          <a:p>
            <a:r>
              <a:rPr lang="en-US" sz="2600" dirty="0" smtClean="0">
                <a:sym typeface="Wingdings" panose="05000000000000000000" pitchFamily="2" charset="2"/>
              </a:rPr>
              <a:t>At the beginning, it was Catholics vs. Protestants.</a:t>
            </a:r>
          </a:p>
          <a:p>
            <a:r>
              <a:rPr lang="en-US" sz="2600" dirty="0" smtClean="0">
                <a:sym typeface="Wingdings" panose="05000000000000000000" pitchFamily="2" charset="2"/>
              </a:rPr>
              <a:t>By the end, Habsburg power was threatened, and war was about greed, revenge, and politics. </a:t>
            </a:r>
          </a:p>
          <a:p>
            <a:r>
              <a:rPr lang="en-US" sz="2600" dirty="0" smtClean="0">
                <a:sym typeface="Wingdings" panose="05000000000000000000" pitchFamily="2" charset="2"/>
              </a:rPr>
              <a:t>But Europeans, exhausted from war, craved peace: </a:t>
            </a:r>
          </a:p>
          <a:p>
            <a:pPr lvl="1"/>
            <a:r>
              <a:rPr lang="en-US" sz="2200" dirty="0" smtClean="0">
                <a:sym typeface="Wingdings" panose="05000000000000000000" pitchFamily="2" charset="2"/>
              </a:rPr>
              <a:t>The Peace of Westphalia</a:t>
            </a:r>
            <a:endParaRPr lang="en-US" sz="2200" dirty="0"/>
          </a:p>
        </p:txBody>
      </p:sp>
    </p:spTree>
    <p:extLst>
      <p:ext uri="{BB962C8B-B14F-4D97-AF65-F5344CB8AC3E}">
        <p14:creationId xmlns:p14="http://schemas.microsoft.com/office/powerpoint/2010/main" val="37442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The Thirty Years’ War: Soldiers Plundering a Farm</a:t>
            </a:r>
            <a:endParaRPr lang="en-US" altLang="en-US" dirty="0">
              <a:ea typeface="ＭＳ Ｐゴシック" panose="020B0600070205080204" pitchFamily="34" charset="-128"/>
            </a:endParaRPr>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p437</a:t>
            </a:r>
          </a:p>
        </p:txBody>
      </p:sp>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0"/>
            <a:ext cx="5954713"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p:cNvSpPr>
            <a:spLocks noChangeArrowheads="1"/>
          </p:cNvSpPr>
          <p:nvPr/>
        </p:nvSpPr>
        <p:spPr bwMode="auto">
          <a:xfrm>
            <a:off x="614363" y="5203825"/>
            <a:ext cx="7956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1620 painting shows a group of soldiers running amok and plundering a farm. This scene was typical of many that occurred during the Thirty Years’ War, especially in Germany, where the war caused enormous destruction.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7630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1200" y="685800"/>
            <a:ext cx="5112938" cy="830997"/>
          </a:xfrm>
          <a:prstGeom prst="rect">
            <a:avLst/>
          </a:prstGeom>
          <a:noFill/>
        </p:spPr>
        <p:txBody>
          <a:bodyPr wrap="none" rtlCol="0">
            <a:spAutoFit/>
          </a:bodyPr>
          <a:lstStyle/>
          <a:p>
            <a:r>
              <a:rPr lang="en-US" dirty="0" smtClean="0"/>
              <a:t>Jacques </a:t>
            </a:r>
            <a:r>
              <a:rPr lang="en-US" dirty="0" err="1" smtClean="0"/>
              <a:t>Callot</a:t>
            </a:r>
            <a:r>
              <a:rPr lang="en-US" dirty="0" smtClean="0"/>
              <a:t>: The Miseries of War</a:t>
            </a:r>
          </a:p>
          <a:p>
            <a:r>
              <a:rPr lang="en-US" i="1" dirty="0" smtClean="0"/>
              <a:t>The Plundering of a Farm</a:t>
            </a:r>
            <a:endParaRPr lang="en-US" i="1" dirty="0"/>
          </a:p>
        </p:txBody>
      </p:sp>
    </p:spTree>
    <p:extLst>
      <p:ext uri="{BB962C8B-B14F-4D97-AF65-F5344CB8AC3E}">
        <p14:creationId xmlns:p14="http://schemas.microsoft.com/office/powerpoint/2010/main" val="3625211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80" y="76200"/>
            <a:ext cx="8762999"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81010" y="381000"/>
            <a:ext cx="5112938" cy="830997"/>
          </a:xfrm>
          <a:prstGeom prst="rect">
            <a:avLst/>
          </a:prstGeom>
          <a:noFill/>
        </p:spPr>
        <p:txBody>
          <a:bodyPr wrap="none" rtlCol="0">
            <a:spAutoFit/>
          </a:bodyPr>
          <a:lstStyle/>
          <a:p>
            <a:r>
              <a:rPr lang="en-US" dirty="0" smtClean="0"/>
              <a:t>Jacques </a:t>
            </a:r>
            <a:r>
              <a:rPr lang="en-US" dirty="0" err="1" smtClean="0"/>
              <a:t>Callot</a:t>
            </a:r>
            <a:r>
              <a:rPr lang="en-US" dirty="0" smtClean="0"/>
              <a:t>: The Miseries of War</a:t>
            </a:r>
          </a:p>
          <a:p>
            <a:r>
              <a:rPr lang="en-US" i="1" dirty="0" smtClean="0"/>
              <a:t>The </a:t>
            </a:r>
            <a:r>
              <a:rPr lang="en-US" i="1" dirty="0" err="1" smtClean="0"/>
              <a:t>Strapado</a:t>
            </a:r>
            <a:endParaRPr lang="en-US" i="1" dirty="0"/>
          </a:p>
        </p:txBody>
      </p:sp>
    </p:spTree>
    <p:extLst>
      <p:ext uri="{BB962C8B-B14F-4D97-AF65-F5344CB8AC3E}">
        <p14:creationId xmlns:p14="http://schemas.microsoft.com/office/powerpoint/2010/main" val="2504176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Title 1"/>
          <p:cNvSpPr>
            <a:spLocks noGrp="1"/>
          </p:cNvSpPr>
          <p:nvPr>
            <p:ph type="title" idx="4294967295"/>
          </p:nvPr>
        </p:nvSpPr>
        <p:spPr>
          <a:xfrm>
            <a:off x="0" y="3048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Nicolas-Rene´ </a:t>
            </a:r>
            <a:r>
              <a:rPr lang="en-US" altLang="en-US" sz="3000" dirty="0" err="1">
                <a:solidFill>
                  <a:srgbClr val="000000"/>
                </a:solidFill>
                <a:latin typeface="Calibri" panose="020F0502020204030204" pitchFamily="34" charset="0"/>
                <a:ea typeface="ＭＳ Ｐゴシック" panose="020B0600070205080204" pitchFamily="34" charset="-128"/>
              </a:rPr>
              <a:t>Jollain</a:t>
            </a:r>
            <a:r>
              <a:rPr lang="en-US" altLang="en-US" sz="3000" dirty="0">
                <a:solidFill>
                  <a:srgbClr val="000000"/>
                </a:solidFill>
                <a:latin typeface="Calibri" panose="020F0502020204030204" pitchFamily="34" charset="0"/>
                <a:ea typeface="ＭＳ Ｐゴシック" panose="020B0600070205080204" pitchFamily="34" charset="-128"/>
              </a:rPr>
              <a:t> the Elder’s portrait of Louis XIV captures the king’s sense of royal grandeur</a:t>
            </a:r>
            <a:endParaRPr lang="en-US" altLang="en-US" dirty="0">
              <a:ea typeface="ＭＳ Ｐゴシック" panose="020B0600070205080204" pitchFamily="34" charset="-128"/>
            </a:endParaRPr>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p432</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84275"/>
            <a:ext cx="67818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8534399"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5000" y="838200"/>
            <a:ext cx="5112938" cy="830997"/>
          </a:xfrm>
          <a:prstGeom prst="rect">
            <a:avLst/>
          </a:prstGeom>
          <a:noFill/>
        </p:spPr>
        <p:txBody>
          <a:bodyPr wrap="none" rtlCol="0">
            <a:spAutoFit/>
          </a:bodyPr>
          <a:lstStyle/>
          <a:p>
            <a:r>
              <a:rPr lang="en-US" dirty="0" smtClean="0"/>
              <a:t>Jacques </a:t>
            </a:r>
            <a:r>
              <a:rPr lang="en-US" dirty="0" err="1" smtClean="0"/>
              <a:t>Callot</a:t>
            </a:r>
            <a:r>
              <a:rPr lang="en-US" dirty="0" smtClean="0"/>
              <a:t>: The Miseries of War</a:t>
            </a:r>
          </a:p>
          <a:p>
            <a:r>
              <a:rPr lang="en-US" i="1" dirty="0" smtClean="0"/>
              <a:t>The Hangman’s Tree</a:t>
            </a:r>
            <a:endParaRPr lang="en-US" i="1" dirty="0"/>
          </a:p>
        </p:txBody>
      </p:sp>
    </p:spTree>
    <p:extLst>
      <p:ext uri="{BB962C8B-B14F-4D97-AF65-F5344CB8AC3E}">
        <p14:creationId xmlns:p14="http://schemas.microsoft.com/office/powerpoint/2010/main" val="3723155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Peace of Westphalia</a:t>
            </a:r>
            <a:endParaRPr lang="en-US" dirty="0"/>
          </a:p>
        </p:txBody>
      </p:sp>
      <p:sp>
        <p:nvSpPr>
          <p:cNvPr id="3" name="Content Placeholder 2"/>
          <p:cNvSpPr>
            <a:spLocks noGrp="1"/>
          </p:cNvSpPr>
          <p:nvPr>
            <p:ph idx="1"/>
          </p:nvPr>
        </p:nvSpPr>
        <p:spPr>
          <a:xfrm>
            <a:off x="652463" y="1143000"/>
            <a:ext cx="8034337" cy="5410200"/>
          </a:xfrm>
        </p:spPr>
        <p:txBody>
          <a:bodyPr/>
          <a:lstStyle/>
          <a:p>
            <a:r>
              <a:rPr lang="en-US" sz="2800" dirty="0" smtClean="0"/>
              <a:t>Religious Provisions:</a:t>
            </a:r>
          </a:p>
          <a:p>
            <a:pPr lvl="1"/>
            <a:r>
              <a:rPr lang="en-US" sz="2400" dirty="0" smtClean="0"/>
              <a:t>Freedom of Religion: Princes could determine state religion, but individuals were allowed to practice their own faith. </a:t>
            </a:r>
          </a:p>
          <a:p>
            <a:pPr lvl="2"/>
            <a:r>
              <a:rPr lang="en-US" sz="2000" dirty="0" smtClean="0"/>
              <a:t>Calvinists were finally free to worship.</a:t>
            </a:r>
          </a:p>
          <a:p>
            <a:pPr lvl="2"/>
            <a:r>
              <a:rPr lang="en-US" sz="2000" dirty="0" smtClean="0"/>
              <a:t>Did not apply to Habsburg lands (Austria). #</a:t>
            </a:r>
            <a:r>
              <a:rPr lang="en-US" sz="2000" dirty="0" err="1" smtClean="0"/>
              <a:t>StillCatholic</a:t>
            </a:r>
            <a:endParaRPr lang="en-US" sz="2000" dirty="0" smtClean="0"/>
          </a:p>
          <a:p>
            <a:pPr lvl="1"/>
            <a:r>
              <a:rPr lang="en-US" dirty="0" smtClean="0"/>
              <a:t>Separation of Church and State in the HRE</a:t>
            </a:r>
          </a:p>
          <a:p>
            <a:pPr lvl="2"/>
            <a:r>
              <a:rPr lang="en-US" dirty="0" smtClean="0"/>
              <a:t>Emperor just a figurehead</a:t>
            </a:r>
          </a:p>
          <a:p>
            <a:pPr lvl="2"/>
            <a:r>
              <a:rPr lang="en-US" dirty="0" smtClean="0"/>
              <a:t>Pope had no say in affairs of state</a:t>
            </a:r>
          </a:p>
          <a:p>
            <a:pPr lvl="2"/>
            <a:r>
              <a:rPr lang="en-US" dirty="0" smtClean="0"/>
              <a:t>Beginning of political secularization in Europe.</a:t>
            </a:r>
          </a:p>
          <a:p>
            <a:pPr marL="0" indent="0">
              <a:buNone/>
            </a:pPr>
            <a:endParaRPr lang="en-US" dirty="0" smtClean="0"/>
          </a:p>
          <a:p>
            <a:pPr lvl="1"/>
            <a:endParaRPr lang="en-US" dirty="0" smtClean="0"/>
          </a:p>
          <a:p>
            <a:pPr lvl="2"/>
            <a:endParaRPr lang="en-US" sz="2000" dirty="0" smtClean="0"/>
          </a:p>
        </p:txBody>
      </p:sp>
    </p:spTree>
    <p:extLst>
      <p:ext uri="{BB962C8B-B14F-4D97-AF65-F5344CB8AC3E}">
        <p14:creationId xmlns:p14="http://schemas.microsoft.com/office/powerpoint/2010/main" val="300365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6" y="228600"/>
            <a:ext cx="9067800" cy="381000"/>
          </a:xfrm>
        </p:spPr>
        <p:txBody>
          <a:bodyPr/>
          <a:lstStyle/>
          <a:p>
            <a:r>
              <a:rPr lang="en-US" dirty="0" smtClean="0"/>
              <a:t>The Peace of Westphalia</a:t>
            </a:r>
            <a:endParaRPr lang="en-US" dirty="0"/>
          </a:p>
        </p:txBody>
      </p:sp>
      <p:sp>
        <p:nvSpPr>
          <p:cNvPr id="3" name="Content Placeholder 2"/>
          <p:cNvSpPr>
            <a:spLocks noGrp="1"/>
          </p:cNvSpPr>
          <p:nvPr>
            <p:ph idx="1"/>
          </p:nvPr>
        </p:nvSpPr>
        <p:spPr>
          <a:xfrm>
            <a:off x="533401" y="914400"/>
            <a:ext cx="8610600" cy="5638800"/>
          </a:xfrm>
        </p:spPr>
        <p:txBody>
          <a:bodyPr/>
          <a:lstStyle/>
          <a:p>
            <a:r>
              <a:rPr lang="en-US" sz="2800" dirty="0" smtClean="0"/>
              <a:t>Political Provisions</a:t>
            </a:r>
          </a:p>
          <a:p>
            <a:pPr lvl="1"/>
            <a:r>
              <a:rPr lang="en-US" sz="2600" dirty="0" smtClean="0"/>
              <a:t>France got land: Alsace and Rhine area (German border) and Metz, </a:t>
            </a:r>
            <a:r>
              <a:rPr lang="en-US" sz="2600" dirty="0" err="1" smtClean="0"/>
              <a:t>Toul</a:t>
            </a:r>
            <a:r>
              <a:rPr lang="en-US" sz="2600" dirty="0" smtClean="0"/>
              <a:t>, Verdun (Austrian border)</a:t>
            </a:r>
          </a:p>
          <a:p>
            <a:pPr lvl="2"/>
            <a:r>
              <a:rPr lang="en-US" dirty="0" smtClean="0"/>
              <a:t>France now the dominant power in Europe.</a:t>
            </a:r>
          </a:p>
          <a:p>
            <a:pPr lvl="1"/>
            <a:r>
              <a:rPr lang="en-US" sz="2600" dirty="0" smtClean="0"/>
              <a:t>Habsburgs lost authority in parts of “Germany”</a:t>
            </a:r>
          </a:p>
          <a:p>
            <a:pPr lvl="1"/>
            <a:r>
              <a:rPr lang="en-US" sz="2600" dirty="0" smtClean="0"/>
              <a:t>German states were sovereign and independent states.</a:t>
            </a:r>
          </a:p>
          <a:p>
            <a:pPr lvl="2"/>
            <a:r>
              <a:rPr lang="en-US" dirty="0" smtClean="0"/>
              <a:t>But- Germany would not be a unified state until 1870.</a:t>
            </a:r>
          </a:p>
          <a:p>
            <a:pPr lvl="2"/>
            <a:r>
              <a:rPr lang="en-US" dirty="0" smtClean="0"/>
              <a:t>Brandenburg and Prussia become powerful German states.</a:t>
            </a:r>
          </a:p>
          <a:p>
            <a:pPr lvl="1"/>
            <a:r>
              <a:rPr lang="en-US" sz="2600" dirty="0" smtClean="0"/>
              <a:t>Switzerland was now free of the HRE.</a:t>
            </a:r>
          </a:p>
          <a:p>
            <a:pPr lvl="1"/>
            <a:r>
              <a:rPr lang="en-US" sz="2600" dirty="0" smtClean="0"/>
              <a:t>United Provinces officially independent as Dutch Netherlands (Belgium still under Spanish control).</a:t>
            </a:r>
            <a:endParaRPr lang="en-US" sz="2600" dirty="0"/>
          </a:p>
        </p:txBody>
      </p:sp>
    </p:spTree>
    <p:extLst>
      <p:ext uri="{BB962C8B-B14F-4D97-AF65-F5344CB8AC3E}">
        <p14:creationId xmlns:p14="http://schemas.microsoft.com/office/powerpoint/2010/main" val="26127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p:cNvSpPr>
            <a:spLocks noGrp="1"/>
          </p:cNvSpPr>
          <p:nvPr>
            <p:ph type="title" idx="4294967295"/>
          </p:nvPr>
        </p:nvSpPr>
        <p:spPr>
          <a:xfrm>
            <a:off x="685800" y="457200"/>
            <a:ext cx="8458200" cy="381000"/>
          </a:xfrm>
        </p:spPr>
        <p:txBody>
          <a:bodyPr/>
          <a:lstStyle/>
          <a:p>
            <a:pPr eaLnBrk="1" hangingPunct="1"/>
            <a:r>
              <a:rPr lang="en-US" altLang="en-US" dirty="0">
                <a:solidFill>
                  <a:srgbClr val="000000"/>
                </a:solidFill>
                <a:latin typeface="Calibri" panose="020F0502020204030204" pitchFamily="34" charset="0"/>
                <a:ea typeface="ＭＳ Ｐゴシック" panose="020B0600070205080204" pitchFamily="34" charset="-128"/>
              </a:rPr>
              <a:t>CHRONOLOGY The Thirty Years’ War</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(Slide 1 of 2)</a:t>
            </a:r>
            <a:endParaRPr lang="en-US" altLang="en-US" dirty="0">
              <a:ea typeface="ＭＳ Ｐゴシック" panose="020B0600070205080204" pitchFamily="34" charset="-128"/>
            </a:endParaRPr>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p438</a:t>
            </a:r>
          </a:p>
        </p:txBody>
      </p:sp>
      <p:graphicFrame>
        <p:nvGraphicFramePr>
          <p:cNvPr id="6" name="Table 5"/>
          <p:cNvGraphicFramePr>
            <a:graphicFrameLocks noGrp="1"/>
          </p:cNvGraphicFramePr>
          <p:nvPr>
            <p:extLst>
              <p:ext uri="{D42A27DB-BD31-4B8C-83A1-F6EECF244321}">
                <p14:modId xmlns:p14="http://schemas.microsoft.com/office/powerpoint/2010/main" val="3506234854"/>
              </p:ext>
            </p:extLst>
          </p:nvPr>
        </p:nvGraphicFramePr>
        <p:xfrm>
          <a:off x="876300" y="1676400"/>
          <a:ext cx="8077200" cy="3505200"/>
        </p:xfrm>
        <a:graphic>
          <a:graphicData uri="http://schemas.openxmlformats.org/drawingml/2006/table">
            <a:tbl>
              <a:tblPr firstRow="1"/>
              <a:tblGrid>
                <a:gridCol w="6057900">
                  <a:extLst>
                    <a:ext uri="{9D8B030D-6E8A-4147-A177-3AD203B41FA5}">
                      <a16:colId xmlns="" xmlns:a16="http://schemas.microsoft.com/office/drawing/2014/main" val="20000"/>
                    </a:ext>
                  </a:extLst>
                </a:gridCol>
                <a:gridCol w="2019300">
                  <a:extLst>
                    <a:ext uri="{9D8B030D-6E8A-4147-A177-3AD203B41FA5}">
                      <a16:colId xmlns="" xmlns:a16="http://schemas.microsoft.com/office/drawing/2014/main" val="20001"/>
                    </a:ext>
                  </a:extLst>
                </a:gridCol>
              </a:tblGrid>
              <a:tr h="406082">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Protestant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Catholic League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Election of Habsburg Archduke Ferdinand as</a:t>
                      </a:r>
                      <a:r>
                        <a:rPr lang="en-US" sz="2500" baseline="0" dirty="0">
                          <a:effectLst/>
                          <a:latin typeface="Calibri" panose="020F0502020204030204" pitchFamily="34" charset="0"/>
                          <a:ea typeface="Calibri"/>
                          <a:cs typeface="Times New Roman"/>
                        </a:rPr>
                        <a:t> king of Bohemia</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Bohemian revolt against Ferdinand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530592095"/>
                  </a:ext>
                </a:extLst>
              </a:tr>
              <a:tr h="3764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Bohemian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1618–1625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White Mountain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395"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The Thirty Years’ War</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67398057"/>
              </p:ext>
            </p:extLst>
          </p:nvPr>
        </p:nvGraphicFramePr>
        <p:xfrm>
          <a:off x="876300" y="1600200"/>
          <a:ext cx="8077200" cy="4502150"/>
        </p:xfrm>
        <a:graphic>
          <a:graphicData uri="http://schemas.openxmlformats.org/drawingml/2006/table">
            <a:tbl>
              <a:tblPr firstRow="1"/>
              <a:tblGrid>
                <a:gridCol w="5715000">
                  <a:extLst>
                    <a:ext uri="{9D8B030D-6E8A-4147-A177-3AD203B41FA5}">
                      <a16:colId xmlns="" xmlns:a16="http://schemas.microsoft.com/office/drawing/2014/main" val="644843763"/>
                    </a:ext>
                  </a:extLst>
                </a:gridCol>
                <a:gridCol w="2362200">
                  <a:extLst>
                    <a:ext uri="{9D8B030D-6E8A-4147-A177-3AD203B41FA5}">
                      <a16:colId xmlns="" xmlns:a16="http://schemas.microsoft.com/office/drawing/2014/main" val="2272584528"/>
                    </a:ext>
                  </a:extLst>
                </a:gridCol>
              </a:tblGrid>
              <a:tr h="3810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378144680"/>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Danish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1625–1629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657888239"/>
                  </a:ext>
                </a:extLst>
              </a:tr>
              <a:tr h="3764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Edict of Restitution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552300150"/>
                  </a:ext>
                </a:extLst>
              </a:tr>
              <a:tr h="37185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Swedish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1630–1635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108333290"/>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a:t>
                      </a:r>
                      <a:r>
                        <a:rPr lang="en-US" sz="2500" dirty="0" err="1">
                          <a:effectLst/>
                          <a:latin typeface="Calibri" panose="020F0502020204030204" pitchFamily="34" charset="0"/>
                          <a:ea typeface="Calibri"/>
                          <a:cs typeface="Times New Roman"/>
                        </a:rPr>
                        <a:t>Lützen</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828614125"/>
                  </a:ext>
                </a:extLst>
              </a:tr>
              <a:tr h="38182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a:t>
                      </a:r>
                      <a:r>
                        <a:rPr lang="en-US" sz="2500" dirty="0" err="1">
                          <a:effectLst/>
                          <a:latin typeface="Calibri" panose="020F0502020204030204" pitchFamily="34" charset="0"/>
                          <a:ea typeface="Calibri"/>
                          <a:cs typeface="Times New Roman"/>
                        </a:rPr>
                        <a:t>Nördlingen</a:t>
                      </a:r>
                      <a:r>
                        <a:rPr lang="en-US" sz="2500" dirty="0">
                          <a:effectLst/>
                          <a:latin typeface="Calibri" panose="020F0502020204030204" pitchFamily="34" charset="0"/>
                          <a:ea typeface="Calibri"/>
                          <a:cs typeface="Times New Roman"/>
                        </a:rPr>
                        <a:t> </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473703866"/>
                  </a:ext>
                </a:extLst>
              </a:tr>
              <a:tr h="301054">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Franco-Swedish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1635–1648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99045980"/>
                  </a:ext>
                </a:extLst>
              </a:tr>
              <a:tr h="3726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a:t>
                      </a:r>
                      <a:r>
                        <a:rPr lang="en-US" sz="2500" dirty="0" err="1">
                          <a:effectLst/>
                          <a:latin typeface="Calibri" panose="020F0502020204030204" pitchFamily="34" charset="0"/>
                          <a:ea typeface="Calibri"/>
                          <a:cs typeface="Times New Roman"/>
                        </a:rPr>
                        <a:t>Rocroi</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544588299"/>
                  </a:ext>
                </a:extLst>
              </a:tr>
              <a:tr h="304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Peace of Westphalia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865860024"/>
                  </a:ext>
                </a:extLst>
              </a:tr>
              <a:tr h="558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Peace of the Pyrenees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404934901"/>
                  </a:ext>
                </a:extLst>
              </a:tr>
            </a:tbl>
          </a:graphicData>
        </a:graphic>
      </p:graphicFrame>
    </p:spTree>
    <p:extLst>
      <p:ext uri="{BB962C8B-B14F-4D97-AF65-F5344CB8AC3E}">
        <p14:creationId xmlns:p14="http://schemas.microsoft.com/office/powerpoint/2010/main" val="3268368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655638" y="152400"/>
            <a:ext cx="8488362"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Social Crises, War, and Rebellions</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(Slide 3 of 3)</a:t>
            </a:r>
          </a:p>
        </p:txBody>
      </p:sp>
      <p:sp>
        <p:nvSpPr>
          <p:cNvPr id="15363" name="Rectangle 3"/>
          <p:cNvSpPr>
            <a:spLocks noGrp="1" noChangeArrowheads="1"/>
          </p:cNvSpPr>
          <p:nvPr>
            <p:ph type="body" idx="1"/>
          </p:nvPr>
        </p:nvSpPr>
        <p:spPr>
          <a:xfrm>
            <a:off x="655638" y="1524000"/>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Was There a Military Revolution?</a:t>
            </a:r>
          </a:p>
          <a:p>
            <a:pPr lvl="1" eaLnBrk="1" hangingPunct="1"/>
            <a:r>
              <a:rPr lang="en-US" altLang="en-US" dirty="0">
                <a:latin typeface="Calibri" panose="020F0502020204030204" pitchFamily="34" charset="0"/>
                <a:ea typeface="ＭＳ Ｐゴシック" panose="020B0600070205080204" pitchFamily="34" charset="-128"/>
              </a:rPr>
              <a:t>The necessity of an effective military machine</a:t>
            </a:r>
          </a:p>
          <a:p>
            <a:pPr lvl="2" eaLnBrk="1" hangingPunct="1"/>
            <a:r>
              <a:rPr lang="en-US" altLang="en-US" dirty="0">
                <a:latin typeface="Calibri" panose="020F0502020204030204" pitchFamily="34" charset="0"/>
                <a:ea typeface="ＭＳ Ｐゴシック" panose="020B0600070205080204" pitchFamily="34" charset="-128"/>
              </a:rPr>
              <a:t>The reforms of </a:t>
            </a:r>
            <a:r>
              <a:rPr lang="en-US" altLang="en-US" dirty="0" err="1">
                <a:latin typeface="Calibri" panose="020F0502020204030204" pitchFamily="34" charset="0"/>
                <a:ea typeface="ＭＳ Ｐゴシック" panose="020B0600070205080204" pitchFamily="34" charset="-128"/>
              </a:rPr>
              <a:t>Gustavus</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Adophus</a:t>
            </a:r>
            <a:r>
              <a:rPr lang="en-US" altLang="en-US" dirty="0">
                <a:latin typeface="Calibri" panose="020F0502020204030204" pitchFamily="34" charset="0"/>
                <a:ea typeface="ＭＳ Ｐゴシック" panose="020B0600070205080204" pitchFamily="34" charset="-128"/>
              </a:rPr>
              <a:t> (1611 – 1632)</a:t>
            </a:r>
          </a:p>
          <a:p>
            <a:pPr lvl="2" eaLnBrk="1" hangingPunct="1"/>
            <a:r>
              <a:rPr lang="en-US" altLang="en-US" dirty="0">
                <a:latin typeface="Calibri" panose="020F0502020204030204" pitchFamily="34" charset="0"/>
                <a:ea typeface="ＭＳ Ｐゴシック" panose="020B0600070205080204" pitchFamily="34" charset="-128"/>
              </a:rPr>
              <a:t>The link between the military and taxes</a:t>
            </a:r>
          </a:p>
          <a:p>
            <a:pPr eaLnBrk="1" hangingPunct="1"/>
            <a:r>
              <a:rPr lang="en-US" altLang="en-US" dirty="0">
                <a:latin typeface="Calibri" panose="020F0502020204030204" pitchFamily="34" charset="0"/>
                <a:ea typeface="ＭＳ Ｐゴシック" panose="020B0600070205080204" pitchFamily="34" charset="-128"/>
              </a:rPr>
              <a:t>Rebellions</a:t>
            </a:r>
          </a:p>
          <a:p>
            <a:pPr lvl="1" eaLnBrk="1" hangingPunct="1"/>
            <a:r>
              <a:rPr lang="en-US" altLang="en-US" dirty="0">
                <a:latin typeface="Calibri" panose="020F0502020204030204" pitchFamily="34" charset="0"/>
                <a:ea typeface="ＭＳ Ｐゴシック" panose="020B0600070205080204" pitchFamily="34" charset="-128"/>
              </a:rPr>
              <a:t>Peasant revolts (1590 – 1640)</a:t>
            </a:r>
          </a:p>
          <a:p>
            <a:pPr lvl="2" eaLnBrk="1" hangingPunct="1"/>
            <a:r>
              <a:rPr lang="en-US" altLang="en-US" dirty="0">
                <a:latin typeface="Calibri" panose="020F0502020204030204" pitchFamily="34" charset="0"/>
                <a:ea typeface="ＭＳ Ｐゴシック" panose="020B0600070205080204" pitchFamily="34" charset="-128"/>
              </a:rPr>
              <a:t>France, Austria, Hungary, Portugal, and Catalonia</a:t>
            </a:r>
          </a:p>
          <a:p>
            <a:pPr lvl="2" eaLnBrk="1" hangingPunct="1"/>
            <a:r>
              <a:rPr lang="en-US" altLang="en-US" dirty="0">
                <a:latin typeface="Calibri" panose="020F0502020204030204" pitchFamily="34" charset="0"/>
                <a:ea typeface="ＭＳ Ｐゴシック" panose="020B0600070205080204" pitchFamily="34" charset="-128"/>
              </a:rPr>
              <a:t>Upheavals in Naples, Sicily, and the northern states</a:t>
            </a:r>
          </a:p>
          <a:p>
            <a:pPr lvl="2" eaLnBrk="1" hangingPunct="1"/>
            <a:r>
              <a:rPr lang="en-US" altLang="en-US" dirty="0">
                <a:latin typeface="Calibri" panose="020F0502020204030204" pitchFamily="34" charset="0"/>
                <a:ea typeface="ＭＳ Ｐゴシック" panose="020B0600070205080204" pitchFamily="34" charset="-128"/>
              </a:rPr>
              <a:t>Russia’s urban uprisings (1641, 1645, and 1648)</a:t>
            </a:r>
          </a:p>
          <a:p>
            <a:pPr lvl="1" eaLnBrk="1" hangingPunct="1"/>
            <a:r>
              <a:rPr lang="en-US" altLang="en-US" dirty="0">
                <a:latin typeface="Calibri" panose="020F0502020204030204" pitchFamily="34" charset="0"/>
                <a:ea typeface="ＭＳ Ｐゴシック" panose="020B0600070205080204" pitchFamily="34" charset="-128"/>
              </a:rPr>
              <a:t>Noble revolts in France (1648 – 1652)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6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90563" y="152400"/>
            <a:ext cx="8453437" cy="1295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Practice of Absolutism: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Western Europe</a:t>
            </a:r>
          </a:p>
        </p:txBody>
      </p:sp>
      <p:sp>
        <p:nvSpPr>
          <p:cNvPr id="16387" name="Rectangle 5"/>
          <p:cNvSpPr>
            <a:spLocks noGrp="1" noChangeArrowheads="1"/>
          </p:cNvSpPr>
          <p:nvPr>
            <p:ph type="body" idx="1"/>
          </p:nvPr>
        </p:nvSpPr>
        <p:spPr>
          <a:xfrm>
            <a:off x="685800" y="1677988"/>
            <a:ext cx="7769225" cy="5256212"/>
          </a:xfrm>
        </p:spPr>
        <p:txBody>
          <a:bodyPr/>
          <a:lstStyle/>
          <a:p>
            <a:pPr eaLnBrk="1" hangingPunct="1"/>
            <a:r>
              <a:rPr lang="en-US" altLang="en-US" dirty="0">
                <a:latin typeface="Calibri" panose="020F0502020204030204" pitchFamily="34" charset="0"/>
                <a:ea typeface="ＭＳ Ｐゴシック" panose="020B0600070205080204" pitchFamily="34" charset="-128"/>
              </a:rPr>
              <a:t>Absolute Monarchy in </a:t>
            </a:r>
            <a:r>
              <a:rPr lang="en-US" altLang="en-US" dirty="0" smtClean="0">
                <a:latin typeface="Calibri" panose="020F0502020204030204" pitchFamily="34" charset="0"/>
                <a:ea typeface="ＭＳ Ｐゴシック" panose="020B0600070205080204" pitchFamily="34" charset="-128"/>
              </a:rPr>
              <a:t>France</a:t>
            </a:r>
          </a:p>
          <a:p>
            <a:pPr lvl="1" eaLnBrk="1" hangingPunct="1"/>
            <a:r>
              <a:rPr lang="en-US" altLang="en-US" dirty="0" smtClean="0">
                <a:latin typeface="Calibri" panose="020F0502020204030204" pitchFamily="34" charset="0"/>
                <a:ea typeface="ＭＳ Ｐゴシック" panose="020B0600070205080204" pitchFamily="34" charset="-128"/>
              </a:rPr>
              <a:t>Belief in divine right monarchy</a:t>
            </a:r>
          </a:p>
          <a:p>
            <a:pPr lvl="2" eaLnBrk="1" hangingPunct="1"/>
            <a:r>
              <a:rPr lang="en-US" altLang="en-US" dirty="0" smtClean="0">
                <a:latin typeface="Calibri" panose="020F0502020204030204" pitchFamily="34" charset="0"/>
                <a:ea typeface="ＭＳ Ｐゴシック" panose="020B0600070205080204" pitchFamily="34" charset="-128"/>
              </a:rPr>
              <a:t>Government is ordained by God, so the king rules as God would.</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Foundations of French Absolutism: Cardinal Richelieu (1624 – 1642</a:t>
            </a:r>
            <a:r>
              <a:rPr lang="en-US" altLang="en-US" dirty="0" smtClean="0">
                <a:latin typeface="Calibri" panose="020F0502020204030204" pitchFamily="34" charset="0"/>
                <a:ea typeface="ＭＳ Ｐゴシック" panose="020B0600070205080204" pitchFamily="34" charset="-128"/>
              </a:rPr>
              <a:t>)- Machiavellian</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Weakening challengers: Huguenots and nobles</a:t>
            </a:r>
          </a:p>
          <a:p>
            <a:pPr lvl="2" eaLnBrk="1" hangingPunct="1"/>
            <a:r>
              <a:rPr lang="en-US" altLang="en-US" dirty="0">
                <a:latin typeface="Calibri" panose="020F0502020204030204" pitchFamily="34" charset="0"/>
                <a:ea typeface="ＭＳ Ｐゴシック" panose="020B0600070205080204" pitchFamily="34" charset="-128"/>
              </a:rPr>
              <a:t>Strengthening the crown: the </a:t>
            </a:r>
            <a:r>
              <a:rPr lang="en-US" altLang="en-US" b="1" i="1" u="sng" dirty="0">
                <a:latin typeface="Calibri" panose="020F0502020204030204" pitchFamily="34" charset="0"/>
                <a:ea typeface="ＭＳ Ｐゴシック" panose="020B0600070205080204" pitchFamily="34" charset="-128"/>
              </a:rPr>
              <a:t>intendants</a:t>
            </a:r>
            <a:endParaRPr lang="en-US" altLang="en-US" b="1" u="sng"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Cardinal Mazarin (1642 – 1661)</a:t>
            </a:r>
          </a:p>
          <a:p>
            <a:pPr lvl="2" eaLnBrk="1" hangingPunct="1"/>
            <a:r>
              <a:rPr lang="en-US" altLang="en-US" dirty="0">
                <a:latin typeface="Calibri" panose="020F0502020204030204" pitchFamily="34" charset="0"/>
                <a:ea typeface="ＭＳ Ｐゴシック" panose="020B0600070205080204" pitchFamily="34" charset="-128"/>
              </a:rPr>
              <a:t>The </a:t>
            </a:r>
            <a:r>
              <a:rPr lang="en-US" altLang="en-US" i="1" u="sng" dirty="0" err="1">
                <a:latin typeface="Calibri" panose="020F0502020204030204" pitchFamily="34" charset="0"/>
                <a:ea typeface="ＭＳ Ｐゴシック" panose="020B0600070205080204" pitchFamily="34" charset="-128"/>
              </a:rPr>
              <a:t>Fronde</a:t>
            </a:r>
            <a:r>
              <a:rPr lang="en-US" altLang="en-US" dirty="0">
                <a:latin typeface="Calibri" panose="020F0502020204030204" pitchFamily="34" charset="0"/>
                <a:ea typeface="ＭＳ Ｐゴシック" panose="020B0600070205080204" pitchFamily="34" charset="-128"/>
              </a:rPr>
              <a:t> – noble </a:t>
            </a:r>
            <a:r>
              <a:rPr lang="en-US" altLang="en-US" dirty="0" smtClean="0">
                <a:latin typeface="Calibri" panose="020F0502020204030204" pitchFamily="34" charset="0"/>
                <a:ea typeface="ＭＳ Ｐゴシック" panose="020B0600070205080204" pitchFamily="34" charset="-128"/>
              </a:rPr>
              <a:t>revolt</a:t>
            </a:r>
          </a:p>
          <a:p>
            <a:pPr lvl="3" eaLnBrk="1" hangingPunct="1"/>
            <a:r>
              <a:rPr lang="en-US" altLang="en-US" dirty="0" smtClean="0">
                <a:latin typeface="Calibri" panose="020F0502020204030204" pitchFamily="34" charset="0"/>
                <a:ea typeface="ＭＳ Ｐゴシック" panose="020B0600070205080204" pitchFamily="34" charset="-128"/>
              </a:rPr>
              <a:t>Crushed by Mazarin- never forgotten by Louis.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Cardinal Richelieu</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p440</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2263" y="609600"/>
            <a:ext cx="3419475"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593725" y="5410200"/>
            <a:ext cx="795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 key figure in the emergence of a strong monarchy in France was Cardinal Richelieu, pictured here in a portrait by Philippe de Champaigne.</a:t>
            </a:r>
            <a:endParaRPr lang="en-US" altLang="en-US" sz="20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
            <a:ext cx="70866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0785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85800" y="15240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Reign of Louis XIV (1643 – 1715</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
        <p:nvSpPr>
          <p:cNvPr id="19459" name="Rectangle 5"/>
          <p:cNvSpPr>
            <a:spLocks noGrp="1" noChangeArrowheads="1"/>
          </p:cNvSpPr>
          <p:nvPr>
            <p:ph type="body" idx="1"/>
          </p:nvPr>
        </p:nvSpPr>
        <p:spPr>
          <a:xfrm>
            <a:off x="685800" y="990600"/>
            <a:ext cx="8153400" cy="5943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Administration of the Government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Restructuring central policy-making</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Taming the high nobility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Problems with administration in the provinces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Religious Policy</a:t>
            </a:r>
          </a:p>
          <a:p>
            <a:pPr lvl="1" eaLnBrk="1" hangingPunct="1">
              <a:lnSpc>
                <a:spcPct val="90000"/>
              </a:lnSpc>
            </a:pPr>
            <a:r>
              <a:rPr lang="en-US" altLang="en-US" b="1" u="sng" dirty="0">
                <a:latin typeface="Calibri" panose="020F0502020204030204" pitchFamily="34" charset="0"/>
                <a:ea typeface="ＭＳ Ｐゴシック" panose="020B0600070205080204" pitchFamily="34" charset="-128"/>
              </a:rPr>
              <a:t>Edict of Fontainebleau </a:t>
            </a:r>
            <a:r>
              <a:rPr lang="en-US" altLang="en-US" dirty="0">
                <a:latin typeface="Calibri" panose="020F0502020204030204" pitchFamily="34" charset="0"/>
                <a:ea typeface="ＭＳ Ｐゴシック" panose="020B0600070205080204" pitchFamily="34" charset="-128"/>
              </a:rPr>
              <a:t>(1685</a:t>
            </a:r>
            <a:r>
              <a:rPr lang="en-US" altLang="en-US" dirty="0" smtClean="0">
                <a:latin typeface="Calibri" panose="020F0502020204030204" pitchFamily="34" charset="0"/>
                <a:ea typeface="ＭＳ Ｐゴシック" panose="020B0600070205080204" pitchFamily="34" charset="-128"/>
              </a:rPr>
              <a:t>) revokes Edict of Nantes</a:t>
            </a:r>
          </a:p>
          <a:p>
            <a:pPr lvl="2" eaLnBrk="1" hangingPunct="1">
              <a:lnSpc>
                <a:spcPct val="90000"/>
              </a:lnSpc>
            </a:pPr>
            <a:r>
              <a:rPr lang="en-US" altLang="en-US" b="1" i="1" dirty="0" smtClean="0">
                <a:latin typeface="Calibri" panose="020F0502020204030204" pitchFamily="34" charset="0"/>
                <a:ea typeface="ＭＳ Ｐゴシック" panose="020B0600070205080204" pitchFamily="34" charset="-128"/>
              </a:rPr>
              <a:t>“One king, one law, one faith”</a:t>
            </a:r>
            <a:endParaRPr lang="en-US" altLang="en-US" b="1" i="1"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Financial </a:t>
            </a:r>
            <a:r>
              <a:rPr lang="en-US" altLang="en-US" dirty="0" smtClean="0">
                <a:latin typeface="Calibri" panose="020F0502020204030204" pitchFamily="34" charset="0"/>
                <a:ea typeface="ＭＳ Ｐゴシック" panose="020B0600070205080204" pitchFamily="34" charset="-128"/>
              </a:rPr>
              <a:t>Issues- strictly mercantilism</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b="1" dirty="0">
                <a:latin typeface="Calibri" panose="020F0502020204030204" pitchFamily="34" charset="0"/>
                <a:ea typeface="ＭＳ Ｐゴシック" panose="020B0600070205080204" pitchFamily="34" charset="-128"/>
              </a:rPr>
              <a:t>Jean Baptist Colbert </a:t>
            </a:r>
            <a:r>
              <a:rPr lang="en-US" altLang="en-US" sz="2400" dirty="0">
                <a:latin typeface="Calibri" panose="020F0502020204030204" pitchFamily="34" charset="0"/>
                <a:ea typeface="ＭＳ Ｐゴシック" panose="020B0600070205080204" pitchFamily="34" charset="-128"/>
              </a:rPr>
              <a:t>(1619 – 1683</a:t>
            </a:r>
            <a:r>
              <a:rPr lang="en-US" altLang="en-US" sz="2400" dirty="0" smtClean="0">
                <a:latin typeface="Calibri" panose="020F0502020204030204" pitchFamily="34" charset="0"/>
                <a:ea typeface="ＭＳ Ｐゴシック" panose="020B0600070205080204" pitchFamily="34" charset="-128"/>
              </a:rPr>
              <a:t>)- Controller-General</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Increase exports of new luxury industries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Built roads, canals to transport those goods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Place tariffs on imported good to decrease imports</a:t>
            </a:r>
            <a:endParaRPr lang="en-US" altLang="en-US" sz="24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459">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459">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459">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94397" y="152400"/>
            <a:ext cx="90678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Social Crises, War, and Rebellions </a:t>
            </a:r>
          </a:p>
        </p:txBody>
      </p:sp>
      <p:sp>
        <p:nvSpPr>
          <p:cNvPr id="2" name="Rectangle 5"/>
          <p:cNvSpPr>
            <a:spLocks noGrp="1" noChangeArrowheads="1"/>
          </p:cNvSpPr>
          <p:nvPr>
            <p:ph type="body" idx="1"/>
          </p:nvPr>
        </p:nvSpPr>
        <p:spPr>
          <a:xfrm>
            <a:off x="652463" y="1066800"/>
            <a:ext cx="8491537" cy="5867400"/>
          </a:xfrm>
        </p:spPr>
        <p:txBody>
          <a:bodyPr/>
          <a:lstStyle/>
          <a:p>
            <a:pPr eaLnBrk="1" hangingPunct="1">
              <a:lnSpc>
                <a:spcPct val="90000"/>
              </a:lnSpc>
              <a:defRPr/>
            </a:pPr>
            <a:r>
              <a:rPr lang="en-US" altLang="en-US" sz="2100" dirty="0">
                <a:latin typeface="Calibri" pitchFamily="34" charset="0"/>
                <a:ea typeface="ＭＳ Ｐゴシック" pitchFamily="34" charset="-128"/>
              </a:rPr>
              <a:t>The Coming of Crisis</a:t>
            </a:r>
          </a:p>
          <a:p>
            <a:pPr lvl="1" eaLnBrk="1" hangingPunct="1">
              <a:lnSpc>
                <a:spcPct val="90000"/>
              </a:lnSpc>
              <a:defRPr/>
            </a:pPr>
            <a:r>
              <a:rPr lang="en-US" altLang="en-US" sz="2100" dirty="0">
                <a:latin typeface="Calibri" pitchFamily="34" charset="0"/>
                <a:ea typeface="ＭＳ Ｐゴシック" pitchFamily="34" charset="-128"/>
              </a:rPr>
              <a:t>Economic contraction</a:t>
            </a:r>
          </a:p>
          <a:p>
            <a:pPr lvl="1" eaLnBrk="1" hangingPunct="1">
              <a:lnSpc>
                <a:spcPct val="90000"/>
              </a:lnSpc>
              <a:defRPr/>
            </a:pPr>
            <a:r>
              <a:rPr lang="en-US" altLang="en-US" sz="2100" dirty="0">
                <a:latin typeface="Calibri" pitchFamily="34" charset="0"/>
                <a:ea typeface="ＭＳ Ｐゴシック" pitchFamily="34" charset="-128"/>
              </a:rPr>
              <a:t>Changing population trends</a:t>
            </a:r>
          </a:p>
          <a:p>
            <a:pPr eaLnBrk="1" hangingPunct="1">
              <a:lnSpc>
                <a:spcPct val="90000"/>
              </a:lnSpc>
              <a:defRPr/>
            </a:pPr>
            <a:r>
              <a:rPr lang="en-US" altLang="en-US" sz="2100" dirty="0">
                <a:latin typeface="Calibri" pitchFamily="34" charset="0"/>
                <a:ea typeface="ＭＳ Ｐゴシック" pitchFamily="34" charset="-128"/>
              </a:rPr>
              <a:t>The Witchcraft Craze: The spread of witchcraft</a:t>
            </a:r>
          </a:p>
          <a:p>
            <a:pPr lvl="2" eaLnBrk="1" hangingPunct="1">
              <a:lnSpc>
                <a:spcPct val="90000"/>
              </a:lnSpc>
              <a:defRPr/>
            </a:pPr>
            <a:r>
              <a:rPr lang="en-US" altLang="en-US" sz="2100" dirty="0">
                <a:latin typeface="Calibri" pitchFamily="34" charset="0"/>
                <a:ea typeface="ＭＳ Ｐゴシック" pitchFamily="34" charset="-128"/>
              </a:rPr>
              <a:t>Increased persecution and executions</a:t>
            </a:r>
          </a:p>
          <a:p>
            <a:pPr lvl="3" eaLnBrk="1" hangingPunct="1">
              <a:lnSpc>
                <a:spcPct val="90000"/>
              </a:lnSpc>
              <a:defRPr/>
            </a:pPr>
            <a:r>
              <a:rPr lang="en-US" altLang="en-US" sz="2100" dirty="0">
                <a:latin typeface="Calibri" pitchFamily="34" charset="0"/>
                <a:ea typeface="ＭＳ Ｐゴシック" pitchFamily="34" charset="-128"/>
              </a:rPr>
              <a:t>Accusations: allying and fornicating with the devil; causing harm</a:t>
            </a:r>
          </a:p>
          <a:p>
            <a:pPr lvl="2" eaLnBrk="1" hangingPunct="1">
              <a:lnSpc>
                <a:spcPct val="90000"/>
              </a:lnSpc>
              <a:defRPr/>
            </a:pPr>
            <a:r>
              <a:rPr lang="en-US" altLang="en-US" sz="2100" dirty="0">
                <a:latin typeface="Calibri" pitchFamily="34" charset="0"/>
                <a:ea typeface="ＭＳ Ｐゴシック" pitchFamily="34" charset="-128"/>
              </a:rPr>
              <a:t>Contributing factors</a:t>
            </a:r>
          </a:p>
          <a:p>
            <a:pPr lvl="3" eaLnBrk="1" hangingPunct="1">
              <a:lnSpc>
                <a:spcPct val="90000"/>
              </a:lnSpc>
              <a:defRPr/>
            </a:pPr>
            <a:r>
              <a:rPr lang="en-US" altLang="en-US" sz="2100" dirty="0">
                <a:latin typeface="Calibri" pitchFamily="34" charset="0"/>
                <a:ea typeface="ＭＳ Ｐゴシック" pitchFamily="34" charset="-128"/>
              </a:rPr>
              <a:t>Religious uncertainty</a:t>
            </a:r>
          </a:p>
          <a:p>
            <a:pPr lvl="3" eaLnBrk="1" hangingPunct="1">
              <a:lnSpc>
                <a:spcPct val="90000"/>
              </a:lnSpc>
              <a:defRPr/>
            </a:pPr>
            <a:r>
              <a:rPr lang="en-US" altLang="en-US" sz="2100" dirty="0">
                <a:latin typeface="Calibri" pitchFamily="34" charset="0"/>
                <a:ea typeface="ＭＳ Ｐゴシック" pitchFamily="34" charset="-128"/>
              </a:rPr>
              <a:t>Social conditions and changes to charity</a:t>
            </a:r>
          </a:p>
          <a:p>
            <a:pPr lvl="2" eaLnBrk="1" hangingPunct="1">
              <a:lnSpc>
                <a:spcPct val="90000"/>
              </a:lnSpc>
              <a:defRPr/>
            </a:pPr>
            <a:r>
              <a:rPr lang="en-US" altLang="en-US" sz="2100" dirty="0">
                <a:latin typeface="Calibri" pitchFamily="34" charset="0"/>
                <a:ea typeface="ＭＳ Ｐゴシック" pitchFamily="34" charset="-128"/>
              </a:rPr>
              <a:t>Women as primary victims</a:t>
            </a:r>
            <a:r>
              <a:rPr lang="en-US" sz="2100" dirty="0">
                <a:latin typeface="Calibri" panose="020F0502020204030204" pitchFamily="34" charset="0"/>
              </a:rPr>
              <a:t> </a:t>
            </a:r>
          </a:p>
          <a:p>
            <a:pPr marL="1600200" lvl="2" eaLnBrk="1" hangingPunct="1">
              <a:lnSpc>
                <a:spcPct val="90000"/>
              </a:lnSpc>
              <a:defRPr/>
            </a:pPr>
            <a:r>
              <a:rPr lang="en-US" sz="2100" dirty="0">
                <a:latin typeface="Calibri" panose="020F0502020204030204" pitchFamily="34" charset="0"/>
              </a:rPr>
              <a:t>1450-1750- 100,000 to 110,000 trials; 50 percent of the leading  executions; 75 to 80% percent of executed were women (many older women)</a:t>
            </a:r>
            <a:endParaRPr lang="en-US" altLang="en-US" sz="2100" dirty="0">
              <a:latin typeface="Calibri" pitchFamily="34" charset="0"/>
              <a:ea typeface="ＭＳ Ｐゴシック" pitchFamily="34" charset="-128"/>
            </a:endParaRPr>
          </a:p>
          <a:p>
            <a:pPr marL="1600200" lvl="2" eaLnBrk="1" hangingPunct="1">
              <a:lnSpc>
                <a:spcPct val="90000"/>
              </a:lnSpc>
              <a:defRPr/>
            </a:pPr>
            <a:r>
              <a:rPr lang="en-US" altLang="en-US" sz="2100" dirty="0">
                <a:latin typeface="Calibri" pitchFamily="34" charset="0"/>
                <a:ea typeface="ＭＳ Ｐゴシック" pitchFamily="34" charset="-128"/>
              </a:rPr>
              <a:t>“</a:t>
            </a:r>
            <a:r>
              <a:rPr lang="en-US" altLang="en-US" sz="2100" dirty="0" err="1">
                <a:latin typeface="Calibri" pitchFamily="34" charset="0"/>
                <a:ea typeface="ＭＳ Ｐゴシック" pitchFamily="34" charset="-128"/>
              </a:rPr>
              <a:t>Genderized</a:t>
            </a:r>
            <a:r>
              <a:rPr lang="en-US" altLang="en-US" sz="2100" dirty="0">
                <a:latin typeface="Calibri" pitchFamily="34" charset="0"/>
                <a:ea typeface="ＭＳ Ｐゴシック" pitchFamily="34" charset="-128"/>
              </a:rPr>
              <a:t> mass murder” or gender neutral hysteria about witches? </a:t>
            </a:r>
          </a:p>
          <a:p>
            <a:pPr lvl="2" eaLnBrk="1" hangingPunct="1">
              <a:lnSpc>
                <a:spcPct val="90000"/>
              </a:lnSpc>
              <a:defRPr/>
            </a:pPr>
            <a:r>
              <a:rPr lang="en-US" altLang="en-US" sz="2100" dirty="0">
                <a:latin typeface="Calibri" pitchFamily="34" charset="0"/>
                <a:ea typeface="ＭＳ Ｐゴシック" pitchFamily="34" charset="-128"/>
              </a:rPr>
              <a:t>Decline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Reign of Louis XIV</a:t>
            </a:r>
            <a:endParaRPr lang="en-US" dirty="0"/>
          </a:p>
        </p:txBody>
      </p:sp>
      <p:sp>
        <p:nvSpPr>
          <p:cNvPr id="3" name="Content Placeholder 2"/>
          <p:cNvSpPr>
            <a:spLocks noGrp="1"/>
          </p:cNvSpPr>
          <p:nvPr>
            <p:ph idx="1"/>
          </p:nvPr>
        </p:nvSpPr>
        <p:spPr>
          <a:xfrm>
            <a:off x="652463" y="762000"/>
            <a:ext cx="8034337" cy="6096000"/>
          </a:xfrm>
        </p:spPr>
        <p:txBody>
          <a:bodyPr/>
          <a:lstStyle/>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How effective were Colbert’s mercantilist policies?</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Self-defeating, as mercantilism usually is.</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Made France wealthy, but..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Smuggling</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Foreign retaliation for high tariffs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more he made, the more Louis spent. </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Daily </a:t>
            </a:r>
            <a:r>
              <a:rPr lang="en-US" altLang="en-US" sz="2800" dirty="0">
                <a:latin typeface="Calibri" panose="020F0502020204030204" pitchFamily="34" charset="0"/>
                <a:ea typeface="ＭＳ Ｐゴシック" panose="020B0600070205080204" pitchFamily="34" charset="-128"/>
              </a:rPr>
              <a:t>Life at the Court of Versailles</a:t>
            </a: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The emphasis on ceremony and </a:t>
            </a:r>
            <a:r>
              <a:rPr lang="en-US" altLang="en-US" sz="2400" dirty="0" smtClean="0">
                <a:latin typeface="Calibri" panose="020F0502020204030204" pitchFamily="34" charset="0"/>
                <a:ea typeface="ＭＳ Ｐゴシック" panose="020B0600070205080204" pitchFamily="34" charset="-128"/>
              </a:rPr>
              <a:t>etiquette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Set a standard to be imitated by all European royalty in the future.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Visible manifestation of France’s (and Louis’) wealth and power</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Louis was at the center of all court ceremony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“Bread and Circuses”: entertainment, distraction= control of the nobility.</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670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685800"/>
          </a:xfrm>
        </p:spPr>
        <p:txBody>
          <a:bodyPr/>
          <a:lstStyle/>
          <a:p>
            <a:pPr>
              <a:defRPr/>
            </a:pPr>
            <a:r>
              <a:rPr lang="en-US" sz="3000" kern="1200" dirty="0">
                <a:solidFill>
                  <a:srgbClr val="000000"/>
                </a:solidFill>
                <a:latin typeface="Calibri"/>
                <a:ea typeface="ＭＳ Ｐゴシック"/>
                <a:cs typeface="ＭＳ Ｐゴシック"/>
              </a:rPr>
              <a:t>Global Perspectives: Sun Kings, West and East </a:t>
            </a:r>
            <a:r>
              <a:rPr lang="en-US" sz="3000" kern="1200" dirty="0" smtClean="0">
                <a:solidFill>
                  <a:srgbClr val="000000"/>
                </a:solidFill>
                <a:latin typeface="Calibri"/>
                <a:ea typeface="ＭＳ Ｐゴシック"/>
                <a:cs typeface="ＭＳ Ｐゴシック"/>
              </a:rPr>
              <a:t> </a:t>
            </a:r>
            <a:endParaRPr lang="en-US" dirty="0"/>
          </a:p>
        </p:txBody>
      </p:sp>
      <p:sp>
        <p:nvSpPr>
          <p:cNvPr id="204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p442</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117600"/>
            <a:ext cx="345757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2"/>
          <p:cNvSpPr>
            <a:spLocks noChangeArrowheads="1"/>
          </p:cNvSpPr>
          <p:nvPr/>
        </p:nvSpPr>
        <p:spPr bwMode="auto">
          <a:xfrm>
            <a:off x="381000" y="5613400"/>
            <a:ext cx="838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Louis ruled France from 1643 to 1715. This portrait by </a:t>
            </a:r>
            <a:r>
              <a:rPr lang="en-US" altLang="en-US" sz="2000" dirty="0" err="1">
                <a:latin typeface="Calibri" panose="020F0502020204030204" pitchFamily="34" charset="0"/>
              </a:rPr>
              <a:t>Hyacinthe</a:t>
            </a:r>
            <a:r>
              <a:rPr lang="en-US" altLang="en-US" sz="2000" dirty="0">
                <a:latin typeface="Calibri" panose="020F0502020204030204" pitchFamily="34" charset="0"/>
              </a:rPr>
              <a:t> </a:t>
            </a:r>
            <a:r>
              <a:rPr lang="en-US" altLang="en-US" sz="2000" dirty="0" err="1">
                <a:latin typeface="Calibri" panose="020F0502020204030204" pitchFamily="34" charset="0"/>
              </a:rPr>
              <a:t>Rigaud</a:t>
            </a:r>
            <a:r>
              <a:rPr lang="en-US" altLang="en-US" sz="2000" dirty="0">
                <a:latin typeface="Calibri" panose="020F0502020204030204" pitchFamily="34" charset="0"/>
              </a:rPr>
              <a:t> captures the king’s sense of royal dignity and grandeur. One person at court said of the king: “Louis </a:t>
            </a:r>
            <a:r>
              <a:rPr lang="en-US" altLang="en-US" sz="2000" dirty="0" err="1">
                <a:latin typeface="Calibri" panose="020F0502020204030204" pitchFamily="34" charset="0"/>
              </a:rPr>
              <a:t>XlV’s</a:t>
            </a:r>
            <a:r>
              <a:rPr lang="en-US" altLang="en-US" sz="2000" dirty="0">
                <a:latin typeface="Calibri" panose="020F0502020204030204" pitchFamily="34" charset="0"/>
              </a:rPr>
              <a:t> vanity was without limit or restraint.”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a:defRPr/>
            </a:pPr>
            <a:r>
              <a:rPr lang="en-US" sz="3000" kern="1200" dirty="0">
                <a:solidFill>
                  <a:srgbClr val="000000"/>
                </a:solidFill>
                <a:latin typeface="Calibri"/>
                <a:ea typeface="ＭＳ Ｐゴシック"/>
                <a:cs typeface="ＭＳ Ｐゴシック"/>
              </a:rPr>
              <a:t>Global Perspectives: Sun Kings, West and East </a:t>
            </a:r>
            <a:endParaRPr lang="en-US" dirty="0"/>
          </a:p>
        </p:txBody>
      </p:sp>
      <p:sp>
        <p:nvSpPr>
          <p:cNvPr id="225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p442</a:t>
            </a: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1120775"/>
            <a:ext cx="31273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2"/>
          <p:cNvSpPr>
            <a:spLocks noChangeArrowheads="1"/>
          </p:cNvSpPr>
          <p:nvPr/>
        </p:nvSpPr>
        <p:spPr bwMode="auto">
          <a:xfrm>
            <a:off x="555625" y="5867400"/>
            <a:ext cx="803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Kangxi ruled China from 1661 to 1722. This portrait shows him seated in majesty on his imperial throne.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2600" y="990600"/>
            <a:ext cx="3233578" cy="2677656"/>
          </a:xfrm>
          <a:prstGeom prst="rect">
            <a:avLst/>
          </a:prstGeom>
          <a:noFill/>
        </p:spPr>
        <p:txBody>
          <a:bodyPr wrap="none" rtlCol="0">
            <a:spAutoFit/>
          </a:bodyPr>
          <a:lstStyle/>
          <a:p>
            <a:r>
              <a:rPr lang="en-US" dirty="0" smtClean="0"/>
              <a:t>Emmanuel Macron</a:t>
            </a:r>
          </a:p>
          <a:p>
            <a:r>
              <a:rPr lang="en-US" dirty="0" smtClean="0"/>
              <a:t>Current President of</a:t>
            </a:r>
          </a:p>
          <a:p>
            <a:r>
              <a:rPr lang="en-US" dirty="0" smtClean="0"/>
              <a:t>France</a:t>
            </a:r>
          </a:p>
          <a:p>
            <a:endParaRPr lang="en-US" dirty="0"/>
          </a:p>
          <a:p>
            <a:endParaRPr lang="en-US" dirty="0" smtClean="0"/>
          </a:p>
          <a:p>
            <a:r>
              <a:rPr lang="en-US" dirty="0" smtClean="0"/>
              <a:t>How does one “read”</a:t>
            </a:r>
          </a:p>
          <a:p>
            <a:r>
              <a:rPr lang="en-US" dirty="0"/>
              <a:t>a</a:t>
            </a:r>
            <a:r>
              <a:rPr lang="en-US" dirty="0" smtClean="0"/>
              <a:t> presidential portrait?</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381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858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838200"/>
            <a:ext cx="41910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314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Reign of Louis XIV (1643 – 1715</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
        <p:nvSpPr>
          <p:cNvPr id="24579" name="Rectangle 5"/>
          <p:cNvSpPr>
            <a:spLocks noGrp="1" noChangeArrowheads="1"/>
          </p:cNvSpPr>
          <p:nvPr>
            <p:ph type="body" idx="1"/>
          </p:nvPr>
        </p:nvSpPr>
        <p:spPr>
          <a:xfrm>
            <a:off x="685800" y="1219200"/>
            <a:ext cx="8077200"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Wars of Louis XIV</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Professional army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100,000 in peace; 400,000 at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First war versus the Triple Alliance (1667 – 1668</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Invades Spanish Netherlands (Belgium) and Franche-Comté (east)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Dutch, English, and Swedes ally against him, and he sues for peace, but gains some Belgian towns.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Dutch War (1672 – 1678</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Still bitter, so he invades Netherlands again, but is confronted by another Triple Alliance (Brandenburg, Spain, HRE)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Receives Franche-Comté from Spain, but wants more.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7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7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7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Reign of Louis XIV</a:t>
            </a:r>
            <a:endParaRPr lang="en-US" dirty="0"/>
          </a:p>
        </p:txBody>
      </p:sp>
      <p:sp>
        <p:nvSpPr>
          <p:cNvPr id="3" name="Content Placeholder 2"/>
          <p:cNvSpPr>
            <a:spLocks noGrp="1"/>
          </p:cNvSpPr>
          <p:nvPr>
            <p:ph idx="1"/>
          </p:nvPr>
        </p:nvSpPr>
        <p:spPr>
          <a:xfrm>
            <a:off x="652463" y="990600"/>
            <a:ext cx="8262937" cy="55626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War of the League of Augsburg (1689 – 1697</a:t>
            </a:r>
            <a:r>
              <a:rPr lang="en-US" altLang="en-US" sz="2800"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Gained Alsace, Lorraine, Strasbourg in the HRE.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But the HRE, Spain, Netherlands, Sweden, England ally against him- again.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Treaty of Ryswick- Got to keep Alsace and Strasbourg, but brought famine and depression to France. Not really worth it as far as the French people were concerned!</a:t>
            </a:r>
            <a:endParaRPr lang="en-US" altLang="en-US" sz="2400"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b="1" dirty="0" smtClean="0">
                <a:latin typeface="Calibri" panose="020F0502020204030204" pitchFamily="34" charset="0"/>
                <a:ea typeface="ＭＳ Ｐゴシック" panose="020B0600070205080204" pitchFamily="34" charset="-128"/>
              </a:rPr>
              <a:t>War </a:t>
            </a:r>
            <a:r>
              <a:rPr lang="en-US" altLang="en-US" sz="2800" b="1" dirty="0">
                <a:latin typeface="Calibri" panose="020F0502020204030204" pitchFamily="34" charset="0"/>
                <a:ea typeface="ＭＳ Ｐゴシック" panose="020B0600070205080204" pitchFamily="34" charset="-128"/>
              </a:rPr>
              <a:t>of the Spanish Succession (1702 – 1713</a:t>
            </a:r>
            <a:r>
              <a:rPr lang="en-US" altLang="en-US" sz="2800" b="1"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Over the succession to the Spanish throne.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Charles II of Spain- sickly, inbred Habsburg with no kids. Dead. Leaves kingdom of Spain to the grandson of Louis XIV, Philip V.</a:t>
            </a:r>
          </a:p>
          <a:p>
            <a:pPr lvl="2" eaLnBrk="1" hangingPunct="1">
              <a:lnSpc>
                <a:spcPct val="90000"/>
              </a:lnSpc>
            </a:pPr>
            <a:r>
              <a:rPr lang="en-US" altLang="en-US" sz="2000" i="1" dirty="0" smtClean="0">
                <a:latin typeface="Calibri" panose="020F0502020204030204" pitchFamily="34" charset="0"/>
                <a:ea typeface="ＭＳ Ｐゴシック" panose="020B0600070205080204" pitchFamily="34" charset="-128"/>
              </a:rPr>
              <a:t>Charles II’s half-sister, Maria Theresa, was Louis XIV’s first wife.  So Philip is half Spanish, half French. </a:t>
            </a:r>
            <a:endParaRPr lang="en-US" altLang="en-US" sz="2000"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343769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458200" cy="838200"/>
          </a:xfrm>
        </p:spPr>
        <p:txBody>
          <a:bodyPr/>
          <a:lstStyle/>
          <a:p>
            <a:r>
              <a:rPr lang="en-US" sz="3200" b="1" dirty="0" smtClean="0"/>
              <a:t>War of the Spanish Succession 1702-1713</a:t>
            </a:r>
            <a:endParaRPr lang="en-US" sz="3200" b="1" dirty="0"/>
          </a:p>
        </p:txBody>
      </p:sp>
      <p:sp>
        <p:nvSpPr>
          <p:cNvPr id="3" name="Content Placeholder 2"/>
          <p:cNvSpPr>
            <a:spLocks noGrp="1"/>
          </p:cNvSpPr>
          <p:nvPr>
            <p:ph idx="1"/>
          </p:nvPr>
        </p:nvSpPr>
        <p:spPr>
          <a:xfrm>
            <a:off x="652463" y="838200"/>
            <a:ext cx="8339137" cy="6019800"/>
          </a:xfrm>
        </p:spPr>
        <p:txBody>
          <a:bodyPr/>
          <a:lstStyle/>
          <a:p>
            <a:r>
              <a:rPr lang="en-US" sz="2400" dirty="0" smtClean="0"/>
              <a:t>New coalition against Louis- no one wants too much French (Bourbon) power. </a:t>
            </a:r>
          </a:p>
          <a:p>
            <a:r>
              <a:rPr lang="en-US" sz="2400" dirty="0" smtClean="0"/>
              <a:t>France (w/ Bavaria, and parts of Spain) vs England, Netherlands, parts of Spain, German states, and Austria. </a:t>
            </a:r>
          </a:p>
          <a:p>
            <a:pPr lvl="1"/>
            <a:r>
              <a:rPr lang="en-US" sz="2300" b="1" u="sng" dirty="0" smtClean="0"/>
              <a:t>Treaty of Utrecht- 1713:</a:t>
            </a:r>
          </a:p>
          <a:p>
            <a:pPr lvl="1"/>
            <a:r>
              <a:rPr lang="en-US" sz="2300" dirty="0" smtClean="0"/>
              <a:t>Philip V confirmed as King of Spain (and Spanish Bourbons would rule until the present day).</a:t>
            </a:r>
          </a:p>
          <a:p>
            <a:pPr lvl="1"/>
            <a:r>
              <a:rPr lang="en-US" sz="2300" dirty="0" smtClean="0"/>
              <a:t>Thrones of Spain and France to be forever separated.</a:t>
            </a:r>
          </a:p>
          <a:p>
            <a:pPr lvl="1"/>
            <a:r>
              <a:rPr lang="en-US" sz="2300" dirty="0" smtClean="0"/>
              <a:t>Austria gained Milan, Naples, and Sp. Netherlands</a:t>
            </a:r>
          </a:p>
          <a:p>
            <a:pPr lvl="2"/>
            <a:r>
              <a:rPr lang="en-US" sz="2300" b="1" dirty="0" smtClean="0"/>
              <a:t>But it’s the end of the Spanish Habsburgs. </a:t>
            </a:r>
          </a:p>
          <a:p>
            <a:pPr lvl="1"/>
            <a:r>
              <a:rPr lang="en-US" sz="2300" dirty="0" smtClean="0"/>
              <a:t>England gained Gibraltar and French lands in Canada</a:t>
            </a:r>
          </a:p>
          <a:p>
            <a:pPr lvl="1"/>
            <a:r>
              <a:rPr lang="en-US" sz="2300" dirty="0" smtClean="0"/>
              <a:t>Brandenburg-Prussia merge into a powerful state.</a:t>
            </a:r>
          </a:p>
          <a:p>
            <a:pPr lvl="1"/>
            <a:r>
              <a:rPr lang="en-US" sz="2300" dirty="0" smtClean="0"/>
              <a:t>Louis died 2 years later, leaving France in debt and surrounded by enemies of France. </a:t>
            </a:r>
          </a:p>
          <a:p>
            <a:endParaRPr lang="en-US" dirty="0"/>
          </a:p>
        </p:txBody>
      </p:sp>
    </p:spTree>
    <p:extLst>
      <p:ext uri="{BB962C8B-B14F-4D97-AF65-F5344CB8AC3E}">
        <p14:creationId xmlns:p14="http://schemas.microsoft.com/office/powerpoint/2010/main" val="20405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990600"/>
          </a:xfrm>
        </p:spPr>
        <p:txBody>
          <a:bodyPr/>
          <a:lstStyle/>
          <a:p>
            <a:r>
              <a:rPr lang="en-US" dirty="0" smtClean="0"/>
              <a:t>Charles II of Spain- “The Bewitched”</a:t>
            </a:r>
            <a:br>
              <a:rPr lang="en-US" dirty="0" smtClean="0"/>
            </a:br>
            <a:r>
              <a:rPr lang="en-US" sz="2800" dirty="0" smtClean="0"/>
              <a:t>or, </a:t>
            </a:r>
            <a:r>
              <a:rPr lang="en-US" sz="2800" i="1" dirty="0" smtClean="0"/>
              <a:t>“El </a:t>
            </a:r>
            <a:r>
              <a:rPr lang="en-US" sz="2800" i="1" dirty="0" err="1" smtClean="0"/>
              <a:t>Hechizado</a:t>
            </a:r>
            <a:r>
              <a:rPr lang="en-US" sz="2800" i="1" dirty="0" smtClean="0"/>
              <a:t>”</a:t>
            </a:r>
            <a:endParaRPr lang="en-US" sz="2800" i="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55276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38957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88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Current King of Spain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3707606" cy="464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47768" y="1447800"/>
            <a:ext cx="3567632" cy="4216539"/>
          </a:xfrm>
          <a:prstGeom prst="rect">
            <a:avLst/>
          </a:prstGeom>
          <a:noFill/>
        </p:spPr>
        <p:txBody>
          <a:bodyPr wrap="square" rtlCol="0">
            <a:spAutoFit/>
          </a:bodyPr>
          <a:lstStyle/>
          <a:p>
            <a:r>
              <a:rPr lang="en-US" sz="2800" b="1" dirty="0" smtClean="0"/>
              <a:t>HRH Felipe VI</a:t>
            </a:r>
          </a:p>
          <a:p>
            <a:r>
              <a:rPr lang="en-US" dirty="0"/>
              <a:t>o</a:t>
            </a:r>
            <a:r>
              <a:rPr lang="en-US" dirty="0" smtClean="0"/>
              <a:t>f the House of Bourbon</a:t>
            </a:r>
          </a:p>
          <a:p>
            <a:endParaRPr lang="en-US" dirty="0"/>
          </a:p>
          <a:p>
            <a:r>
              <a:rPr lang="en-US" dirty="0" smtClean="0"/>
              <a:t>Since June 2014</a:t>
            </a:r>
          </a:p>
          <a:p>
            <a:endParaRPr lang="en-US" dirty="0"/>
          </a:p>
          <a:p>
            <a:r>
              <a:rPr lang="en-US" dirty="0" smtClean="0"/>
              <a:t>Son of Juan Carlos I of</a:t>
            </a:r>
          </a:p>
          <a:p>
            <a:r>
              <a:rPr lang="en-US" dirty="0" smtClean="0"/>
              <a:t>Spain and Sofia of Greece and Denmark.</a:t>
            </a:r>
          </a:p>
          <a:p>
            <a:endParaRPr lang="en-US" dirty="0"/>
          </a:p>
          <a:p>
            <a:r>
              <a:rPr lang="en-US" dirty="0" smtClean="0"/>
              <a:t>Married to Letizia Ortiz, a journalist. </a:t>
            </a:r>
            <a:endParaRPr lang="en-US" dirty="0"/>
          </a:p>
        </p:txBody>
      </p:sp>
    </p:spTree>
    <p:extLst>
      <p:ext uri="{BB962C8B-B14F-4D97-AF65-F5344CB8AC3E}">
        <p14:creationId xmlns:p14="http://schemas.microsoft.com/office/powerpoint/2010/main" val="1806174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Superstition</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r>
              <a:rPr lang="en-US" altLang="en-US" sz="2400" dirty="0">
                <a:ea typeface="ＭＳ Ｐゴシック" pitchFamily="-106" charset="-128"/>
              </a:rPr>
              <a:t>Belief in magic and the occult persisted through the end of the 17th c.</a:t>
            </a:r>
          </a:p>
          <a:p>
            <a:pPr lvl="1" eaLnBrk="1" hangingPunct="1"/>
            <a:r>
              <a:rPr lang="en-US" altLang="en-US" sz="2400" dirty="0">
                <a:ea typeface="ＭＳ Ｐゴシック" pitchFamily="-106" charset="-128"/>
              </a:rPr>
              <a:t>Witch hunts: 70,000–100,000 put to death, 1400–1700; 80% women </a:t>
            </a:r>
          </a:p>
          <a:p>
            <a:pPr lvl="2" eaLnBrk="1" hangingPunct="1"/>
            <a:r>
              <a:rPr lang="en-US" altLang="en-US" dirty="0">
                <a:ea typeface="ＭＳ Ｐゴシック" pitchFamily="-106" charset="-128"/>
              </a:rPr>
              <a:t>Mostly in Germany- why?</a:t>
            </a:r>
          </a:p>
          <a:p>
            <a:pPr lvl="1" eaLnBrk="1" hangingPunct="1"/>
            <a:r>
              <a:rPr lang="en-US" altLang="en-US" sz="2400" b="1" u="sng" dirty="0" err="1">
                <a:ea typeface="ＭＳ Ｐゴシック" pitchFamily="-106" charset="-128"/>
              </a:rPr>
              <a:t>Maleficium</a:t>
            </a:r>
            <a:r>
              <a:rPr lang="en-US" altLang="en-US" sz="2400" dirty="0">
                <a:ea typeface="ＭＳ Ｐゴシック" pitchFamily="-106" charset="-128"/>
              </a:rPr>
              <a:t>: black or harmful magic</a:t>
            </a:r>
          </a:p>
          <a:p>
            <a:pPr lvl="2" eaLnBrk="1" hangingPunct="1"/>
            <a:r>
              <a:rPr lang="en-US" altLang="en-US" dirty="0">
                <a:ea typeface="ＭＳ Ｐゴシック" pitchFamily="-106" charset="-128"/>
              </a:rPr>
              <a:t>Believed witches harmed their neighbors, attended </a:t>
            </a:r>
            <a:r>
              <a:rPr lang="en-US" altLang="en-US" i="1" dirty="0" err="1">
                <a:ea typeface="ＭＳ Ｐゴシック" pitchFamily="-106" charset="-128"/>
              </a:rPr>
              <a:t>sabbats</a:t>
            </a:r>
            <a:r>
              <a:rPr lang="en-US" altLang="en-US" dirty="0">
                <a:ea typeface="ＭＳ Ｐゴシック" pitchFamily="-106" charset="-128"/>
              </a:rPr>
              <a:t>, cannibalized children, and could fly.</a:t>
            </a:r>
          </a:p>
          <a:p>
            <a:pPr lvl="1" eaLnBrk="1" hangingPunct="1"/>
            <a:r>
              <a:rPr lang="en-US" altLang="en-US" sz="2400" dirty="0">
                <a:ea typeface="ＭＳ Ｐゴシック" pitchFamily="-106" charset="-128"/>
              </a:rPr>
              <a:t>Village origins: “cunning” or “simple” folk helped people deal with problems.</a:t>
            </a:r>
          </a:p>
          <a:p>
            <a:pPr lvl="2" eaLnBrk="1" hangingPunct="1"/>
            <a:r>
              <a:rPr lang="en-US" altLang="en-US" dirty="0">
                <a:ea typeface="ＭＳ Ｐゴシック" pitchFamily="-106" charset="-128"/>
              </a:rPr>
              <a:t>Having magic powers made someone important.</a:t>
            </a:r>
          </a:p>
          <a:p>
            <a:pPr lvl="2" eaLnBrk="1" hangingPunct="1"/>
            <a:r>
              <a:rPr lang="en-US" altLang="en-US" dirty="0">
                <a:ea typeface="ＭＳ Ｐゴシック" pitchFamily="-106" charset="-128"/>
              </a:rPr>
              <a:t>Most vulnerable people in society often claimed to have such powers.</a:t>
            </a:r>
          </a:p>
          <a:p>
            <a:endParaRPr lang="en-US" dirty="0"/>
          </a:p>
        </p:txBody>
      </p:sp>
    </p:spTree>
    <p:extLst>
      <p:ext uri="{BB962C8B-B14F-4D97-AF65-F5344CB8AC3E}">
        <p14:creationId xmlns:p14="http://schemas.microsoft.com/office/powerpoint/2010/main" val="22173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Palace of Versailles</a:t>
            </a:r>
            <a:endParaRPr lang="en-US" dirty="0"/>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p443</a:t>
            </a:r>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563" y="762000"/>
            <a:ext cx="776287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2"/>
          <p:cNvSpPr>
            <a:spLocks noChangeArrowheads="1"/>
          </p:cNvSpPr>
          <p:nvPr/>
        </p:nvSpPr>
        <p:spPr bwMode="auto">
          <a:xfrm>
            <a:off x="919163" y="5410200"/>
            <a:ext cx="7305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Louis XIV spent untold sums of money on the construction of a new palace at Versailles. As is evident in this exterior view, the palace was enormous, being more than a quarter of a mile long.</a:t>
            </a:r>
            <a:endParaRPr lang="en-US" altLang="en-US" sz="20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Interior of Versailles: The Hall of Mirrors</a:t>
            </a:r>
            <a:endParaRPr lang="en-US" dirty="0"/>
          </a:p>
        </p:txBody>
      </p:sp>
      <p:sp>
        <p:nvSpPr>
          <p:cNvPr id="276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p444</a:t>
            </a:r>
          </a:p>
        </p:txBody>
      </p:sp>
      <p:pic>
        <p:nvPicPr>
          <p:cNvPr id="276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685800"/>
            <a:ext cx="66294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2"/>
          <p:cNvSpPr>
            <a:spLocks noChangeArrowheads="1"/>
          </p:cNvSpPr>
          <p:nvPr/>
        </p:nvSpPr>
        <p:spPr bwMode="auto">
          <a:xfrm>
            <a:off x="403225" y="5286375"/>
            <a:ext cx="83375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photo shows the Hall of Mirrors after the restoration work that was</a:t>
            </a:r>
          </a:p>
          <a:p>
            <a:pPr>
              <a:spcBef>
                <a:spcPct val="0"/>
              </a:spcBef>
              <a:buClrTx/>
              <a:buSzTx/>
              <a:buFontTx/>
              <a:buNone/>
            </a:pPr>
            <a:r>
              <a:rPr lang="en-US" altLang="en-US" sz="2000">
                <a:latin typeface="Calibri" panose="020F0502020204030204" pitchFamily="34" charset="0"/>
              </a:rPr>
              <a:t>completed in June 2007, a project that took three years, cost 12 million euros (more than $16 million), and included the restoration of the Bohemian crystal chandeliers.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15.2 The Wars of Louis XIV</a:t>
            </a:r>
            <a:endParaRPr lang="en-US" dirty="0"/>
          </a:p>
        </p:txBody>
      </p:sp>
      <p:sp>
        <p:nvSpPr>
          <p:cNvPr id="2969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15.2 p446</a:t>
            </a:r>
          </a:p>
        </p:txBody>
      </p:sp>
      <p:pic>
        <p:nvPicPr>
          <p:cNvPr id="21509" name="Picture 2" descr="The map shows the expansion of France under Louis XIV between the years 1630 and 1697. In 1630, France’s territory was bounded by Franche-Comte in the East, the Spanish Netherlands in the North, and the Holy Roman Empire in the North East. Charolais, however, was not under French hold yet.&#10;By the year 1659, France acquired Artois, Alsace and Lorraine, and areas around the city of Calais, the city of Verdun and city of Metz. &#10;By the year 1679, France extended in to Charolais and Franche-Comte as well as the region near Artois and Calais, including the city of Lille.&#10;By 1697, France had managed to capture a piece of land in the Holy Roman Empire, to the North East of Alsace and Lorraine. &#10;The map also shows the site of the Battle of Blenheim. It was located to North of the city of Rastatt, and South of the city of Mainz, in the Holy Roman Empire." title="MAP 15.2 The Wars of Louis XI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03263"/>
            <a:ext cx="50292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Decline of Spain</a:t>
            </a:r>
          </a:p>
        </p:txBody>
      </p:sp>
      <p:sp>
        <p:nvSpPr>
          <p:cNvPr id="31747" name="Rectangle 5"/>
          <p:cNvSpPr>
            <a:spLocks noGrp="1" noChangeArrowheads="1"/>
          </p:cNvSpPr>
          <p:nvPr>
            <p:ph type="body" idx="1"/>
          </p:nvPr>
        </p:nvSpPr>
        <p:spPr>
          <a:xfrm>
            <a:off x="685800" y="1169894"/>
            <a:ext cx="7769225" cy="411321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Consequences of Financial Weakness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Bankruptcies in 1596 and in 1607</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Philip III (1598 – 1621)</a:t>
            </a:r>
          </a:p>
          <a:p>
            <a:pPr eaLnBrk="1" hangingPunct="1">
              <a:lnSpc>
                <a:spcPct val="90000"/>
              </a:lnSpc>
            </a:pPr>
            <a:r>
              <a:rPr lang="en-US" altLang="en-US" dirty="0">
                <a:latin typeface="Calibri" panose="020F0502020204030204" pitchFamily="34" charset="0"/>
                <a:ea typeface="ＭＳ Ｐゴシック" panose="020B0600070205080204" pitchFamily="34" charset="-128"/>
              </a:rPr>
              <a:t>Reign of Philip IV (1621 – 1665)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Minister Gaspar de Guzman, the count of Olivares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Attempts at reform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Thirty Years’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expense of military campaigns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Revolts and civil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loss of the Netherlands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Absolutism in Western Europe: France</a:t>
            </a:r>
            <a:endParaRPr lang="en-US" dirty="0"/>
          </a:p>
        </p:txBody>
      </p:sp>
      <p:sp>
        <p:nvSpPr>
          <p:cNvPr id="327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p447</a:t>
            </a:r>
          </a:p>
        </p:txBody>
      </p:sp>
      <p:graphicFrame>
        <p:nvGraphicFramePr>
          <p:cNvPr id="6" name="Table 5"/>
          <p:cNvGraphicFramePr>
            <a:graphicFrameLocks noGrp="1"/>
          </p:cNvGraphicFramePr>
          <p:nvPr>
            <p:extLst>
              <p:ext uri="{D42A27DB-BD31-4B8C-83A1-F6EECF244321}">
                <p14:modId xmlns:p14="http://schemas.microsoft.com/office/powerpoint/2010/main" val="1604164161"/>
              </p:ext>
            </p:extLst>
          </p:nvPr>
        </p:nvGraphicFramePr>
        <p:xfrm>
          <a:off x="1219200" y="1524000"/>
          <a:ext cx="7391400" cy="4973320"/>
        </p:xfrm>
        <a:graphic>
          <a:graphicData uri="http://schemas.openxmlformats.org/drawingml/2006/table">
            <a:tbl>
              <a:tblPr firstRow="1"/>
              <a:tblGrid>
                <a:gridCol w="5070122">
                  <a:extLst>
                    <a:ext uri="{9D8B030D-6E8A-4147-A177-3AD203B41FA5}">
                      <a16:colId xmlns="" xmlns:a16="http://schemas.microsoft.com/office/drawing/2014/main" val="20000"/>
                    </a:ext>
                  </a:extLst>
                </a:gridCol>
                <a:gridCol w="2321278">
                  <a:extLst>
                    <a:ext uri="{9D8B030D-6E8A-4147-A177-3AD203B41FA5}">
                      <a16:colId xmlns="" xmlns:a16="http://schemas.microsoft.com/office/drawing/2014/main" val="20001"/>
                    </a:ext>
                  </a:extLst>
                </a:gridCol>
              </a:tblGrid>
              <a:tr h="558800">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Louis XIII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1610–1643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Cardinal Richelieu as chief minister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1624–1642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Ministry of Cardinal Mazarin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1642–1661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First </a:t>
                      </a:r>
                      <a:r>
                        <a:rPr lang="en-US" sz="2200" dirty="0" err="1">
                          <a:effectLst/>
                          <a:latin typeface="Calibri" panose="020F0502020204030204" pitchFamily="34" charset="0"/>
                          <a:ea typeface="Calibri"/>
                          <a:cs typeface="Times New Roman"/>
                        </a:rPr>
                        <a:t>Fronde</a:t>
                      </a:r>
                      <a:endParaRPr lang="en-US" sz="22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1648–1649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530592095"/>
                  </a:ext>
                </a:extLst>
              </a:tr>
              <a:tr h="376428">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Second </a:t>
                      </a:r>
                      <a:r>
                        <a:rPr lang="en-US" sz="2200" dirty="0" err="1">
                          <a:effectLst/>
                          <a:latin typeface="Calibri" panose="020F0502020204030204" pitchFamily="34" charset="0"/>
                          <a:ea typeface="Calibri"/>
                          <a:cs typeface="Times New Roman"/>
                        </a:rPr>
                        <a:t>Fronde</a:t>
                      </a:r>
                      <a:endParaRPr lang="en-US" sz="22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1650–1652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Louis XIV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1643–1715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First war (versus Triple Alliance)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1667–1668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227230126"/>
                  </a:ext>
                </a:extLst>
              </a:tr>
              <a:tr h="376428">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Dutch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1672–1678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26595065"/>
                  </a:ext>
                </a:extLst>
              </a:tr>
              <a:tr h="371856">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Edict of Fontainebleau</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War of the League of Augsburg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1689–1697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78307538"/>
                  </a:ext>
                </a:extLst>
              </a:tr>
              <a:tr h="5588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War of the</a:t>
                      </a:r>
                      <a:r>
                        <a:rPr lang="en-US" sz="2200" baseline="0" dirty="0">
                          <a:effectLst/>
                          <a:latin typeface="Calibri" panose="020F0502020204030204" pitchFamily="34" charset="0"/>
                          <a:ea typeface="Calibri"/>
                          <a:cs typeface="Times New Roman"/>
                        </a:rPr>
                        <a:t> Spanish Succession</a:t>
                      </a:r>
                      <a:endParaRPr lang="en-US" sz="22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1702–1713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10996391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Absolutism in Western Europe: Spain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34496315"/>
              </p:ext>
            </p:extLst>
          </p:nvPr>
        </p:nvGraphicFramePr>
        <p:xfrm>
          <a:off x="1219200" y="2057400"/>
          <a:ext cx="7391400" cy="1676400"/>
        </p:xfrm>
        <a:graphic>
          <a:graphicData uri="http://schemas.openxmlformats.org/drawingml/2006/table">
            <a:tbl>
              <a:tblPr firstRow="1"/>
              <a:tblGrid>
                <a:gridCol w="5070122">
                  <a:extLst>
                    <a:ext uri="{9D8B030D-6E8A-4147-A177-3AD203B41FA5}">
                      <a16:colId xmlns="" xmlns:a16="http://schemas.microsoft.com/office/drawing/2014/main" val="20000"/>
                    </a:ext>
                  </a:extLst>
                </a:gridCol>
                <a:gridCol w="2321278">
                  <a:extLst>
                    <a:ext uri="{9D8B030D-6E8A-4147-A177-3AD203B41FA5}">
                      <a16:colId xmlns="" xmlns:a16="http://schemas.microsoft.com/office/drawing/2014/main" val="20001"/>
                    </a:ext>
                  </a:extLst>
                </a:gridCol>
              </a:tblGrid>
              <a:tr h="5588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558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Philip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1598–1621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558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Philip 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1621–1665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134903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685800" y="76200"/>
            <a:ext cx="8458200" cy="609600"/>
          </a:xfrm>
        </p:spPr>
        <p:txBody>
          <a:bodyPr/>
          <a:lstStyle/>
          <a:p>
            <a:pPr eaLnBrk="1" hangingPunct="1"/>
            <a:r>
              <a:rPr lang="en-US" altLang="en-US" sz="3600" dirty="0" smtClean="0">
                <a:latin typeface="Calibri" panose="020F0502020204030204" pitchFamily="34" charset="0"/>
                <a:ea typeface="ＭＳ Ｐゴシック" panose="020B0600070205080204" pitchFamily="34" charset="-128"/>
              </a:rPr>
              <a:t>Central</a:t>
            </a:r>
            <a:r>
              <a:rPr lang="en-US" altLang="en-US" sz="3600" dirty="0">
                <a:latin typeface="Calibri" panose="020F0502020204030204" pitchFamily="34" charset="0"/>
                <a:ea typeface="ＭＳ Ｐゴシック" panose="020B0600070205080204" pitchFamily="34" charset="-128"/>
              </a:rPr>
              <a:t>, Eastern, and Northern </a:t>
            </a:r>
            <a:r>
              <a:rPr lang="en-US" altLang="en-US" sz="3600" dirty="0" smtClean="0">
                <a:latin typeface="Calibri" panose="020F0502020204030204" pitchFamily="34" charset="0"/>
                <a:ea typeface="ＭＳ Ｐゴシック" panose="020B0600070205080204" pitchFamily="34" charset="-128"/>
              </a:rPr>
              <a:t>Europe</a:t>
            </a:r>
            <a:endParaRPr lang="en-US" altLang="en-US" sz="3600" dirty="0">
              <a:latin typeface="Calibri" panose="020F0502020204030204" pitchFamily="34" charset="0"/>
              <a:ea typeface="ＭＳ Ｐゴシック" panose="020B0600070205080204" pitchFamily="34" charset="-128"/>
            </a:endParaRPr>
          </a:p>
        </p:txBody>
      </p:sp>
      <p:sp>
        <p:nvSpPr>
          <p:cNvPr id="34819" name="Rectangle 5"/>
          <p:cNvSpPr>
            <a:spLocks noGrp="1" noChangeArrowheads="1"/>
          </p:cNvSpPr>
          <p:nvPr>
            <p:ph type="body" idx="1"/>
          </p:nvPr>
        </p:nvSpPr>
        <p:spPr>
          <a:xfrm>
            <a:off x="652463" y="762000"/>
            <a:ext cx="7769225" cy="59436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German </a:t>
            </a:r>
            <a:r>
              <a:rPr lang="en-US" altLang="en-US" sz="2800" dirty="0" smtClean="0">
                <a:latin typeface="Calibri" panose="020F0502020204030204" pitchFamily="34" charset="0"/>
                <a:ea typeface="ＭＳ Ｐゴシック" panose="020B0600070205080204" pitchFamily="34" charset="-128"/>
              </a:rPr>
              <a:t>States</a:t>
            </a:r>
          </a:p>
          <a:p>
            <a:pPr lvl="1" eaLnBrk="1" hangingPunct="1"/>
            <a:r>
              <a:rPr lang="en-US" altLang="en-US" dirty="0" smtClean="0">
                <a:latin typeface="Calibri" panose="020F0502020204030204" pitchFamily="34" charset="0"/>
                <a:ea typeface="ＭＳ Ｐゴシック" panose="020B0600070205080204" pitchFamily="34" charset="-128"/>
              </a:rPr>
              <a:t>Westphalia had left HRE fragmented (“300 little </a:t>
            </a:r>
            <a:r>
              <a:rPr lang="en-US" altLang="en-US" dirty="0" err="1" smtClean="0">
                <a:latin typeface="Calibri" panose="020F0502020204030204" pitchFamily="34" charset="0"/>
                <a:ea typeface="ＭＳ Ｐゴシック" panose="020B0600070205080204" pitchFamily="34" charset="-128"/>
              </a:rPr>
              <a:t>Germanies</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Rise of </a:t>
            </a:r>
            <a:r>
              <a:rPr lang="en-US" altLang="en-US" dirty="0" smtClean="0">
                <a:latin typeface="Calibri" panose="020F0502020204030204" pitchFamily="34" charset="0"/>
                <a:ea typeface="ＭＳ Ｐゴシック" panose="020B0600070205080204" pitchFamily="34" charset="-128"/>
              </a:rPr>
              <a:t>Brandenburg-Prussia: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work of the Hohenzollern dynasty</a:t>
            </a:r>
          </a:p>
          <a:p>
            <a:pPr lvl="2" eaLnBrk="1" hangingPunct="1"/>
            <a:r>
              <a:rPr lang="en-US" altLang="en-US" dirty="0">
                <a:latin typeface="Calibri" panose="020F0502020204030204" pitchFamily="34" charset="0"/>
                <a:ea typeface="ＭＳ Ｐゴシック" panose="020B0600070205080204" pitchFamily="34" charset="-128"/>
              </a:rPr>
              <a:t>Frederick William the Great Elector (1640 – 1688)</a:t>
            </a:r>
          </a:p>
          <a:p>
            <a:pPr lvl="3" eaLnBrk="1" hangingPunct="1"/>
            <a:r>
              <a:rPr lang="en-US" altLang="en-US" dirty="0">
                <a:latin typeface="Calibri" panose="020F0502020204030204" pitchFamily="34" charset="0"/>
                <a:ea typeface="ＭＳ Ｐゴシック" panose="020B0600070205080204" pitchFamily="34" charset="-128"/>
              </a:rPr>
              <a:t>Standing army and General War Commissariat</a:t>
            </a:r>
          </a:p>
          <a:p>
            <a:pPr lvl="3" eaLnBrk="1" hangingPunct="1"/>
            <a:r>
              <a:rPr lang="en-US" altLang="en-US" dirty="0">
                <a:latin typeface="Calibri" panose="020F0502020204030204" pitchFamily="34" charset="0"/>
                <a:ea typeface="ＭＳ Ｐゴシック" panose="020B0600070205080204" pitchFamily="34" charset="-128"/>
              </a:rPr>
              <a:t>Relationship with the </a:t>
            </a:r>
            <a:r>
              <a:rPr lang="en-US" altLang="en-US" dirty="0" smtClean="0">
                <a:latin typeface="Calibri" panose="020F0502020204030204" pitchFamily="34" charset="0"/>
                <a:ea typeface="ＭＳ Ｐゴシック" panose="020B0600070205080204" pitchFamily="34" charset="-128"/>
              </a:rPr>
              <a:t>nobles (the Junkers)</a:t>
            </a:r>
          </a:p>
          <a:p>
            <a:pPr lvl="3" eaLnBrk="1" hangingPunct="1"/>
            <a:r>
              <a:rPr lang="en-US" altLang="en-US" dirty="0" smtClean="0">
                <a:latin typeface="Calibri" panose="020F0502020204030204" pitchFamily="34" charset="0"/>
                <a:ea typeface="ＭＳ Ｐゴシック" panose="020B0600070205080204" pitchFamily="34" charset="-128"/>
              </a:rPr>
              <a:t>He ran the government, they had top military offices and total control over peasants/serfs.</a:t>
            </a:r>
          </a:p>
          <a:p>
            <a:pPr lvl="4" eaLnBrk="1" hangingPunct="1"/>
            <a:r>
              <a:rPr lang="en-US" altLang="en-US" dirty="0" smtClean="0">
                <a:latin typeface="Calibri" panose="020F0502020204030204" pitchFamily="34" charset="0"/>
                <a:ea typeface="ＭＳ Ｐゴシック" panose="020B0600070205080204" pitchFamily="34" charset="-128"/>
              </a:rPr>
              <a:t>Nobles also exempt from taxation</a:t>
            </a:r>
          </a:p>
          <a:p>
            <a:pPr lvl="3" eaLnBrk="1" hangingPunct="1"/>
            <a:r>
              <a:rPr lang="en-US" altLang="en-US" dirty="0" smtClean="0">
                <a:latin typeface="Calibri" panose="020F0502020204030204" pitchFamily="34" charset="0"/>
                <a:ea typeface="ＭＳ Ｐゴシック" panose="020B0600070205080204" pitchFamily="34" charset="-128"/>
              </a:rPr>
              <a:t>Nobles would not question his authority</a:t>
            </a:r>
          </a:p>
          <a:p>
            <a:pPr lvl="3" eaLnBrk="1" hangingPunct="1"/>
            <a:r>
              <a:rPr lang="en-US" altLang="en-US" dirty="0" smtClean="0">
                <a:latin typeface="Calibri" panose="020F0502020204030204" pitchFamily="34" charset="0"/>
                <a:ea typeface="ＭＳ Ｐゴシック" panose="020B0600070205080204" pitchFamily="34" charset="-128"/>
              </a:rPr>
              <a:t>Economics of mercantilism favored nobility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Frederick III (1688 – 1713; king of Prussia, 1701</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1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1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819">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19">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382000" cy="381000"/>
          </a:xfrm>
        </p:spPr>
        <p:txBody>
          <a:bodyPr/>
          <a:lstStyle/>
          <a:p>
            <a:r>
              <a:rPr lang="en-US" sz="3600" dirty="0" smtClean="0"/>
              <a:t>Central, Eastern, and Northern Europe</a:t>
            </a:r>
            <a:endParaRPr lang="en-US" sz="3600" dirty="0"/>
          </a:p>
        </p:txBody>
      </p:sp>
      <p:sp>
        <p:nvSpPr>
          <p:cNvPr id="3" name="Content Placeholder 2"/>
          <p:cNvSpPr>
            <a:spLocks noGrp="1"/>
          </p:cNvSpPr>
          <p:nvPr>
            <p:ph idx="1"/>
          </p:nvPr>
        </p:nvSpPr>
        <p:spPr>
          <a:xfrm>
            <a:off x="652463" y="1066800"/>
            <a:ext cx="8034337" cy="5486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Emergence of </a:t>
            </a:r>
            <a:r>
              <a:rPr lang="en-US" altLang="en-US" dirty="0" smtClean="0">
                <a:latin typeface="Calibri" panose="020F0502020204030204" pitchFamily="34" charset="0"/>
                <a:ea typeface="ＭＳ Ｐゴシック" panose="020B0600070205080204" pitchFamily="34" charset="-128"/>
              </a:rPr>
              <a:t>Austria</a:t>
            </a:r>
          </a:p>
          <a:p>
            <a:pPr lvl="1" eaLnBrk="1" hangingPunct="1"/>
            <a:r>
              <a:rPr lang="en-US" altLang="en-US" dirty="0" smtClean="0">
                <a:latin typeface="Calibri" panose="020F0502020204030204" pitchFamily="34" charset="0"/>
                <a:ea typeface="ＭＳ Ｐゴシック" panose="020B0600070205080204" pitchFamily="34" charset="-128"/>
              </a:rPr>
              <a:t>Habsburgs lost Germany but gained an empire in southeast Europe.</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Leopold I (1658 – 1705)</a:t>
            </a:r>
          </a:p>
          <a:p>
            <a:pPr lvl="2" eaLnBrk="1" hangingPunct="1"/>
            <a:r>
              <a:rPr lang="en-US" altLang="en-US" dirty="0">
                <a:latin typeface="Calibri" panose="020F0502020204030204" pitchFamily="34" charset="0"/>
                <a:ea typeface="ＭＳ Ｐゴシック" panose="020B0600070205080204" pitchFamily="34" charset="-128"/>
              </a:rPr>
              <a:t>Eastward expansion and conflicts with the Turks</a:t>
            </a:r>
          </a:p>
          <a:p>
            <a:pPr lvl="3" eaLnBrk="1" hangingPunct="1"/>
            <a:r>
              <a:rPr lang="en-US" altLang="en-US" dirty="0">
                <a:latin typeface="Calibri" panose="020F0502020204030204" pitchFamily="34" charset="0"/>
                <a:ea typeface="ＭＳ Ｐゴシック" panose="020B0600070205080204" pitchFamily="34" charset="-128"/>
              </a:rPr>
              <a:t>Siege of Vienna (1683)</a:t>
            </a:r>
          </a:p>
          <a:p>
            <a:pPr lvl="1" eaLnBrk="1" hangingPunct="1"/>
            <a:r>
              <a:rPr lang="en-US" altLang="en-US" dirty="0">
                <a:latin typeface="Calibri" panose="020F0502020204030204" pitchFamily="34" charset="0"/>
                <a:ea typeface="ＭＳ Ｐゴシック" panose="020B0600070205080204" pitchFamily="34" charset="-128"/>
              </a:rPr>
              <a:t>The development of a multinational </a:t>
            </a:r>
            <a:r>
              <a:rPr lang="en-US" altLang="en-US" dirty="0" smtClean="0">
                <a:latin typeface="Calibri" panose="020F0502020204030204" pitchFamily="34" charset="0"/>
                <a:ea typeface="ＭＳ Ｐゴシック" panose="020B0600070205080204" pitchFamily="34" charset="-128"/>
              </a:rPr>
              <a:t>empire</a:t>
            </a:r>
          </a:p>
          <a:p>
            <a:pPr lvl="2" eaLnBrk="1" hangingPunct="1"/>
            <a:r>
              <a:rPr lang="en-US" altLang="en-US" dirty="0" smtClean="0">
                <a:latin typeface="Calibri" panose="020F0502020204030204" pitchFamily="34" charset="0"/>
                <a:ea typeface="ＭＳ Ｐゴシック" panose="020B0600070205080204" pitchFamily="34" charset="-128"/>
              </a:rPr>
              <a:t>After War of Spanish Succession: lost Spain but gained northern Italy, Hungary, Transylvania, Croatia, Slovenia (the Balkans)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8677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15.3 The Growth of Brandenburg-Prussia</a:t>
            </a:r>
            <a:endParaRPr lang="en-US" dirty="0"/>
          </a:p>
        </p:txBody>
      </p:sp>
      <p:sp>
        <p:nvSpPr>
          <p:cNvPr id="3584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15.3 p448</a:t>
            </a:r>
          </a:p>
        </p:txBody>
      </p:sp>
      <p:pic>
        <p:nvPicPr>
          <p:cNvPr id="23557" name="Picture 2" descr="The map shows the territory of Brandenburg in 1415, which lies to the between the United Provinces in the West and West Prussia in the East, and between Pomerania in the North and Saxony in the South.&#10;The Prussian acquisitions up to the year 1748 include the following regions and cities: Magdeburg, Pomerania, and East Prussia, which included the cities Tilsit and Konigsberg). It also included a few pieces of land to the South of the United Province.&#10;The map also shows the conquest of Silesia, and the region lied between Bohemia and Poland. The map further displays the West Prussian region from Poland, an outcome of the first partition in 1792. " title="MAP 15.3 The Growth of Brandenburg-Prussi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85813"/>
            <a:ext cx="7162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85800" y="76200"/>
            <a:ext cx="8458200" cy="1295400"/>
          </a:xfrm>
        </p:spPr>
        <p:txBody>
          <a:bodyPr/>
          <a:lstStyle/>
          <a:p>
            <a:pPr eaLnBrk="1" hangingPunct="1"/>
            <a:r>
              <a:rPr lang="en-US" altLang="en-US" dirty="0">
                <a:latin typeface="Calibri" panose="020F0502020204030204" pitchFamily="34" charset="0"/>
                <a:ea typeface="ＭＳ Ｐゴシック" panose="020B0600070205080204" pitchFamily="34" charset="-128"/>
              </a:rPr>
              <a:t>Absolutism in Central, Eastern, and Northern </a:t>
            </a:r>
            <a:r>
              <a:rPr lang="en-US" altLang="en-US" dirty="0" smtClean="0">
                <a:latin typeface="Calibri" panose="020F0502020204030204" pitchFamily="34" charset="0"/>
                <a:ea typeface="ＭＳ Ｐゴシック" panose="020B0600070205080204" pitchFamily="34" charset="-128"/>
              </a:rPr>
              <a:t>Europe</a:t>
            </a:r>
            <a:endParaRPr lang="en-US" altLang="en-US" dirty="0">
              <a:latin typeface="Calibri" panose="020F0502020204030204" pitchFamily="34" charset="0"/>
              <a:ea typeface="ＭＳ Ｐゴシック" panose="020B0600070205080204" pitchFamily="34" charset="-128"/>
            </a:endParaRPr>
          </a:p>
        </p:txBody>
      </p:sp>
      <p:sp>
        <p:nvSpPr>
          <p:cNvPr id="37891" name="Rectangle 3"/>
          <p:cNvSpPr>
            <a:spLocks noGrp="1" noChangeArrowheads="1"/>
          </p:cNvSpPr>
          <p:nvPr>
            <p:ph type="body" idx="1"/>
          </p:nvPr>
        </p:nvSpPr>
        <p:spPr>
          <a:xfrm>
            <a:off x="652463" y="1677988"/>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Italy: From Spanish to Austrian Rule</a:t>
            </a:r>
          </a:p>
          <a:p>
            <a:pPr lvl="1" eaLnBrk="1" hangingPunct="1"/>
            <a:r>
              <a:rPr lang="en-US" altLang="en-US" dirty="0">
                <a:latin typeface="Calibri" panose="020F0502020204030204" pitchFamily="34" charset="0"/>
                <a:ea typeface="ＭＳ Ｐゴシック" panose="020B0600070205080204" pitchFamily="34" charset="-128"/>
              </a:rPr>
              <a:t>Emperor Charles V, Philip II, and the Spanish presence in Italy</a:t>
            </a:r>
          </a:p>
          <a:p>
            <a:pPr lvl="1" eaLnBrk="1" hangingPunct="1"/>
            <a:r>
              <a:rPr lang="en-US" altLang="en-US" dirty="0">
                <a:latin typeface="Calibri" panose="020F0502020204030204" pitchFamily="34" charset="0"/>
                <a:ea typeface="ＭＳ Ｐゴシック" panose="020B0600070205080204" pitchFamily="34" charset="-128"/>
              </a:rPr>
              <a:t>Consequences of the War of the Spanish </a:t>
            </a:r>
            <a:r>
              <a:rPr lang="en-US" altLang="en-US" dirty="0" smtClean="0">
                <a:latin typeface="Calibri" panose="020F0502020204030204" pitchFamily="34" charset="0"/>
                <a:ea typeface="ＭＳ Ｐゴシック" panose="020B0600070205080204" pitchFamily="34" charset="-128"/>
              </a:rPr>
              <a:t>Succession- Spain lost influence in Italy.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Austria’s emergence as the dominant power in Italy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Continuing Superstition</a:t>
            </a:r>
            <a:endParaRPr lang="en-US" dirty="0"/>
          </a:p>
        </p:txBody>
      </p:sp>
      <p:sp>
        <p:nvSpPr>
          <p:cNvPr id="3" name="Content Placeholder 2"/>
          <p:cNvSpPr>
            <a:spLocks noGrp="1"/>
          </p:cNvSpPr>
          <p:nvPr>
            <p:ph idx="1"/>
          </p:nvPr>
        </p:nvSpPr>
        <p:spPr>
          <a:xfrm>
            <a:off x="652463" y="990600"/>
            <a:ext cx="8034337" cy="5562600"/>
          </a:xfrm>
        </p:spPr>
        <p:txBody>
          <a:bodyPr/>
          <a:lstStyle/>
          <a:p>
            <a:r>
              <a:rPr lang="en-US" altLang="en-US" dirty="0">
                <a:ea typeface="ＭＳ Ｐゴシック" pitchFamily="-106" charset="-128"/>
              </a:rPr>
              <a:t>Influence of the clergy:</a:t>
            </a:r>
          </a:p>
          <a:p>
            <a:pPr lvl="1"/>
            <a:r>
              <a:rPr lang="en-US" altLang="en-US" dirty="0">
                <a:ea typeface="ＭＳ Ｐゴシック" pitchFamily="-106" charset="-128"/>
              </a:rPr>
              <a:t>“simple” or cunning folk were spiritual authorities; competed with spiritual authority of the church.</a:t>
            </a:r>
          </a:p>
          <a:p>
            <a:pPr lvl="1"/>
            <a:r>
              <a:rPr lang="en-US" altLang="en-US" dirty="0">
                <a:ea typeface="ＭＳ Ｐゴシック" pitchFamily="-106" charset="-128"/>
              </a:rPr>
              <a:t>Powers are not innate to humans- they must come from God or the devil.</a:t>
            </a:r>
          </a:p>
          <a:p>
            <a:r>
              <a:rPr lang="en-US" altLang="en-US" dirty="0">
                <a:ea typeface="ＭＳ Ｐゴシック" pitchFamily="-106" charset="-128"/>
              </a:rPr>
              <a:t>Political significance: Princes tried to exert authority over their villages and change “customary” laws.</a:t>
            </a:r>
          </a:p>
          <a:p>
            <a:pPr lvl="1"/>
            <a:r>
              <a:rPr lang="en-US" altLang="en-US" dirty="0">
                <a:ea typeface="ＭＳ Ｐゴシック" pitchFamily="-106" charset="-128"/>
              </a:rPr>
              <a:t>Way to show absolute political and spiritual authority over a village</a:t>
            </a:r>
          </a:p>
          <a:p>
            <a:endParaRPr lang="en-US" dirty="0"/>
          </a:p>
        </p:txBody>
      </p:sp>
    </p:spTree>
    <p:extLst>
      <p:ext uri="{BB962C8B-B14F-4D97-AF65-F5344CB8AC3E}">
        <p14:creationId xmlns:p14="http://schemas.microsoft.com/office/powerpoint/2010/main" val="37159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15.4 The Growth of the Austrian Empire</a:t>
            </a:r>
            <a:endParaRPr lang="en-US" dirty="0"/>
          </a:p>
        </p:txBody>
      </p:sp>
      <p:sp>
        <p:nvSpPr>
          <p:cNvPr id="3891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15.4 p449</a:t>
            </a:r>
          </a:p>
        </p:txBody>
      </p:sp>
      <p:pic>
        <p:nvPicPr>
          <p:cNvPr id="25605" name="Picture 2" descr="The map indicates the growth of the Austrian Empire towards the East and the South. In 1521 Austria consisted of the following regions: Styria, Carinthia, Carniola, Slovenia, and Tyrol. The territory had Hungary as its East boundary. It also had Italy to its South, the Alps to its West, and Bohemia to its North.&#10;The map also shows the Crown of Bohemia which consisted of Bohemia and Moravia, including the city of Prague. To the North of Bohemia was Silesia and during 1748, Silesia was under the hold of Prussia and the same is shown in the map. Breslau and Krakow were the major cities of Silesia.&#10;The map further shows the portion of Hungary that was part of Austria during 1526.  It included Croatia and the city of Pressburg among other parts. The rest of Hungary was taken from the Ottoman Empire in 1699, including Transylvania and the city of Buda.&#10;Austria also acquired Galicia from Poland in 1772, including the city of Lemberg. Galicia had Russia, Poland and Silesia to its North, Austria and the Crown of Bohemia to its West, and Hungary to its South. It had Russia to its East as well.&#10;The major Battle sites during the period were the Mohacs (1526) and Vienna (1683).  " title="MAP 15.4 The Growth of the Austrian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4455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Russia: From Fledgling Principality to Major </a:t>
            </a:r>
            <a:r>
              <a:rPr lang="en-US" altLang="en-US" dirty="0" smtClean="0">
                <a:latin typeface="Calibri" panose="020F0502020204030204" pitchFamily="34" charset="0"/>
                <a:ea typeface="ＭＳ Ｐゴシック" panose="020B0600070205080204" pitchFamily="34" charset="-128"/>
              </a:rPr>
              <a:t>Power</a:t>
            </a:r>
            <a:endParaRPr lang="en-US" altLang="en-US" dirty="0">
              <a:latin typeface="Calibri" panose="020F0502020204030204" pitchFamily="34" charset="0"/>
              <a:ea typeface="ＭＳ Ｐゴシック" panose="020B0600070205080204" pitchFamily="34" charset="-128"/>
            </a:endParaRPr>
          </a:p>
        </p:txBody>
      </p:sp>
      <p:sp>
        <p:nvSpPr>
          <p:cNvPr id="36866" name="Rectangle 3"/>
          <p:cNvSpPr>
            <a:spLocks noGrp="1" noChangeArrowheads="1"/>
          </p:cNvSpPr>
          <p:nvPr>
            <p:ph type="body" idx="1"/>
          </p:nvPr>
        </p:nvSpPr>
        <p:spPr>
          <a:xfrm>
            <a:off x="652463" y="1371600"/>
            <a:ext cx="7769225" cy="5410200"/>
          </a:xfrm>
        </p:spPr>
        <p:txBody>
          <a:bodyPr/>
          <a:lstStyle/>
          <a:p>
            <a:pPr eaLnBrk="1" hangingPunct="1">
              <a:lnSpc>
                <a:spcPct val="90000"/>
              </a:lnSpc>
              <a:defRPr/>
            </a:pPr>
            <a:r>
              <a:rPr lang="en-US" altLang="en-US" dirty="0">
                <a:latin typeface="Calibri" pitchFamily="34" charset="0"/>
                <a:ea typeface="ＭＳ Ｐゴシック" pitchFamily="34" charset="-128"/>
              </a:rPr>
              <a:t>The Leadership of Moscow</a:t>
            </a:r>
          </a:p>
          <a:p>
            <a:pPr lvl="1" eaLnBrk="1" hangingPunct="1">
              <a:lnSpc>
                <a:spcPct val="90000"/>
              </a:lnSpc>
              <a:defRPr/>
            </a:pPr>
            <a:r>
              <a:rPr lang="en-US" altLang="en-US" dirty="0">
                <a:latin typeface="Calibri" pitchFamily="34" charset="0"/>
                <a:ea typeface="ＭＳ Ｐゴシック" pitchFamily="34" charset="-128"/>
              </a:rPr>
              <a:t>Ivan IV the Terrible (1533 – 1584), the first tsar</a:t>
            </a:r>
          </a:p>
          <a:p>
            <a:pPr lvl="1" eaLnBrk="1" hangingPunct="1">
              <a:lnSpc>
                <a:spcPct val="90000"/>
              </a:lnSpc>
              <a:defRPr/>
            </a:pPr>
            <a:r>
              <a:rPr lang="en-US" altLang="en-US" dirty="0">
                <a:latin typeface="Calibri" pitchFamily="34" charset="0"/>
                <a:ea typeface="ＭＳ Ｐゴシック" pitchFamily="34" charset="-128"/>
              </a:rPr>
              <a:t>Romanov Dynasty (1613 – 1917</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Western cultural movements had little impact in Russia (Renaissance, Reformation, </a:t>
            </a:r>
            <a:r>
              <a:rPr lang="en-US" altLang="en-US" dirty="0" err="1" smtClean="0">
                <a:latin typeface="Calibri" pitchFamily="34" charset="0"/>
                <a:ea typeface="ＭＳ Ｐゴシック" pitchFamily="34" charset="-128"/>
              </a:rPr>
              <a:t>etc</a:t>
            </a:r>
            <a:r>
              <a:rPr lang="en-US" altLang="en-US" dirty="0" smtClean="0">
                <a:latin typeface="Calibri" pitchFamily="34" charset="0"/>
                <a:ea typeface="ＭＳ Ｐゴシック" pitchFamily="34" charset="-128"/>
              </a:rPr>
              <a:t>)</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The Reign of Peter the Great (1689 – 1725</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Big, crude, and rude</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Visits to the West (1697 – 1698</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Desire to “westernize” Russia</a:t>
            </a: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86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6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6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Reign of Peter the Great</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defRPr/>
            </a:pPr>
            <a:r>
              <a:rPr lang="en-US" altLang="en-US" dirty="0">
                <a:latin typeface="Calibri" pitchFamily="34" charset="0"/>
                <a:ea typeface="ＭＳ Ｐゴシック" pitchFamily="34" charset="-128"/>
              </a:rPr>
              <a:t>Reorganization of armed forces and central government</a:t>
            </a:r>
          </a:p>
          <a:p>
            <a:pPr lvl="1" eaLnBrk="1" hangingPunct="1">
              <a:lnSpc>
                <a:spcPct val="90000"/>
              </a:lnSpc>
              <a:defRPr/>
            </a:pPr>
            <a:r>
              <a:rPr lang="en-US" altLang="en-US" dirty="0">
                <a:latin typeface="Calibri" pitchFamily="34" charset="0"/>
                <a:ea typeface="ＭＳ Ｐゴシック" pitchFamily="34" charset="-128"/>
              </a:rPr>
              <a:t>Division of Russia into </a:t>
            </a:r>
            <a:r>
              <a:rPr lang="en-US" altLang="en-US" dirty="0" smtClean="0">
                <a:latin typeface="Calibri" pitchFamily="34" charset="0"/>
                <a:ea typeface="ＭＳ Ｐゴシック" pitchFamily="34" charset="-128"/>
              </a:rPr>
              <a:t>provinces</a:t>
            </a:r>
          </a:p>
          <a:p>
            <a:pPr lvl="1" eaLnBrk="1" hangingPunct="1">
              <a:lnSpc>
                <a:spcPct val="90000"/>
              </a:lnSpc>
              <a:defRPr/>
            </a:pPr>
            <a:r>
              <a:rPr lang="en-US" altLang="en-US" dirty="0" smtClean="0">
                <a:latin typeface="Calibri" pitchFamily="34" charset="0"/>
                <a:ea typeface="ＭＳ Ｐゴシック" pitchFamily="34" charset="-128"/>
              </a:rPr>
              <a:t>Drafted men to serve </a:t>
            </a:r>
            <a:r>
              <a:rPr lang="en-US" altLang="en-US" i="1" dirty="0" smtClean="0">
                <a:latin typeface="Calibri" pitchFamily="34" charset="0"/>
                <a:ea typeface="ＭＳ Ｐゴシック" pitchFamily="34" charset="-128"/>
              </a:rPr>
              <a:t>25 year terms </a:t>
            </a:r>
            <a:r>
              <a:rPr lang="en-US" altLang="en-US" dirty="0" smtClean="0">
                <a:latin typeface="Calibri" pitchFamily="34" charset="0"/>
                <a:ea typeface="ＭＳ Ｐゴシック" pitchFamily="34" charset="-128"/>
              </a:rPr>
              <a:t>in military for an army of 210,000!</a:t>
            </a:r>
          </a:p>
          <a:p>
            <a:pPr lvl="1" eaLnBrk="1" hangingPunct="1">
              <a:lnSpc>
                <a:spcPct val="90000"/>
              </a:lnSpc>
              <a:defRPr/>
            </a:pPr>
            <a:r>
              <a:rPr lang="en-US" altLang="en-US" dirty="0" smtClean="0">
                <a:latin typeface="Calibri" pitchFamily="34" charset="0"/>
                <a:ea typeface="ＭＳ Ｐゴシック" pitchFamily="34" charset="-128"/>
              </a:rPr>
              <a:t>Wanted Russians to have a sense of </a:t>
            </a:r>
            <a:r>
              <a:rPr lang="en-US" altLang="en-US" i="1" dirty="0" smtClean="0">
                <a:latin typeface="Calibri" pitchFamily="34" charset="0"/>
                <a:ea typeface="ＭＳ Ｐゴシック" pitchFamily="34" charset="-128"/>
              </a:rPr>
              <a:t>civic duty- </a:t>
            </a:r>
            <a:r>
              <a:rPr lang="en-US" altLang="en-US" dirty="0" smtClean="0">
                <a:latin typeface="Calibri" pitchFamily="34" charset="0"/>
                <a:ea typeface="ＭＳ Ｐゴシック" pitchFamily="34" charset="-128"/>
              </a:rPr>
              <a:t>but how did his personality impede this?</a:t>
            </a:r>
          </a:p>
          <a:p>
            <a:pPr lvl="1" eaLnBrk="1" hangingPunct="1">
              <a:lnSpc>
                <a:spcPct val="90000"/>
              </a:lnSpc>
              <a:defRPr/>
            </a:pPr>
            <a:r>
              <a:rPr lang="en-US" altLang="en-US" dirty="0" smtClean="0">
                <a:latin typeface="Calibri" pitchFamily="34" charset="0"/>
                <a:ea typeface="ＭＳ Ｐゴシック" pitchFamily="34" charset="-128"/>
              </a:rPr>
              <a:t>Required nobles to serve as military or civil officers.</a:t>
            </a:r>
          </a:p>
          <a:p>
            <a:pPr lvl="1" eaLnBrk="1" hangingPunct="1">
              <a:lnSpc>
                <a:spcPct val="90000"/>
              </a:lnSpc>
              <a:defRPr/>
            </a:pPr>
            <a:r>
              <a:rPr lang="en-US" altLang="en-US" dirty="0" smtClean="0">
                <a:latin typeface="Calibri" pitchFamily="34" charset="0"/>
                <a:ea typeface="ＭＳ Ｐゴシック" pitchFamily="34" charset="-128"/>
              </a:rPr>
              <a:t>Table of Ranks: organized way of promoting nobles and non-nobles. </a:t>
            </a:r>
          </a:p>
          <a:p>
            <a:pPr eaLnBrk="1" hangingPunct="1">
              <a:lnSpc>
                <a:spcPct val="90000"/>
              </a:lnSpc>
              <a:defRPr/>
            </a:pPr>
            <a:r>
              <a:rPr lang="en-US" altLang="en-US" dirty="0" smtClean="0">
                <a:latin typeface="Calibri" pitchFamily="34" charset="0"/>
                <a:ea typeface="ＭＳ Ｐゴシック" pitchFamily="34" charset="-128"/>
              </a:rPr>
              <a:t>Mercantilist policies not enough to fund military- resorted to taxing the peasants.</a:t>
            </a:r>
            <a:endParaRPr lang="en-US" altLang="en-US"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3847677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Reign of Peter the Great</a:t>
            </a:r>
            <a:endParaRPr lang="en-US" dirty="0"/>
          </a:p>
        </p:txBody>
      </p:sp>
      <p:sp>
        <p:nvSpPr>
          <p:cNvPr id="3" name="Content Placeholder 2"/>
          <p:cNvSpPr>
            <a:spLocks noGrp="1"/>
          </p:cNvSpPr>
          <p:nvPr>
            <p:ph idx="1"/>
          </p:nvPr>
        </p:nvSpPr>
        <p:spPr/>
        <p:txBody>
          <a:bodyPr/>
          <a:lstStyle/>
          <a:p>
            <a:pPr eaLnBrk="1" hangingPunct="1">
              <a:lnSpc>
                <a:spcPct val="90000"/>
              </a:lnSpc>
              <a:defRPr/>
            </a:pPr>
            <a:r>
              <a:rPr lang="en-US" altLang="en-US" dirty="0">
                <a:latin typeface="Calibri" pitchFamily="34" charset="0"/>
                <a:ea typeface="ＭＳ Ｐゴシック" pitchFamily="34" charset="-128"/>
              </a:rPr>
              <a:t>Control of the Russian church: the </a:t>
            </a:r>
            <a:r>
              <a:rPr lang="en-US" altLang="en-US" dirty="0" smtClean="0">
                <a:latin typeface="Calibri" pitchFamily="34" charset="0"/>
                <a:ea typeface="ＭＳ Ｐゴシック" pitchFamily="34" charset="-128"/>
              </a:rPr>
              <a:t>procurator, head of Holy Synod</a:t>
            </a:r>
          </a:p>
          <a:p>
            <a:pPr lvl="1" eaLnBrk="1" hangingPunct="1">
              <a:lnSpc>
                <a:spcPct val="90000"/>
              </a:lnSpc>
              <a:defRPr/>
            </a:pPr>
            <a:r>
              <a:rPr lang="en-US" altLang="en-US" dirty="0" smtClean="0">
                <a:latin typeface="Calibri" pitchFamily="34" charset="0"/>
                <a:ea typeface="ＭＳ Ｐゴシック" pitchFamily="34" charset="-128"/>
              </a:rPr>
              <a:t>State control over Russian Orthodox Church </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Introduction of Western customs and styles</a:t>
            </a:r>
          </a:p>
          <a:p>
            <a:pPr marL="742950" eaLnBrk="1" hangingPunct="1">
              <a:lnSpc>
                <a:spcPct val="90000"/>
              </a:lnSpc>
              <a:defRPr/>
            </a:pPr>
            <a:r>
              <a:rPr lang="en-US" altLang="en-US" dirty="0">
                <a:latin typeface="Calibri" pitchFamily="34" charset="0"/>
                <a:ea typeface="ＭＳ Ｐゴシック" pitchFamily="34" charset="-128"/>
              </a:rPr>
              <a:t>Many resented this and regarded him as </a:t>
            </a:r>
            <a:r>
              <a:rPr lang="en-US" altLang="en-US" dirty="0" smtClean="0">
                <a:latin typeface="Calibri" pitchFamily="34" charset="0"/>
                <a:ea typeface="ＭＳ Ｐゴシック" pitchFamily="34" charset="-128"/>
              </a:rPr>
              <a:t>tyrant</a:t>
            </a:r>
          </a:p>
          <a:p>
            <a:pPr marL="742950" eaLnBrk="1" hangingPunct="1">
              <a:lnSpc>
                <a:spcPct val="90000"/>
              </a:lnSpc>
              <a:defRPr/>
            </a:pPr>
            <a:r>
              <a:rPr lang="en-US" altLang="en-US" dirty="0" smtClean="0">
                <a:latin typeface="Calibri" pitchFamily="34" charset="0"/>
                <a:ea typeface="ＭＳ Ｐゴシック" pitchFamily="34" charset="-128"/>
              </a:rPr>
              <a:t>Forced nobles to shave beards and dress “western European”</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Positive impact of reforms on women</a:t>
            </a:r>
          </a:p>
          <a:p>
            <a:endParaRPr lang="en-US" dirty="0"/>
          </a:p>
        </p:txBody>
      </p:sp>
    </p:spTree>
    <p:extLst>
      <p:ext uri="{BB962C8B-B14F-4D97-AF65-F5344CB8AC3E}">
        <p14:creationId xmlns:p14="http://schemas.microsoft.com/office/powerpoint/2010/main" val="15797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Russia: From Fledgling Principality to Major </a:t>
            </a:r>
            <a:r>
              <a:rPr lang="en-US" altLang="en-US" dirty="0" smtClean="0">
                <a:latin typeface="Calibri" panose="020F0502020204030204" pitchFamily="34" charset="0"/>
                <a:ea typeface="ＭＳ Ｐゴシック" panose="020B0600070205080204" pitchFamily="34" charset="-128"/>
              </a:rPr>
              <a:t>Power</a:t>
            </a:r>
            <a:endParaRPr lang="en-US" altLang="en-US" dirty="0">
              <a:latin typeface="Calibri" panose="020F0502020204030204" pitchFamily="34" charset="0"/>
              <a:ea typeface="ＭＳ Ｐゴシック" panose="020B0600070205080204" pitchFamily="34" charset="-128"/>
            </a:endParaRPr>
          </a:p>
        </p:txBody>
      </p:sp>
      <p:sp>
        <p:nvSpPr>
          <p:cNvPr id="41987" name="Rectangle 3"/>
          <p:cNvSpPr>
            <a:spLocks noGrp="1" noChangeArrowheads="1"/>
          </p:cNvSpPr>
          <p:nvPr>
            <p:ph type="body" idx="1"/>
          </p:nvPr>
        </p:nvSpPr>
        <p:spPr>
          <a:xfrm>
            <a:off x="652463" y="1677988"/>
            <a:ext cx="7769225" cy="411321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Russia as a Military Power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Goal: “Open a window to the West”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Conflicts with Sweden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Battle of </a:t>
            </a:r>
            <a:r>
              <a:rPr lang="en-US" altLang="en-US" dirty="0" err="1">
                <a:latin typeface="Calibri" panose="020F0502020204030204" pitchFamily="34" charset="0"/>
                <a:ea typeface="ＭＳ Ｐゴシック" panose="020B0600070205080204" pitchFamily="34" charset="-128"/>
              </a:rPr>
              <a:t>Narva</a:t>
            </a:r>
            <a:r>
              <a:rPr lang="en-US" altLang="en-US" dirty="0">
                <a:latin typeface="Calibri" panose="020F0502020204030204" pitchFamily="34" charset="0"/>
                <a:ea typeface="ＭＳ Ｐゴシック" panose="020B0600070205080204" pitchFamily="34" charset="-128"/>
              </a:rPr>
              <a:t> (1700)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Great Northern War (1701 – 1721)</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Battle of Poltava (1709)</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Peace of </a:t>
            </a:r>
            <a:r>
              <a:rPr lang="en-US" altLang="en-US" dirty="0" err="1">
                <a:latin typeface="Calibri" panose="020F0502020204030204" pitchFamily="34" charset="0"/>
                <a:ea typeface="ＭＳ Ｐゴシック" panose="020B0600070205080204" pitchFamily="34" charset="-128"/>
              </a:rPr>
              <a:t>Nystadt</a:t>
            </a:r>
            <a:r>
              <a:rPr lang="en-US" altLang="en-US" dirty="0">
                <a:latin typeface="Calibri" panose="020F0502020204030204" pitchFamily="34" charset="0"/>
                <a:ea typeface="ＭＳ Ｐゴシック" panose="020B0600070205080204" pitchFamily="34" charset="-128"/>
              </a:rPr>
              <a:t> (1721)</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Russia gains control of Estonia, Livonia and Karelia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Built the city of St</a:t>
            </a:r>
            <a:r>
              <a:rPr lang="en-US" altLang="en-US" dirty="0">
                <a:latin typeface="Calibri" panose="020F0502020204030204" pitchFamily="34" charset="0"/>
                <a:ea typeface="ＭＳ Ｐゴシック" panose="020B0600070205080204" pitchFamily="34" charset="-128"/>
              </a:rPr>
              <a:t>. Petersburg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9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8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98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Petersburg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491484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3514725"/>
            <a:ext cx="47529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0815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9067800" cy="762000"/>
          </a:xfrm>
        </p:spPr>
        <p:txBody>
          <a:bodyPr/>
          <a:lstStyle/>
          <a:p>
            <a:r>
              <a:rPr lang="en-US" dirty="0" smtClean="0"/>
              <a:t>Moscow</a:t>
            </a:r>
            <a:br>
              <a:rPr lang="en-US" dirty="0" smtClean="0"/>
            </a:br>
            <a:r>
              <a:rPr lang="en-US" sz="3200" dirty="0" smtClean="0"/>
              <a:t>St. Basil’s Cathedral</a:t>
            </a:r>
            <a:endParaRPr lang="en-US" sz="3200"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7924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89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Peter the Great</a:t>
            </a:r>
            <a:endParaRPr lang="en-US" dirty="0"/>
          </a:p>
        </p:txBody>
      </p:sp>
      <p:sp>
        <p:nvSpPr>
          <p:cNvPr id="430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p452</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533400"/>
            <a:ext cx="35210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593725" y="5334000"/>
            <a:ext cx="7956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Peter the Great wished to westernize Russia, especially in the realm of technical skills. His goal was the creation of a strong army and navy and the acquisition of new territory in order to make Russia a great power.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a:xfrm>
            <a:off x="685800" y="9525"/>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Great Northern States</a:t>
            </a:r>
          </a:p>
        </p:txBody>
      </p:sp>
      <p:sp>
        <p:nvSpPr>
          <p:cNvPr id="45059" name="Rectangle 3"/>
          <p:cNvSpPr>
            <a:spLocks noGrp="1" noChangeArrowheads="1"/>
          </p:cNvSpPr>
          <p:nvPr>
            <p:ph type="body" idx="1"/>
          </p:nvPr>
        </p:nvSpPr>
        <p:spPr>
          <a:xfrm>
            <a:off x="685800" y="1143000"/>
            <a:ext cx="7769225" cy="495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Denmark</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Losses in the Thirty Years’ War and the Northern War (1655 – 1660)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Constitutional crisis and revolution (1660)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Absolutist constitution proclaimed (1665)</a:t>
            </a:r>
          </a:p>
          <a:p>
            <a:pPr eaLnBrk="1" hangingPunct="1">
              <a:lnSpc>
                <a:spcPct val="90000"/>
              </a:lnSpc>
            </a:pPr>
            <a:r>
              <a:rPr lang="en-US" altLang="en-US" dirty="0">
                <a:latin typeface="Calibri" panose="020F0502020204030204" pitchFamily="34" charset="0"/>
                <a:ea typeface="ＭＳ Ｐゴシック" panose="020B0600070205080204" pitchFamily="34" charset="-128"/>
              </a:rPr>
              <a:t>Sweden</a:t>
            </a:r>
          </a:p>
          <a:p>
            <a:pPr lvl="1" eaLnBrk="1" hangingPunct="1">
              <a:lnSpc>
                <a:spcPct val="90000"/>
              </a:lnSpc>
            </a:pPr>
            <a:r>
              <a:rPr lang="en-US" altLang="en-US" dirty="0" err="1">
                <a:latin typeface="Calibri" panose="020F0502020204030204" pitchFamily="34" charset="0"/>
                <a:ea typeface="ＭＳ Ｐゴシック" panose="020B0600070205080204" pitchFamily="34" charset="-128"/>
              </a:rPr>
              <a:t>Gustavus</a:t>
            </a:r>
            <a:r>
              <a:rPr lang="en-US" altLang="en-US" dirty="0">
                <a:latin typeface="Calibri" panose="020F0502020204030204" pitchFamily="34" charset="0"/>
                <a:ea typeface="ＭＳ Ｐゴシック" panose="020B0600070205080204" pitchFamily="34" charset="-128"/>
              </a:rPr>
              <a:t> Adolphus (1611 – 1632)</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monarchy’s relationship with the ‘‘First Estate’’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Christina (1633 – 1654)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protest of the </a:t>
            </a:r>
            <a:r>
              <a:rPr lang="en-US" altLang="en-US" dirty="0" err="1">
                <a:latin typeface="Calibri" panose="020F0502020204030204" pitchFamily="34" charset="0"/>
                <a:ea typeface="ＭＳ Ｐゴシック" panose="020B0600070205080204" pitchFamily="34" charset="-128"/>
              </a:rPr>
              <a:t>Riksdag</a:t>
            </a:r>
            <a:r>
              <a:rPr lang="en-US" altLang="en-US" dirty="0">
                <a:latin typeface="Calibri" panose="020F0502020204030204" pitchFamily="34" charset="0"/>
                <a:ea typeface="ＭＳ Ｐゴシック" panose="020B0600070205080204" pitchFamily="34" charset="-128"/>
              </a:rPr>
              <a:t>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Charles XI (1660 – 1697): building absolutism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Charles XII (1697 – 1718) and loss of empire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15.5 Russia: From Principality to Nation-State</a:t>
            </a:r>
            <a:endParaRPr lang="en-US" dirty="0"/>
          </a:p>
        </p:txBody>
      </p:sp>
      <p:sp>
        <p:nvSpPr>
          <p:cNvPr id="4608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15.5 p452</a:t>
            </a:r>
          </a:p>
        </p:txBody>
      </p:sp>
      <p:pic>
        <p:nvPicPr>
          <p:cNvPr id="29701" name="Picture 2" descr="The map shows Russian expansion during the period between 1584 and 1782. In the year 1584, Russia was bounded by Black Sea and the Caspian Sea in the South (Except certain areas), Siberia in the East, China in the South East, Arctic Ocean in the North, and Finland, Lithuania and Poland in the West. &#10;Between 1584 and 1700, Russia acquired the following areas: Siberia, the land to the West of Ural River and to the South of Ural Mountains, the land to the West of Caspian Sea and North of Caucasus Mountains, and the area to the North of Dnieper River.&#10;Between 1700 and 1782, Russia captured Estonia and Livonia including the cities of Riga and Saint Petersburg. It also acquired the city of Asov and the area to its West. It further annexed a piece of land that lied between Siberia and China, among a few other pieces of land.&#10;The map also shows the key battle sites of the period which are as follows: Tomsk (1604), Okhotsk (1649), Narva (1700), and Poltava (1709)." title="MAP 15.5 Russia: From Principality to Nation-Sta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112838"/>
            <a:ext cx="8631237"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Who were the witches??</a:t>
            </a:r>
            <a:endParaRPr lang="en-US" dirty="0"/>
          </a:p>
        </p:txBody>
      </p:sp>
      <p:sp>
        <p:nvSpPr>
          <p:cNvPr id="3" name="Content Placeholder 2"/>
          <p:cNvSpPr>
            <a:spLocks noGrp="1"/>
          </p:cNvSpPr>
          <p:nvPr>
            <p:ph idx="1"/>
          </p:nvPr>
        </p:nvSpPr>
        <p:spPr>
          <a:xfrm>
            <a:off x="652463" y="990600"/>
            <a:ext cx="8034337" cy="5562600"/>
          </a:xfrm>
        </p:spPr>
        <p:txBody>
          <a:bodyPr/>
          <a:lstStyle/>
          <a:p>
            <a:r>
              <a:rPr lang="en-US" altLang="en-US" dirty="0">
                <a:ea typeface="ＭＳ Ｐゴシック" pitchFamily="-106" charset="-128"/>
              </a:rPr>
              <a:t>80% were women, mostly single over 40.</a:t>
            </a:r>
          </a:p>
          <a:p>
            <a:r>
              <a:rPr lang="en-US" altLang="en-US" dirty="0">
                <a:ea typeface="ＭＳ Ｐゴシック" pitchFamily="-106" charset="-128"/>
              </a:rPr>
              <a:t>Widows, midwives, and herbal healers were specifically targeted.</a:t>
            </a:r>
          </a:p>
          <a:p>
            <a:r>
              <a:rPr lang="en-US" altLang="en-US" i="1" dirty="0">
                <a:ea typeface="ＭＳ Ｐゴシック" pitchFamily="-106" charset="-128"/>
              </a:rPr>
              <a:t>Malleus </a:t>
            </a:r>
            <a:r>
              <a:rPr lang="en-US" altLang="en-US" i="1" dirty="0" err="1">
                <a:ea typeface="ＭＳ Ｐゴシック" pitchFamily="-106" charset="-128"/>
              </a:rPr>
              <a:t>Malleficarum</a:t>
            </a:r>
            <a:r>
              <a:rPr lang="en-US" altLang="en-US" dirty="0">
                <a:ea typeface="ＭＳ Ｐゴシック" pitchFamily="-106" charset="-128"/>
              </a:rPr>
              <a:t>, or “The Hammer of Witches” by Heinrich Kramer</a:t>
            </a:r>
          </a:p>
          <a:p>
            <a:pPr lvl="1"/>
            <a:r>
              <a:rPr lang="en-US" altLang="en-US" i="1" dirty="0">
                <a:ea typeface="ＭＳ Ｐゴシック" pitchFamily="-106" charset="-128"/>
              </a:rPr>
              <a:t>Der </a:t>
            </a:r>
            <a:r>
              <a:rPr lang="en-US" altLang="en-US" i="1" dirty="0" err="1">
                <a:ea typeface="ＭＳ Ｐゴシック" pitchFamily="-106" charset="-128"/>
              </a:rPr>
              <a:t>Hexenhammer</a:t>
            </a:r>
            <a:r>
              <a:rPr lang="en-US" altLang="en-US" i="1" dirty="0">
                <a:ea typeface="ＭＳ Ｐゴシック" pitchFamily="-106" charset="-128"/>
              </a:rPr>
              <a:t> </a:t>
            </a:r>
            <a:r>
              <a:rPr lang="en-US" altLang="en-US" dirty="0">
                <a:ea typeface="ＭＳ Ｐゴシック" pitchFamily="-106" charset="-128"/>
              </a:rPr>
              <a:t>in German</a:t>
            </a:r>
          </a:p>
          <a:p>
            <a:pPr lvl="2"/>
            <a:r>
              <a:rPr lang="en-US" altLang="en-US" dirty="0">
                <a:ea typeface="ＭＳ Ｐゴシック" pitchFamily="-106" charset="-128"/>
              </a:rPr>
              <a:t>Argued women were naturally prone to witchcraft</a:t>
            </a:r>
          </a:p>
          <a:p>
            <a:pPr lvl="1"/>
            <a:r>
              <a:rPr lang="en-US" altLang="en-US" dirty="0">
                <a:ea typeface="ＭＳ Ｐゴシック" pitchFamily="-106" charset="-128"/>
              </a:rPr>
              <a:t>Misogyny Conspiracy: hatred of women at a time when women were starting to gain some freedoms.</a:t>
            </a:r>
          </a:p>
          <a:p>
            <a:pPr lvl="2"/>
            <a:r>
              <a:rPr lang="en-US" altLang="en-US" dirty="0">
                <a:ea typeface="ＭＳ Ｐゴシック" pitchFamily="-106" charset="-128"/>
              </a:rPr>
              <a:t>Sexual fear of strong/independent women</a:t>
            </a:r>
          </a:p>
          <a:p>
            <a:endParaRPr lang="en-US" dirty="0"/>
          </a:p>
        </p:txBody>
      </p:sp>
    </p:spTree>
    <p:extLst>
      <p:ext uri="{BB962C8B-B14F-4D97-AF65-F5344CB8AC3E}">
        <p14:creationId xmlns:p14="http://schemas.microsoft.com/office/powerpoint/2010/main" val="15795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Sweden in the Seventeenth Century</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p453</a:t>
            </a:r>
          </a:p>
        </p:txBody>
      </p:sp>
      <p:pic>
        <p:nvPicPr>
          <p:cNvPr id="31749" name="Picture 2" descr="The map shows the growth and expansion of Sweden in the Seventeenth century, which began in 1560. In 1560, the territory consisted mainly of areas surrounding the Gulf of Bothnia, and the cities Abo Uppsala, and Stockholm.&#10;&#10;It expanded further toward North East and North West by the year 1645. By 1658, Sweden acquired the regions Livonia, Estonia, and Ingria, including the cities Revel, Narva, and Saint Petersburg. However, these afore said cities and areas were gained by Russia by the Treaty of Nystadt, 1721.&#10;&#10;Sweden’s temporary settlements during the period included a number of areas in the land across the Baltic Sea, which is to the South of the region. It also included a portion of Norway.&#10;The map also shows the advances of Russia into the Swedish territory and the Swedish advances towards Poland via the Baltic Sea. &#10;The map further displays the trade routes running through the waters of the Norwegian Sea and the Baltic Sea." title="Sweden in the Seventeenth Centu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838200"/>
            <a:ext cx="30892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Ottoman Empire</a:t>
            </a:r>
          </a:p>
        </p:txBody>
      </p:sp>
      <p:sp>
        <p:nvSpPr>
          <p:cNvPr id="50179" name="Rectangle 5"/>
          <p:cNvSpPr>
            <a:spLocks noGrp="1" noChangeArrowheads="1"/>
          </p:cNvSpPr>
          <p:nvPr>
            <p:ph type="body" idx="1"/>
          </p:nvPr>
        </p:nvSpPr>
        <p:spPr>
          <a:xfrm>
            <a:off x="712694" y="11430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Suleiman the Magnificent (1520 – 1566)</a:t>
            </a:r>
          </a:p>
          <a:p>
            <a:pPr lvl="1" eaLnBrk="1" hangingPunct="1"/>
            <a:r>
              <a:rPr lang="en-US" altLang="en-US" dirty="0">
                <a:latin typeface="Calibri" panose="020F0502020204030204" pitchFamily="34" charset="0"/>
                <a:ea typeface="ＭＳ Ｐゴシック" panose="020B0600070205080204" pitchFamily="34" charset="-128"/>
              </a:rPr>
              <a:t>Attacks against Europe</a:t>
            </a:r>
          </a:p>
          <a:p>
            <a:pPr lvl="1" eaLnBrk="1" hangingPunct="1"/>
            <a:r>
              <a:rPr lang="en-US" altLang="en-US" dirty="0">
                <a:latin typeface="Calibri" panose="020F0502020204030204" pitchFamily="34" charset="0"/>
                <a:ea typeface="ＭＳ Ｐゴシック" panose="020B0600070205080204" pitchFamily="34" charset="-128"/>
              </a:rPr>
              <a:t>Advances in the Mediterranean</a:t>
            </a:r>
          </a:p>
          <a:p>
            <a:pPr eaLnBrk="1" hangingPunct="1"/>
            <a:r>
              <a:rPr lang="en-US" altLang="en-US" dirty="0">
                <a:latin typeface="Calibri" panose="020F0502020204030204" pitchFamily="34" charset="0"/>
                <a:ea typeface="ＭＳ Ｐゴシック" panose="020B0600070205080204" pitchFamily="34" charset="-128"/>
              </a:rPr>
              <a:t>Ottoman Strength in the Seventeenth Century</a:t>
            </a:r>
          </a:p>
          <a:p>
            <a:pPr lvl="1" eaLnBrk="1" hangingPunct="1"/>
            <a:r>
              <a:rPr lang="en-US" altLang="en-US" dirty="0">
                <a:latin typeface="Calibri" panose="020F0502020204030204" pitchFamily="34" charset="0"/>
                <a:ea typeface="ＭＳ Ｐゴシック" panose="020B0600070205080204" pitchFamily="34" charset="-128"/>
              </a:rPr>
              <a:t>Ottomans viewed as a European power</a:t>
            </a:r>
          </a:p>
          <a:p>
            <a:pPr lvl="1" eaLnBrk="1" hangingPunct="1"/>
            <a:r>
              <a:rPr lang="en-US" altLang="en-US" dirty="0">
                <a:latin typeface="Calibri" panose="020F0502020204030204" pitchFamily="34" charset="0"/>
                <a:ea typeface="ＭＳ Ｐゴシック" panose="020B0600070205080204" pitchFamily="34" charset="-128"/>
              </a:rPr>
              <a:t>Bureaucratic and military power</a:t>
            </a:r>
          </a:p>
          <a:p>
            <a:pPr lvl="2" eaLnBrk="1" hangingPunct="1"/>
            <a:r>
              <a:rPr lang="en-US" altLang="en-US" dirty="0">
                <a:latin typeface="Calibri" panose="020F0502020204030204" pitchFamily="34" charset="0"/>
                <a:ea typeface="ＭＳ Ｐゴシック" panose="020B0600070205080204" pitchFamily="34" charset="-128"/>
              </a:rPr>
              <a:t>The Janissaries</a:t>
            </a:r>
          </a:p>
          <a:p>
            <a:pPr lvl="1" eaLnBrk="1" hangingPunct="1"/>
            <a:r>
              <a:rPr lang="en-US" altLang="en-US" dirty="0">
                <a:latin typeface="Calibri" panose="020F0502020204030204" pitchFamily="34" charset="0"/>
                <a:ea typeface="ＭＳ Ｐゴシック" panose="020B0600070205080204" pitchFamily="34" charset="-128"/>
              </a:rPr>
              <a:t>New offensives in eastern Europe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15.6 The Ottoman Empire</a:t>
            </a:r>
            <a:endParaRPr lang="en-US" dirty="0"/>
          </a:p>
        </p:txBody>
      </p:sp>
      <p:sp>
        <p:nvSpPr>
          <p:cNvPr id="5120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15.6 p454</a:t>
            </a:r>
          </a:p>
        </p:txBody>
      </p:sp>
      <p:pic>
        <p:nvPicPr>
          <p:cNvPr id="33797" name="Picture 2" descr="The map shows the expansion of the Ottoman Empire in the sixteenth and seventeenth century  from 1453 to 1566. &#10;&#10;In 1453, the Ottoman Empire lay to the South and West of Black Sea. The Empire had the regions Armenia, Syria and Anatolia to its East, and Walachia and Moldavia to its North West. &#10;&#10;By the year 1481, the region between Adriatic Sea and West part of Ottoman Empire came under its control, and so did the regions of Wallachia, Anatolia and Armenia.&#10;&#10;By the year 1521, the regions of Syria and Egypt were annexed. Libya, Moldavia, and the region to the North of Syria and East of Armenia were annexed by the year 1566.  &#10;&#10;In 1699, the Ottoman Empire lost a portion of its territory lying to the West of Moldavia, consisting mainly of Transylvania.&#10;&#10;The map also shows key cities of the time which are as follows: Algiers, Tunis, Tripoli, Palermo, Otranto, Naples, Rome, Belgrade, Constantinople (Istanbul), Athens, Damascus, Jerusalem, and Cairo.&#10;&#10;The map also shows the Battle site at Mohacs in the Transylvania region during 1526. Other sites include Vienna 1683, and Lepanto 1571. " title="MAP 15.6 The Ottoman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82625"/>
            <a:ext cx="7134225"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0"/>
            <a:ext cx="8483600" cy="381000"/>
          </a:xfrm>
        </p:spPr>
        <p:txBody>
          <a:bodyPr/>
          <a:lstStyle/>
          <a:p>
            <a:pPr>
              <a:defRPr/>
            </a:pPr>
            <a:r>
              <a:rPr lang="en-US" kern="1200" dirty="0">
                <a:solidFill>
                  <a:srgbClr val="000000"/>
                </a:solidFill>
                <a:latin typeface="Calibri"/>
                <a:ea typeface="ＭＳ Ｐゴシック"/>
                <a:cs typeface="ＭＳ Ｐゴシック"/>
              </a:rPr>
              <a:t>CHRONOLOGY Absolutism in Central, Eastern, and Northern Europe: Brandenburg Prussia</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p455</a:t>
            </a:r>
          </a:p>
        </p:txBody>
      </p:sp>
      <p:graphicFrame>
        <p:nvGraphicFramePr>
          <p:cNvPr id="10" name="Table 9"/>
          <p:cNvGraphicFramePr>
            <a:graphicFrameLocks noGrp="1"/>
          </p:cNvGraphicFramePr>
          <p:nvPr>
            <p:extLst>
              <p:ext uri="{D42A27DB-BD31-4B8C-83A1-F6EECF244321}">
                <p14:modId xmlns:p14="http://schemas.microsoft.com/office/powerpoint/2010/main" val="801256193"/>
              </p:ext>
            </p:extLst>
          </p:nvPr>
        </p:nvGraphicFramePr>
        <p:xfrm>
          <a:off x="1536700" y="2286000"/>
          <a:ext cx="6781800" cy="3486150"/>
        </p:xfrm>
        <a:graphic>
          <a:graphicData uri="http://schemas.openxmlformats.org/drawingml/2006/table">
            <a:tbl>
              <a:tblPr firstRow="1"/>
              <a:tblGrid>
                <a:gridCol w="5067300">
                  <a:extLst>
                    <a:ext uri="{9D8B030D-6E8A-4147-A177-3AD203B41FA5}">
                      <a16:colId xmlns="" xmlns:a16="http://schemas.microsoft.com/office/drawing/2014/main" val="20000"/>
                    </a:ext>
                  </a:extLst>
                </a:gridCol>
                <a:gridCol w="1714500">
                  <a:extLst>
                    <a:ext uri="{9D8B030D-6E8A-4147-A177-3AD203B41FA5}">
                      <a16:colId xmlns="" xmlns:a16="http://schemas.microsoft.com/office/drawing/2014/main" val="20001"/>
                    </a:ext>
                  </a:extLst>
                </a:gridCol>
              </a:tblGrid>
              <a:tr h="381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Hohenzollerns established in Brandenburg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1415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186111129"/>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Hohenzollerns acquire East Prussia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81185055"/>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Frederick William the Great Elector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1640–1688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Elector Frederick III (King Frederick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1688–1713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a:t>
            </a:r>
            <a:br>
              <a:rPr lang="en-US" kern="1200" dirty="0">
                <a:solidFill>
                  <a:srgbClr val="000000"/>
                </a:solidFill>
                <a:latin typeface="Calibri"/>
                <a:ea typeface="ＭＳ Ｐゴシック"/>
                <a:cs typeface="ＭＳ Ｐゴシック"/>
              </a:rPr>
            </a:br>
            <a:r>
              <a:rPr lang="en-US" kern="1200" dirty="0">
                <a:solidFill>
                  <a:srgbClr val="000000"/>
                </a:solidFill>
                <a:latin typeface="Calibri"/>
                <a:ea typeface="ＭＳ Ｐゴシック"/>
                <a:cs typeface="ＭＳ Ｐゴシック"/>
              </a:rPr>
              <a:t>Austrian Empire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22055629"/>
              </p:ext>
            </p:extLst>
          </p:nvPr>
        </p:nvGraphicFramePr>
        <p:xfrm>
          <a:off x="1790700" y="2286000"/>
          <a:ext cx="6248400" cy="2895600"/>
        </p:xfrm>
        <a:graphic>
          <a:graphicData uri="http://schemas.openxmlformats.org/drawingml/2006/table">
            <a:tbl>
              <a:tblPr firstRow="1"/>
              <a:tblGrid>
                <a:gridCol w="4668748">
                  <a:extLst>
                    <a:ext uri="{9D8B030D-6E8A-4147-A177-3AD203B41FA5}">
                      <a16:colId xmlns="" xmlns:a16="http://schemas.microsoft.com/office/drawing/2014/main" val="20000"/>
                    </a:ext>
                  </a:extLst>
                </a:gridCol>
                <a:gridCol w="1579652">
                  <a:extLst>
                    <a:ext uri="{9D8B030D-6E8A-4147-A177-3AD203B41FA5}">
                      <a16:colId xmlns=""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Leopold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1658–1705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Turkish siege of Vienna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Treaty of </a:t>
                      </a:r>
                      <a:r>
                        <a:rPr lang="en-US" sz="2500" dirty="0" err="1">
                          <a:effectLst/>
                          <a:latin typeface="Calibri" panose="020F0502020204030204" pitchFamily="34" charset="0"/>
                          <a:ea typeface="Calibri"/>
                          <a:cs typeface="Times New Roman"/>
                        </a:rPr>
                        <a:t>Karlowitz</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020606988"/>
                  </a:ext>
                </a:extLst>
              </a:tr>
            </a:tbl>
          </a:graphicData>
        </a:graphic>
      </p:graphicFrame>
    </p:spTree>
    <p:extLst>
      <p:ext uri="{BB962C8B-B14F-4D97-AF65-F5344CB8AC3E}">
        <p14:creationId xmlns:p14="http://schemas.microsoft.com/office/powerpoint/2010/main" val="3850348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Russia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03306627"/>
              </p:ext>
            </p:extLst>
          </p:nvPr>
        </p:nvGraphicFramePr>
        <p:xfrm>
          <a:off x="1333500" y="1390650"/>
          <a:ext cx="7162800" cy="5314950"/>
        </p:xfrm>
        <a:graphic>
          <a:graphicData uri="http://schemas.openxmlformats.org/drawingml/2006/table">
            <a:tbl>
              <a:tblPr firstRow="1"/>
              <a:tblGrid>
                <a:gridCol w="5351979">
                  <a:extLst>
                    <a:ext uri="{9D8B030D-6E8A-4147-A177-3AD203B41FA5}">
                      <a16:colId xmlns="" xmlns:a16="http://schemas.microsoft.com/office/drawing/2014/main" val="20000"/>
                    </a:ext>
                  </a:extLst>
                </a:gridCol>
                <a:gridCol w="1810821">
                  <a:extLst>
                    <a:ext uri="{9D8B030D-6E8A-4147-A177-3AD203B41FA5}">
                      <a16:colId xmlns="" xmlns:a16="http://schemas.microsoft.com/office/drawing/2014/main" val="20001"/>
                    </a:ext>
                  </a:extLst>
                </a:gridCol>
              </a:tblGrid>
              <a:tr h="59055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Ivan IV the Terrible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1533–1584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Time of Troubles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1598–1613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Michael Romanov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1613–1645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Peter the Great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1689–1725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trip to the West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1697–1698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Great Northern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1701–1721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Construction of St. Petersburg begins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1703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088294506"/>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Poltava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663126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Denmark</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9217712"/>
              </p:ext>
            </p:extLst>
          </p:nvPr>
        </p:nvGraphicFramePr>
        <p:xfrm>
          <a:off x="1790700" y="2133600"/>
          <a:ext cx="6248400" cy="2171700"/>
        </p:xfrm>
        <a:graphic>
          <a:graphicData uri="http://schemas.openxmlformats.org/drawingml/2006/table">
            <a:tbl>
              <a:tblPr firstRow="1"/>
              <a:tblGrid>
                <a:gridCol w="4668748">
                  <a:extLst>
                    <a:ext uri="{9D8B030D-6E8A-4147-A177-3AD203B41FA5}">
                      <a16:colId xmlns="" xmlns:a16="http://schemas.microsoft.com/office/drawing/2014/main" val="20000"/>
                    </a:ext>
                  </a:extLst>
                </a:gridCol>
                <a:gridCol w="1579652">
                  <a:extLst>
                    <a:ext uri="{9D8B030D-6E8A-4147-A177-3AD203B41FA5}">
                      <a16:colId xmlns=""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Christian 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1588–1648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Christian 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1670–1699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099433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Sweden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04316368"/>
              </p:ext>
            </p:extLst>
          </p:nvPr>
        </p:nvGraphicFramePr>
        <p:xfrm>
          <a:off x="1790700" y="1752600"/>
          <a:ext cx="6248400" cy="4343400"/>
        </p:xfrm>
        <a:graphic>
          <a:graphicData uri="http://schemas.openxmlformats.org/drawingml/2006/table">
            <a:tbl>
              <a:tblPr firstRow="1"/>
              <a:tblGrid>
                <a:gridCol w="4668748">
                  <a:extLst>
                    <a:ext uri="{9D8B030D-6E8A-4147-A177-3AD203B41FA5}">
                      <a16:colId xmlns="" xmlns:a16="http://schemas.microsoft.com/office/drawing/2014/main" val="20000"/>
                    </a:ext>
                  </a:extLst>
                </a:gridCol>
                <a:gridCol w="1579652">
                  <a:extLst>
                    <a:ext uri="{9D8B030D-6E8A-4147-A177-3AD203B41FA5}">
                      <a16:colId xmlns=""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723900">
                <a:tc>
                  <a:txBody>
                    <a:bodyPr/>
                    <a:lstStyle/>
                    <a:p>
                      <a:pPr marL="0" marR="0">
                        <a:lnSpc>
                          <a:spcPct val="115000"/>
                        </a:lnSpc>
                        <a:spcBef>
                          <a:spcPts val="0"/>
                        </a:spcBef>
                        <a:spcAft>
                          <a:spcPts val="0"/>
                        </a:spcAft>
                      </a:pPr>
                      <a:r>
                        <a:rPr lang="en-US" sz="2500" dirty="0" err="1">
                          <a:effectLst/>
                          <a:latin typeface="Calibri" panose="020F0502020204030204" pitchFamily="34" charset="0"/>
                          <a:ea typeface="Calibri"/>
                          <a:cs typeface="Times New Roman"/>
                        </a:rPr>
                        <a:t>Gustavus</a:t>
                      </a:r>
                      <a:r>
                        <a:rPr lang="en-US" sz="2500" dirty="0">
                          <a:effectLst/>
                          <a:latin typeface="Calibri" panose="020F0502020204030204" pitchFamily="34" charset="0"/>
                          <a:ea typeface="Calibri"/>
                          <a:cs typeface="Times New Roman"/>
                        </a:rPr>
                        <a:t> Adolphus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1611–1632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Christina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1633–1654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X</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1654–1660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XI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1660–1697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755234623"/>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XII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1697–1718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227622846"/>
                  </a:ext>
                </a:extLst>
              </a:tr>
            </a:tbl>
          </a:graphicData>
        </a:graphic>
      </p:graphicFrame>
    </p:spTree>
    <p:extLst>
      <p:ext uri="{BB962C8B-B14F-4D97-AF65-F5344CB8AC3E}">
        <p14:creationId xmlns:p14="http://schemas.microsoft.com/office/powerpoint/2010/main" val="2545544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685800" y="0"/>
            <a:ext cx="8458200" cy="1143000"/>
          </a:xfrm>
        </p:spPr>
        <p:txBody>
          <a:bodyPr/>
          <a:lstStyle/>
          <a:p>
            <a:pPr marL="342900" indent="-342900" eaLnBrk="1" hangingPunct="1"/>
            <a:r>
              <a:rPr lang="en-US" altLang="en-US" dirty="0">
                <a:latin typeface="Calibri" panose="020F0502020204030204" pitchFamily="34" charset="0"/>
                <a:ea typeface="ＭＳ Ｐゴシック" panose="020B0600070205080204" pitchFamily="34" charset="-128"/>
              </a:rPr>
              <a:t>The Limits of Absolutism</a:t>
            </a:r>
          </a:p>
        </p:txBody>
      </p:sp>
      <p:sp>
        <p:nvSpPr>
          <p:cNvPr id="55299" name="Rectangle 5"/>
          <p:cNvSpPr>
            <a:spLocks noGrp="1" noChangeArrowheads="1"/>
          </p:cNvSpPr>
          <p:nvPr>
            <p:ph type="body" idx="1"/>
          </p:nvPr>
        </p:nvSpPr>
        <p:spPr>
          <a:xfrm>
            <a:off x="685800" y="1156447"/>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Findings of Recent Historical Studies</a:t>
            </a:r>
          </a:p>
          <a:p>
            <a:pPr lvl="1" eaLnBrk="1" hangingPunct="1"/>
            <a:r>
              <a:rPr lang="en-US" altLang="en-US" dirty="0">
                <a:latin typeface="Calibri" panose="020F0502020204030204" pitchFamily="34" charset="0"/>
                <a:ea typeface="ＭＳ Ｐゴシック" panose="020B0600070205080204" pitchFamily="34" charset="-128"/>
              </a:rPr>
              <a:t>Power of rulers not absolute</a:t>
            </a:r>
          </a:p>
          <a:p>
            <a:pPr lvl="1" eaLnBrk="1" hangingPunct="1"/>
            <a:r>
              <a:rPr lang="en-US" altLang="en-US" dirty="0">
                <a:latin typeface="Calibri" panose="020F0502020204030204" pitchFamily="34" charset="0"/>
                <a:ea typeface="ＭＳ Ｐゴシック" panose="020B0600070205080204" pitchFamily="34" charset="-128"/>
              </a:rPr>
              <a:t>Power of local institutions </a:t>
            </a:r>
          </a:p>
          <a:p>
            <a:pPr lvl="2" eaLnBrk="1" hangingPunct="1"/>
            <a:r>
              <a:rPr lang="en-US" altLang="en-US" dirty="0">
                <a:latin typeface="Calibri" panose="020F0502020204030204" pitchFamily="34" charset="0"/>
                <a:ea typeface="ＭＳ Ｐゴシック" panose="020B0600070205080204" pitchFamily="34" charset="-128"/>
              </a:rPr>
              <a:t>The authority of local agents in carrying out the monarch’s wishes</a:t>
            </a:r>
          </a:p>
          <a:p>
            <a:pPr lvl="2" eaLnBrk="1" hangingPunct="1"/>
            <a:r>
              <a:rPr lang="en-US" altLang="en-US" dirty="0">
                <a:latin typeface="Calibri" panose="020F0502020204030204" pitchFamily="34" charset="0"/>
                <a:ea typeface="ＭＳ Ｐゴシック" panose="020B0600070205080204" pitchFamily="34" charset="-128"/>
              </a:rPr>
              <a:t>The privileges, liberties, and exemptions of special interests</a:t>
            </a:r>
          </a:p>
          <a:p>
            <a:pPr lvl="1" eaLnBrk="1" hangingPunct="1"/>
            <a:r>
              <a:rPr lang="en-US" altLang="en-US" dirty="0">
                <a:latin typeface="Calibri" panose="020F0502020204030204" pitchFamily="34" charset="0"/>
                <a:ea typeface="ＭＳ Ｐゴシック" panose="020B0600070205080204" pitchFamily="34" charset="-128"/>
              </a:rPr>
              <a:t>Power of the aristocracy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708212" y="8965"/>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Limited Monarchy and Republics</a:t>
            </a:r>
          </a:p>
        </p:txBody>
      </p:sp>
      <p:sp>
        <p:nvSpPr>
          <p:cNvPr id="56323" name="Rectangle 5"/>
          <p:cNvSpPr>
            <a:spLocks noGrp="1" noChangeArrowheads="1"/>
          </p:cNvSpPr>
          <p:nvPr>
            <p:ph type="body" idx="1"/>
          </p:nvPr>
        </p:nvSpPr>
        <p:spPr>
          <a:xfrm>
            <a:off x="694765" y="1151965"/>
            <a:ext cx="8382000" cy="5410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Weaknesses of the Polish Monarchy</a:t>
            </a:r>
          </a:p>
          <a:p>
            <a:pPr lvl="1" eaLnBrk="1" hangingPunct="1"/>
            <a:r>
              <a:rPr lang="en-US" altLang="en-US" dirty="0">
                <a:latin typeface="Calibri" panose="020F0502020204030204" pitchFamily="34" charset="0"/>
                <a:ea typeface="ＭＳ Ｐゴシック" panose="020B0600070205080204" pitchFamily="34" charset="-128"/>
              </a:rPr>
              <a:t>Consequences of the end of the </a:t>
            </a:r>
            <a:r>
              <a:rPr lang="en-US" altLang="en-US" dirty="0" err="1">
                <a:latin typeface="Calibri" panose="020F0502020204030204" pitchFamily="34" charset="0"/>
                <a:ea typeface="ＭＳ Ｐゴシック" panose="020B0600070205080204" pitchFamily="34" charset="-128"/>
              </a:rPr>
              <a:t>Jagiello</a:t>
            </a:r>
            <a:r>
              <a:rPr lang="en-US" altLang="en-US" dirty="0">
                <a:latin typeface="Calibri" panose="020F0502020204030204" pitchFamily="34" charset="0"/>
                <a:ea typeface="ＭＳ Ｐゴシック" panose="020B0600070205080204" pitchFamily="34" charset="-128"/>
              </a:rPr>
              <a:t> dynasty</a:t>
            </a:r>
          </a:p>
          <a:p>
            <a:pPr lvl="2" eaLnBrk="1" hangingPunct="1"/>
            <a:r>
              <a:rPr lang="en-US" altLang="en-US" dirty="0">
                <a:latin typeface="Calibri" panose="020F0502020204030204" pitchFamily="34" charset="0"/>
                <a:ea typeface="ＭＳ Ｐゴシック" panose="020B0600070205080204" pitchFamily="34" charset="-128"/>
              </a:rPr>
              <a:t>Foreign intrusions and elective kingship</a:t>
            </a:r>
          </a:p>
          <a:p>
            <a:pPr eaLnBrk="1" hangingPunct="1"/>
            <a:r>
              <a:rPr lang="en-US" altLang="en-US" dirty="0">
                <a:latin typeface="Calibri" panose="020F0502020204030204" pitchFamily="34" charset="0"/>
                <a:ea typeface="ＭＳ Ｐゴシック" panose="020B0600070205080204" pitchFamily="34" charset="-128"/>
              </a:rPr>
              <a:t>The Golden Age of the Dutch Republic</a:t>
            </a:r>
          </a:p>
          <a:p>
            <a:pPr lvl="1" eaLnBrk="1" hangingPunct="1"/>
            <a:r>
              <a:rPr lang="en-US" altLang="en-US" dirty="0">
                <a:latin typeface="Calibri" panose="020F0502020204030204" pitchFamily="34" charset="0"/>
                <a:ea typeface="ＭＳ Ｐゴシック" panose="020B0600070205080204" pitchFamily="34" charset="-128"/>
              </a:rPr>
              <a:t>Internal dissension</a:t>
            </a:r>
          </a:p>
          <a:p>
            <a:pPr lvl="2" eaLnBrk="1" hangingPunct="1"/>
            <a:r>
              <a:rPr lang="en-US" altLang="en-US" dirty="0">
                <a:latin typeface="Calibri" panose="020F0502020204030204" pitchFamily="34" charset="0"/>
                <a:ea typeface="ＭＳ Ｐゴシック" panose="020B0600070205080204" pitchFamily="34" charset="-128"/>
              </a:rPr>
              <a:t>The House of Orange and the stadholders</a:t>
            </a:r>
          </a:p>
          <a:p>
            <a:pPr lvl="2" eaLnBrk="1" hangingPunct="1"/>
            <a:r>
              <a:rPr lang="en-US" altLang="en-US" dirty="0">
                <a:latin typeface="Calibri" panose="020F0502020204030204" pitchFamily="34" charset="0"/>
                <a:ea typeface="ＭＳ Ｐゴシック" panose="020B0600070205080204" pitchFamily="34" charset="-128"/>
              </a:rPr>
              <a:t>The States General versus the House of Orange</a:t>
            </a:r>
          </a:p>
          <a:p>
            <a:pPr lvl="3" eaLnBrk="1" hangingPunct="1"/>
            <a:r>
              <a:rPr lang="en-US" altLang="en-US" dirty="0">
                <a:latin typeface="Calibri" panose="020F0502020204030204" pitchFamily="34" charset="0"/>
                <a:ea typeface="ＭＳ Ｐゴシック" panose="020B0600070205080204" pitchFamily="34" charset="-128"/>
              </a:rPr>
              <a:t>William III (1672 – 1702) </a:t>
            </a:r>
          </a:p>
          <a:p>
            <a:pPr lvl="2" eaLnBrk="1" hangingPunct="1"/>
            <a:r>
              <a:rPr lang="en-US" altLang="en-US" dirty="0">
                <a:latin typeface="Calibri" panose="020F0502020204030204" pitchFamily="34" charset="0"/>
                <a:ea typeface="ＭＳ Ｐゴシック" panose="020B0600070205080204" pitchFamily="34" charset="-128"/>
              </a:rPr>
              <a:t>Economic prosperity, damaged by wars</a:t>
            </a:r>
          </a:p>
          <a:p>
            <a:pPr lvl="1" eaLnBrk="1" hangingPunct="1"/>
            <a:r>
              <a:rPr lang="en-US" altLang="en-US" dirty="0">
                <a:latin typeface="Calibri" panose="020F0502020204030204" pitchFamily="34" charset="0"/>
                <a:ea typeface="ＭＳ Ｐゴシック" panose="020B0600070205080204" pitchFamily="34" charset="-128"/>
              </a:rPr>
              <a:t>Life in seventeenth-century Amsterdam</a:t>
            </a:r>
          </a:p>
          <a:p>
            <a:pPr lvl="2" eaLnBrk="1" hangingPunct="1"/>
            <a:r>
              <a:rPr lang="en-US" altLang="en-US" dirty="0">
                <a:latin typeface="Calibri" panose="020F0502020204030204" pitchFamily="34" charset="0"/>
                <a:ea typeface="ＭＳ Ｐゴシック" panose="020B0600070205080204" pitchFamily="34" charset="-128"/>
              </a:rPr>
              <a:t>Role as a commercial and financial center of Europe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End of the witch hunts</a:t>
            </a:r>
            <a:endParaRPr lang="en-US" dirty="0"/>
          </a:p>
        </p:txBody>
      </p:sp>
      <p:sp>
        <p:nvSpPr>
          <p:cNvPr id="3" name="Content Placeholder 2"/>
          <p:cNvSpPr>
            <a:spLocks noGrp="1"/>
          </p:cNvSpPr>
          <p:nvPr>
            <p:ph idx="1"/>
          </p:nvPr>
        </p:nvSpPr>
        <p:spPr/>
        <p:txBody>
          <a:bodyPr/>
          <a:lstStyle/>
          <a:p>
            <a:r>
              <a:rPr lang="en-US" altLang="en-US" dirty="0">
                <a:ea typeface="ＭＳ Ｐゴシック" pitchFamily="-106" charset="-128"/>
              </a:rPr>
              <a:t>Emergence of a more scientific world view.</a:t>
            </a:r>
          </a:p>
          <a:p>
            <a:r>
              <a:rPr lang="en-US" altLang="en-US" dirty="0">
                <a:ea typeface="ＭＳ Ｐゴシック" pitchFamily="-106" charset="-128"/>
              </a:rPr>
              <a:t>Advances in medicine, rise of insurance companies and lawyers made people feel more secure against physical and natural calamities.</a:t>
            </a:r>
          </a:p>
          <a:p>
            <a:r>
              <a:rPr lang="en-US" altLang="en-US" dirty="0">
                <a:ea typeface="ＭＳ Ｐゴシック" pitchFamily="-106" charset="-128"/>
              </a:rPr>
              <a:t>Witch hunts got out of hand… imagine that.</a:t>
            </a:r>
          </a:p>
          <a:p>
            <a:pPr lvl="1"/>
            <a:r>
              <a:rPr lang="en-US" altLang="en-US" dirty="0">
                <a:ea typeface="ＭＳ Ｐゴシック" pitchFamily="-106" charset="-128"/>
              </a:rPr>
              <a:t>Threat of anarchy</a:t>
            </a:r>
          </a:p>
          <a:p>
            <a:endParaRPr lang="en-US" dirty="0"/>
          </a:p>
        </p:txBody>
      </p:sp>
    </p:spTree>
    <p:extLst>
      <p:ext uri="{BB962C8B-B14F-4D97-AF65-F5344CB8AC3E}">
        <p14:creationId xmlns:p14="http://schemas.microsoft.com/office/powerpoint/2010/main" val="4517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Poland in the Seventeenth Century</a:t>
            </a:r>
            <a:endParaRPr lang="en-US" dirty="0"/>
          </a:p>
        </p:txBody>
      </p:sp>
      <p:sp>
        <p:nvSpPr>
          <p:cNvPr id="573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p456</a:t>
            </a:r>
          </a:p>
        </p:txBody>
      </p:sp>
      <p:pic>
        <p:nvPicPr>
          <p:cNvPr id="35845" name="Picture 2" descr="The map shows the extent of Poland’s territory in the seventeenth century. The area included Lithuania and Ukraine, along with Poland. Prussia lied within the territory of Poland but was not under its control. &#10;&#10;To the North of the territory was Russia and to the South was Hungary. Bohemia was to the South west of Poland and to its West was Brandenburg.&#10;&#10;The map also shows Sweden across the Baltic Sea, which was to the North West of Poland, and Prussia. The city of Vienna is also marked on the map." title="Poland in the Seventeenth Centu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1114425"/>
            <a:ext cx="465137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Dutch Domesticity (Slide 1 of 3)</a:t>
            </a:r>
            <a:endParaRPr lang="en-US" dirty="0"/>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p457</a:t>
            </a:r>
          </a:p>
        </p:txBody>
      </p:sp>
      <p:pic>
        <p:nvPicPr>
          <p:cNvPr id="593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838200"/>
            <a:ext cx="38862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2"/>
          <p:cNvSpPr>
            <a:spLocks noChangeArrowheads="1"/>
          </p:cNvSpPr>
          <p:nvPr/>
        </p:nvSpPr>
        <p:spPr bwMode="auto">
          <a:xfrm>
            <a:off x="1314450" y="5470525"/>
            <a:ext cx="6515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a:t>
            </a:r>
            <a:r>
              <a:rPr lang="en-US" altLang="en-US" sz="2000" i="1">
                <a:latin typeface="Calibri" panose="020F0502020204030204" pitchFamily="34" charset="0"/>
              </a:rPr>
              <a:t>Two Women Teach a Child to Walk</a:t>
            </a:r>
            <a:r>
              <a:rPr lang="en-US" altLang="en-US" sz="2000">
                <a:latin typeface="Calibri" panose="020F0502020204030204" pitchFamily="34" charset="0"/>
              </a:rPr>
              <a:t>,</a:t>
            </a:r>
            <a:r>
              <a:rPr lang="en-US" altLang="en-US" sz="2000" i="1">
                <a:latin typeface="Calibri" panose="020F0502020204030204" pitchFamily="34" charset="0"/>
              </a:rPr>
              <a:t> </a:t>
            </a:r>
            <a:r>
              <a:rPr lang="en-US" altLang="en-US" sz="2000">
                <a:latin typeface="Calibri" panose="020F0502020204030204" pitchFamily="34" charset="0"/>
              </a:rPr>
              <a:t>the artist shows a well-furnished and spotless interior.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Dutch Domesticity (Slide 2 of 3)</a:t>
            </a:r>
            <a:endParaRPr lang="en-US" dirty="0"/>
          </a:p>
        </p:txBody>
      </p:sp>
      <p:sp>
        <p:nvSpPr>
          <p:cNvPr id="614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p457</a:t>
            </a:r>
          </a:p>
        </p:txBody>
      </p:sp>
      <p:pic>
        <p:nvPicPr>
          <p:cNvPr id="614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685800"/>
            <a:ext cx="5457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2"/>
          <p:cNvSpPr>
            <a:spLocks noChangeArrowheads="1"/>
          </p:cNvSpPr>
          <p:nvPr/>
        </p:nvSpPr>
        <p:spPr bwMode="auto">
          <a:xfrm>
            <a:off x="1104900" y="5680075"/>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a:t>
            </a:r>
            <a:r>
              <a:rPr lang="en-US" altLang="en-US" sz="2000" i="1">
                <a:latin typeface="Calibri" panose="020F0502020204030204" pitchFamily="34" charset="0"/>
              </a:rPr>
              <a:t>The Mother</a:t>
            </a:r>
            <a:r>
              <a:rPr lang="en-US" altLang="en-US" sz="2000">
                <a:latin typeface="Calibri" panose="020F0502020204030204" pitchFamily="34" charset="0"/>
              </a:rPr>
              <a:t>,</a:t>
            </a:r>
            <a:r>
              <a:rPr lang="en-US" altLang="en-US" sz="2000" i="1">
                <a:latin typeface="Calibri" panose="020F0502020204030204" pitchFamily="34" charset="0"/>
              </a:rPr>
              <a:t> </a:t>
            </a:r>
            <a:r>
              <a:rPr lang="en-US" altLang="en-US" sz="2000">
                <a:latin typeface="Calibri" panose="020F0502020204030204" pitchFamily="34" charset="0"/>
              </a:rPr>
              <a:t>de Hooch portrays a tranquil scene of a mother with her infant and small daughter.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Dutch Domesticity (Slide 3 of 3)</a:t>
            </a:r>
            <a:endParaRPr lang="en-US" dirty="0"/>
          </a:p>
        </p:txBody>
      </p:sp>
      <p:sp>
        <p:nvSpPr>
          <p:cNvPr id="634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p457</a:t>
            </a:r>
          </a:p>
        </p:txBody>
      </p:sp>
      <p:pic>
        <p:nvPicPr>
          <p:cNvPr id="634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685800"/>
            <a:ext cx="49149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a:spLocks noChangeArrowheads="1"/>
          </p:cNvSpPr>
          <p:nvPr/>
        </p:nvSpPr>
        <p:spPr bwMode="auto">
          <a:xfrm>
            <a:off x="1066800" y="5287963"/>
            <a:ext cx="701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a:t>
            </a:r>
            <a:r>
              <a:rPr lang="en-US" altLang="en-US" sz="2000" i="1">
                <a:latin typeface="Calibri" panose="020F0502020204030204" pitchFamily="34" charset="0"/>
              </a:rPr>
              <a:t>The Linen Cupboard</a:t>
            </a:r>
            <a:r>
              <a:rPr lang="en-US" altLang="en-US" sz="2000">
                <a:latin typeface="Calibri" panose="020F0502020204030204" pitchFamily="34" charset="0"/>
              </a:rPr>
              <a:t>, a Dutch mother, assisted by her daughter, is shown storing her clean sheets in an elegant cupboard in another well-polished Dutch room.</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 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65539" name="Rectangle 5"/>
          <p:cNvSpPr>
            <a:spLocks noGrp="1" noChangeArrowheads="1"/>
          </p:cNvSpPr>
          <p:nvPr>
            <p:ph type="body" idx="1"/>
          </p:nvPr>
        </p:nvSpPr>
        <p:spPr>
          <a:xfrm>
            <a:off x="685800" y="1524000"/>
            <a:ext cx="8077200"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King James I </a:t>
            </a:r>
            <a:r>
              <a:rPr lang="en-US" altLang="en-US" dirty="0" smtClean="0">
                <a:latin typeface="Calibri" panose="020F0502020204030204" pitchFamily="34" charset="0"/>
                <a:ea typeface="ＭＳ Ｐゴシック" panose="020B0600070205080204" pitchFamily="34" charset="-128"/>
              </a:rPr>
              <a:t>(r. 1603 </a:t>
            </a:r>
            <a:r>
              <a:rPr lang="en-US" altLang="en-US" dirty="0">
                <a:latin typeface="Calibri" panose="020F0502020204030204" pitchFamily="34" charset="0"/>
                <a:ea typeface="ＭＳ Ｐゴシック" panose="020B0600070205080204" pitchFamily="34" charset="-128"/>
              </a:rPr>
              <a:t>– 1625) and Parliament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James’s support of the divine right of </a:t>
            </a:r>
            <a:r>
              <a:rPr lang="en-US" altLang="en-US" dirty="0" smtClean="0">
                <a:latin typeface="Calibri" panose="020F0502020204030204" pitchFamily="34" charset="0"/>
                <a:ea typeface="ＭＳ Ｐゴシック" panose="020B0600070205080204" pitchFamily="34" charset="-128"/>
              </a:rPr>
              <a:t>kings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His mother was Catholic (Mary Queen of Scots</a:t>
            </a:r>
            <a:r>
              <a:rPr lang="en-US" altLang="en-US" dirty="0" smtClean="0">
                <a:latin typeface="Calibri" panose="020F0502020204030204" pitchFamily="34" charset="0"/>
                <a:ea typeface="ＭＳ Ｐゴシック" panose="020B0600070205080204" pitchFamily="34" charset="-128"/>
              </a:rPr>
              <a:t>) but he was Protestant.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Witch burnings in England and Scotland</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Persecuted Puritans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Parliament and the power of the purse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Problematic religious policies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Puritans and the rejection of the </a:t>
            </a:r>
            <a:r>
              <a:rPr lang="en-US" altLang="en-US" dirty="0" smtClean="0">
                <a:latin typeface="Calibri" panose="020F0502020204030204" pitchFamily="34" charset="0"/>
                <a:ea typeface="ＭＳ Ｐゴシック" panose="020B0600070205080204" pitchFamily="34" charset="-128"/>
              </a:rPr>
              <a:t>bishops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England’s gentry (wealthy landowners, non-noble)- many converted to Calvinism</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Important part of the House of Commons, and James dismissed them.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5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838200"/>
          </a:xfrm>
        </p:spPr>
        <p:txBody>
          <a:bodyPr/>
          <a:lstStyle/>
          <a:p>
            <a:r>
              <a:rPr lang="en-US" altLang="en-US" dirty="0">
                <a:latin typeface="Calibri" panose="020F0502020204030204" pitchFamily="34" charset="0"/>
                <a:ea typeface="ＭＳ Ｐゴシック" panose="020B0600070205080204" pitchFamily="34" charset="-128"/>
              </a:rPr>
              <a:t>England and the Emergence of Constitutional Monarchy</a:t>
            </a:r>
            <a:endParaRPr lang="en-US" dirty="0"/>
          </a:p>
        </p:txBody>
      </p:sp>
      <p:sp>
        <p:nvSpPr>
          <p:cNvPr id="3" name="Content Placeholder 2"/>
          <p:cNvSpPr>
            <a:spLocks noGrp="1"/>
          </p:cNvSpPr>
          <p:nvPr>
            <p:ph idx="1"/>
          </p:nvPr>
        </p:nvSpPr>
        <p:spPr>
          <a:xfrm>
            <a:off x="652463" y="1447800"/>
            <a:ext cx="8034337" cy="5105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Charles I </a:t>
            </a:r>
            <a:r>
              <a:rPr lang="en-US" altLang="en-US" dirty="0" smtClean="0">
                <a:latin typeface="Calibri" panose="020F0502020204030204" pitchFamily="34" charset="0"/>
                <a:ea typeface="ＭＳ Ｐゴシック" panose="020B0600070205080204" pitchFamily="34" charset="-128"/>
              </a:rPr>
              <a:t>(r. 1625 </a:t>
            </a:r>
            <a:r>
              <a:rPr lang="en-US" altLang="en-US" dirty="0">
                <a:latin typeface="Calibri" panose="020F0502020204030204" pitchFamily="34" charset="0"/>
                <a:ea typeface="ＭＳ Ｐゴシック" panose="020B0600070205080204" pitchFamily="34" charset="-128"/>
              </a:rPr>
              <a:t>– 1649) and the </a:t>
            </a:r>
            <a:r>
              <a:rPr lang="en-US" altLang="en-US" dirty="0" smtClean="0">
                <a:latin typeface="Calibri" panose="020F0502020204030204" pitchFamily="34" charset="0"/>
                <a:ea typeface="ＭＳ Ｐゴシック" panose="020B0600070205080204" pitchFamily="34" charset="-128"/>
              </a:rPr>
              <a:t>move </a:t>
            </a:r>
            <a:r>
              <a:rPr lang="en-US" altLang="en-US" dirty="0">
                <a:latin typeface="Calibri" panose="020F0502020204030204" pitchFamily="34" charset="0"/>
                <a:ea typeface="ＭＳ Ｐゴシック" panose="020B0600070205080204" pitchFamily="34" charset="-128"/>
              </a:rPr>
              <a:t>toward Revolution</a:t>
            </a: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Petition of </a:t>
            </a:r>
            <a:r>
              <a:rPr lang="en-US" altLang="en-US" b="1" dirty="0" smtClean="0">
                <a:latin typeface="Calibri" panose="020F0502020204030204" pitchFamily="34" charset="0"/>
                <a:ea typeface="ＭＳ Ｐゴシック" panose="020B0600070205080204" pitchFamily="34" charset="-128"/>
              </a:rPr>
              <a:t>Right</a:t>
            </a:r>
            <a:r>
              <a:rPr lang="en-US" altLang="en-US" dirty="0" smtClean="0">
                <a:latin typeface="Calibri" panose="020F0502020204030204" pitchFamily="34" charset="0"/>
                <a:ea typeface="ＭＳ Ｐゴシック" panose="020B0600070205080204" pitchFamily="34" charset="-128"/>
              </a:rPr>
              <a:t>- a sort of Bill of Rights, acknowledges rights of Parliament and people.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No taxation without Parliament’s consent, no cruel/unusual punishment, no quartering of troops…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a:t>
            </a:r>
            <a:r>
              <a:rPr lang="en-US" altLang="en-US" dirty="0" smtClean="0">
                <a:latin typeface="Calibri" panose="020F0502020204030204" pitchFamily="34" charset="0"/>
                <a:ea typeface="ＭＳ Ｐゴシック" panose="020B0600070205080204" pitchFamily="34" charset="-128"/>
              </a:rPr>
              <a:t>ould not fund Charles’ projects if he did not sign it.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t>
            </a:r>
            <a:r>
              <a:rPr lang="en-US" altLang="en-US" dirty="0">
                <a:latin typeface="Calibri" panose="020F0502020204030204" pitchFamily="34" charset="0"/>
                <a:ea typeface="ＭＳ Ｐゴシック" panose="020B0600070205080204" pitchFamily="34" charset="-128"/>
              </a:rPr>
              <a:t>Personal Rule” (1629 – 1640): rule without Parliament </a:t>
            </a:r>
            <a:r>
              <a:rPr lang="en-US" altLang="en-US" dirty="0" smtClean="0">
                <a:latin typeface="Calibri" panose="020F0502020204030204" pitchFamily="34" charset="0"/>
                <a:ea typeface="ＭＳ Ｐゴシック" panose="020B0600070205080204" pitchFamily="34" charset="-128"/>
              </a:rPr>
              <a:t>after he dissolves it.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Collected “ship money” in lieu of taxes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Religious policy: a Catholic queen, increasing ritual = Catholic restoration?</a:t>
            </a:r>
          </a:p>
          <a:p>
            <a:endParaRPr lang="en-US" dirty="0"/>
          </a:p>
        </p:txBody>
      </p:sp>
    </p:spTree>
    <p:extLst>
      <p:ext uri="{BB962C8B-B14F-4D97-AF65-F5344CB8AC3E}">
        <p14:creationId xmlns:p14="http://schemas.microsoft.com/office/powerpoint/2010/main" val="14875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685800"/>
          </a:xfrm>
        </p:spPr>
        <p:txBody>
          <a:bodyPr/>
          <a:lstStyle/>
          <a:p>
            <a:r>
              <a:rPr lang="en-US" altLang="en-US" dirty="0">
                <a:latin typeface="Calibri" panose="020F0502020204030204" pitchFamily="34" charset="0"/>
                <a:ea typeface="ＭＳ Ｐゴシック" panose="020B0600070205080204" pitchFamily="34" charset="-128"/>
              </a:rPr>
              <a:t>England and the Emergence of Constitutional Monarchy</a:t>
            </a:r>
            <a:endParaRPr lang="en-US" dirty="0"/>
          </a:p>
        </p:txBody>
      </p:sp>
      <p:sp>
        <p:nvSpPr>
          <p:cNvPr id="3" name="Content Placeholder 2"/>
          <p:cNvSpPr>
            <a:spLocks noGrp="1"/>
          </p:cNvSpPr>
          <p:nvPr>
            <p:ph idx="1"/>
          </p:nvPr>
        </p:nvSpPr>
        <p:spPr>
          <a:xfrm>
            <a:off x="652463" y="1600200"/>
            <a:ext cx="8186737" cy="4953000"/>
          </a:xfrm>
        </p:spPr>
        <p:txBody>
          <a:bodyPr/>
          <a:lstStyle/>
          <a:p>
            <a:r>
              <a:rPr lang="en-US" dirty="0" smtClean="0"/>
              <a:t>The Long Parliament (1640-1660)</a:t>
            </a:r>
          </a:p>
          <a:p>
            <a:pPr lvl="1"/>
            <a:r>
              <a:rPr lang="en-US" dirty="0" smtClean="0"/>
              <a:t>Charles forced to summon Parliament back to fund troops to crush a Scottish revolt.</a:t>
            </a:r>
          </a:p>
          <a:p>
            <a:pPr lvl="1"/>
            <a:r>
              <a:rPr lang="en-US" dirty="0" smtClean="0"/>
              <a:t>Parliament places severe limits on his power.</a:t>
            </a:r>
          </a:p>
          <a:p>
            <a:pPr lvl="1"/>
            <a:r>
              <a:rPr lang="en-US" dirty="0" smtClean="0"/>
              <a:t>Triennial Act- must meet every 3 years</a:t>
            </a:r>
          </a:p>
          <a:p>
            <a:pPr lvl="1"/>
            <a:r>
              <a:rPr lang="en-US" dirty="0" smtClean="0"/>
              <a:t>Charles tries to arrest some Puritans in Parliament, but his plan backfires: Civil War breaks out. </a:t>
            </a:r>
          </a:p>
          <a:p>
            <a:pPr lvl="1"/>
            <a:endParaRPr lang="en-US" dirty="0" smtClean="0"/>
          </a:p>
        </p:txBody>
      </p:sp>
    </p:spTree>
    <p:extLst>
      <p:ext uri="{BB962C8B-B14F-4D97-AF65-F5344CB8AC3E}">
        <p14:creationId xmlns:p14="http://schemas.microsoft.com/office/powerpoint/2010/main" val="9515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95325"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 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66563" name="Rectangle 5"/>
          <p:cNvSpPr>
            <a:spLocks noGrp="1" noChangeArrowheads="1"/>
          </p:cNvSpPr>
          <p:nvPr>
            <p:ph type="body" idx="1"/>
          </p:nvPr>
        </p:nvSpPr>
        <p:spPr>
          <a:xfrm>
            <a:off x="685800" y="1449388"/>
            <a:ext cx="8001000" cy="5180012"/>
          </a:xfrm>
        </p:spPr>
        <p:txBody>
          <a:bodyPr/>
          <a:lstStyle/>
          <a:p>
            <a:pPr eaLnBrk="1" hangingPunct="1"/>
            <a:r>
              <a:rPr lang="en-US" altLang="en-US" dirty="0">
                <a:latin typeface="Calibri" panose="020F0502020204030204" pitchFamily="34" charset="0"/>
                <a:ea typeface="ＭＳ Ｐゴシック" panose="020B0600070205080204" pitchFamily="34" charset="-128"/>
              </a:rPr>
              <a:t>Civil War (1642 – 1648) in England </a:t>
            </a:r>
            <a:endParaRPr lang="en-US" altLang="en-US" dirty="0" smtClean="0">
              <a:latin typeface="Calibri" panose="020F0502020204030204" pitchFamily="34" charset="0"/>
              <a:ea typeface="ＭＳ Ｐゴシック" panose="020B0600070205080204" pitchFamily="34" charset="-128"/>
            </a:endParaRPr>
          </a:p>
          <a:p>
            <a:pPr lvl="1" eaLnBrk="1" hangingPunct="1"/>
            <a:r>
              <a:rPr lang="en-US" altLang="en-US" b="1" i="1" u="sng" dirty="0" smtClean="0">
                <a:latin typeface="Calibri" panose="020F0502020204030204" pitchFamily="34" charset="0"/>
                <a:ea typeface="ＭＳ Ｐゴシック" panose="020B0600070205080204" pitchFamily="34" charset="-128"/>
              </a:rPr>
              <a:t>Roundheads</a:t>
            </a:r>
            <a:r>
              <a:rPr lang="en-US" altLang="en-US" dirty="0" smtClean="0">
                <a:latin typeface="Calibri" panose="020F0502020204030204" pitchFamily="34" charset="0"/>
                <a:ea typeface="ＭＳ Ｐゴシック" panose="020B0600070205080204" pitchFamily="34" charset="-128"/>
              </a:rPr>
              <a:t> (Parliament) vs </a:t>
            </a:r>
            <a:r>
              <a:rPr lang="en-US" altLang="en-US" b="1" i="1" u="sng" dirty="0" smtClean="0">
                <a:latin typeface="Calibri" panose="020F0502020204030204" pitchFamily="34" charset="0"/>
                <a:ea typeface="ＭＳ Ｐゴシック" panose="020B0600070205080204" pitchFamily="34" charset="-128"/>
              </a:rPr>
              <a:t>Cavaliers</a:t>
            </a:r>
            <a:r>
              <a:rPr lang="en-US" altLang="en-US" dirty="0" smtClean="0">
                <a:latin typeface="Calibri" panose="020F0502020204030204" pitchFamily="34" charset="0"/>
                <a:ea typeface="ＭＳ Ｐゴシック" panose="020B0600070205080204" pitchFamily="34" charset="-128"/>
              </a:rPr>
              <a:t> (Royalists)</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First Phase (1642 – 1646)</a:t>
            </a:r>
          </a:p>
          <a:p>
            <a:pPr lvl="2" eaLnBrk="1" hangingPunct="1"/>
            <a:r>
              <a:rPr lang="en-US" altLang="en-US" dirty="0">
                <a:latin typeface="Calibri" panose="020F0502020204030204" pitchFamily="34" charset="0"/>
                <a:ea typeface="ＭＳ Ｐゴシック" panose="020B0600070205080204" pitchFamily="34" charset="-128"/>
              </a:rPr>
              <a:t>Parliament’s success against the king</a:t>
            </a:r>
          </a:p>
          <a:p>
            <a:pPr lvl="3" eaLnBrk="1" hangingPunct="1"/>
            <a:r>
              <a:rPr lang="en-US" altLang="en-US" dirty="0">
                <a:latin typeface="Calibri" panose="020F0502020204030204" pitchFamily="34" charset="0"/>
                <a:ea typeface="ＭＳ Ｐゴシック" panose="020B0600070205080204" pitchFamily="34" charset="-128"/>
              </a:rPr>
              <a:t>New Model Army and Oliver Cromwell (1599 – 1658)</a:t>
            </a:r>
          </a:p>
          <a:p>
            <a:pPr lvl="3" eaLnBrk="1" hangingPunct="1"/>
            <a:r>
              <a:rPr lang="en-US" altLang="en-US" dirty="0">
                <a:latin typeface="Calibri" panose="020F0502020204030204" pitchFamily="34" charset="0"/>
                <a:ea typeface="ＭＳ Ｐゴシック" panose="020B0600070205080204" pitchFamily="34" charset="-128"/>
              </a:rPr>
              <a:t>The parliamentary split: Presbyterians and Independents</a:t>
            </a:r>
          </a:p>
          <a:p>
            <a:pPr lvl="1" eaLnBrk="1" hangingPunct="1"/>
            <a:r>
              <a:rPr lang="en-US" altLang="en-US" dirty="0">
                <a:latin typeface="Calibri" panose="020F0502020204030204" pitchFamily="34" charset="0"/>
                <a:ea typeface="ＭＳ Ｐゴシック" panose="020B0600070205080204" pitchFamily="34" charset="-128"/>
              </a:rPr>
              <a:t>The Second Phase (1648</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After Charles tries to flee, he is recaptured, and moderate MPs are purged, leaving only radical Puritans in Parliament (“Rump Parliament”)</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execution of Charles I (January 30, 1649</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152400"/>
            <a:ext cx="9067800" cy="381000"/>
          </a:xfrm>
        </p:spPr>
        <p:txBody>
          <a:bodyPr/>
          <a:lstStyle/>
          <a:p>
            <a:r>
              <a:rPr lang="en-US" dirty="0" smtClean="0"/>
              <a:t>Cromwell’s New Governments</a:t>
            </a:r>
            <a:endParaRPr lang="en-US" dirty="0"/>
          </a:p>
        </p:txBody>
      </p:sp>
      <p:sp>
        <p:nvSpPr>
          <p:cNvPr id="3" name="Content Placeholder 2"/>
          <p:cNvSpPr>
            <a:spLocks noGrp="1"/>
          </p:cNvSpPr>
          <p:nvPr>
            <p:ph idx="1"/>
          </p:nvPr>
        </p:nvSpPr>
        <p:spPr>
          <a:xfrm>
            <a:off x="685800" y="762000"/>
            <a:ext cx="8034337" cy="6096000"/>
          </a:xfrm>
        </p:spPr>
        <p:txBody>
          <a:bodyPr/>
          <a:lstStyle/>
          <a:p>
            <a:pPr lvl="1" eaLnBrk="1" hangingPunct="1"/>
            <a:r>
              <a:rPr lang="en-US" altLang="en-US" dirty="0" smtClean="0">
                <a:latin typeface="Calibri" panose="020F0502020204030204" pitchFamily="34" charset="0"/>
                <a:ea typeface="ＭＳ Ｐゴシック" panose="020B0600070205080204" pitchFamily="34" charset="-128"/>
              </a:rPr>
              <a:t>Ruled England 1653-1658</a:t>
            </a:r>
          </a:p>
          <a:p>
            <a:pPr lvl="1" eaLnBrk="1" hangingPunct="1"/>
            <a:r>
              <a:rPr lang="en-US" altLang="en-US" dirty="0" smtClean="0">
                <a:latin typeface="Calibri" panose="020F0502020204030204" pitchFamily="34" charset="0"/>
                <a:ea typeface="ＭＳ Ｐゴシック" panose="020B0600070205080204" pitchFamily="34" charset="-128"/>
              </a:rPr>
              <a:t>Abolished </a:t>
            </a:r>
            <a:r>
              <a:rPr lang="en-US" altLang="en-US" dirty="0" smtClean="0">
                <a:latin typeface="Calibri" panose="020F0502020204030204" pitchFamily="34" charset="0"/>
                <a:ea typeface="ＭＳ Ｐゴシック" panose="020B0600070205080204" pitchFamily="34" charset="-128"/>
              </a:rPr>
              <a:t>monarchy, House of Lords</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smtClean="0">
                <a:latin typeface="Calibri" panose="020F0502020204030204" pitchFamily="34" charset="0"/>
                <a:ea typeface="ＭＳ Ｐゴシック" panose="020B0600070205080204" pitchFamily="34" charset="-128"/>
              </a:rPr>
              <a:t>Declared England a republic.</a:t>
            </a:r>
          </a:p>
          <a:p>
            <a:pPr lvl="2" eaLnBrk="1" hangingPunct="1"/>
            <a:r>
              <a:rPr lang="en-US" altLang="en-US" dirty="0" smtClean="0">
                <a:latin typeface="Calibri" panose="020F0502020204030204" pitchFamily="34" charset="0"/>
                <a:ea typeface="ＭＳ Ｐゴシック" panose="020B0600070205080204" pitchFamily="34" charset="-128"/>
              </a:rPr>
              <a:t>Crushes uprisings in Ireland and Scotland with stunning brutality (“War of the Three Kingdoms”)</a:t>
            </a:r>
          </a:p>
          <a:p>
            <a:pPr lvl="3" eaLnBrk="1" hangingPunct="1"/>
            <a:r>
              <a:rPr lang="en-US" altLang="en-US" dirty="0" smtClean="0">
                <a:latin typeface="Calibri" panose="020F0502020204030204" pitchFamily="34" charset="0"/>
                <a:ea typeface="ＭＳ Ｐゴシック" panose="020B0600070205080204" pitchFamily="34" charset="-128"/>
              </a:rPr>
              <a:t>Many Irish and Scottish sent to American colonies as indentured servants by Cromwell.</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Cromwell’s troubles with radicals and </a:t>
            </a:r>
            <a:r>
              <a:rPr lang="en-US" altLang="en-US" dirty="0" smtClean="0">
                <a:latin typeface="Calibri" panose="020F0502020204030204" pitchFamily="34" charset="0"/>
                <a:ea typeface="ＭＳ Ｐゴシック" panose="020B0600070205080204" pitchFamily="34" charset="-128"/>
              </a:rPr>
              <a:t>Parliament</a:t>
            </a:r>
          </a:p>
          <a:p>
            <a:pPr lvl="3" eaLnBrk="1" hangingPunct="1"/>
            <a:r>
              <a:rPr lang="en-US" altLang="en-US" dirty="0" smtClean="0">
                <a:latin typeface="Calibri" panose="020F0502020204030204" pitchFamily="34" charset="0"/>
                <a:ea typeface="ＭＳ Ｐゴシック" panose="020B0600070205080204" pitchFamily="34" charset="-128"/>
              </a:rPr>
              <a:t>Crushes the </a:t>
            </a:r>
            <a:r>
              <a:rPr lang="en-US" altLang="en-US" b="1" dirty="0" smtClean="0">
                <a:latin typeface="Calibri" panose="020F0502020204030204" pitchFamily="34" charset="0"/>
                <a:ea typeface="ＭＳ Ｐゴシック" panose="020B0600070205080204" pitchFamily="34" charset="-128"/>
              </a:rPr>
              <a:t>“</a:t>
            </a:r>
            <a:r>
              <a:rPr lang="en-US" altLang="en-US" b="1" dirty="0" err="1" smtClean="0">
                <a:latin typeface="Calibri" panose="020F0502020204030204" pitchFamily="34" charset="0"/>
                <a:ea typeface="ＭＳ Ｐゴシック" panose="020B0600070205080204" pitchFamily="34" charset="-128"/>
              </a:rPr>
              <a:t>Levellers</a:t>
            </a:r>
            <a:r>
              <a:rPr lang="en-US" altLang="en-US" b="1" dirty="0" smtClean="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at home</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policies of the Lord </a:t>
            </a:r>
            <a:r>
              <a:rPr lang="en-US" altLang="en-US" dirty="0" smtClean="0">
                <a:latin typeface="Calibri" panose="020F0502020204030204" pitchFamily="34" charset="0"/>
                <a:ea typeface="ＭＳ Ｐゴシック" panose="020B0600070205080204" pitchFamily="34" charset="-128"/>
              </a:rPr>
              <a:t>Protector:</a:t>
            </a:r>
          </a:p>
          <a:p>
            <a:pPr lvl="3" eaLnBrk="1" hangingPunct="1"/>
            <a:r>
              <a:rPr lang="en-US" altLang="en-US" dirty="0" smtClean="0">
                <a:latin typeface="Calibri" panose="020F0502020204030204" pitchFamily="34" charset="0"/>
                <a:ea typeface="ＭＳ Ｐゴシック" panose="020B0600070205080204" pitchFamily="34" charset="-128"/>
              </a:rPr>
              <a:t>England ruled by Puritan military generals that answered to him.</a:t>
            </a:r>
          </a:p>
          <a:p>
            <a:pPr lvl="3" eaLnBrk="1" hangingPunct="1"/>
            <a:r>
              <a:rPr lang="en-US" altLang="en-US" dirty="0" smtClean="0">
                <a:latin typeface="Calibri" panose="020F0502020204030204" pitchFamily="34" charset="0"/>
                <a:ea typeface="ＭＳ Ｐゴシック" panose="020B0600070205080204" pitchFamily="34" charset="-128"/>
              </a:rPr>
              <a:t>More tyrant than Charles I ever was.</a:t>
            </a:r>
          </a:p>
          <a:p>
            <a:pPr lvl="3" eaLnBrk="1" hangingPunct="1"/>
            <a:r>
              <a:rPr lang="en-US" altLang="en-US" dirty="0" smtClean="0">
                <a:latin typeface="Calibri" panose="020F0502020204030204" pitchFamily="34" charset="0"/>
                <a:ea typeface="ＭＳ Ｐゴシック" panose="020B0600070205080204" pitchFamily="34" charset="-128"/>
              </a:rPr>
              <a:t>Dies in 1658, and the English decide having a king wasn’t so bad after all.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4391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Civil War in England</a:t>
            </a:r>
            <a:endParaRPr lang="en-US" dirty="0"/>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p459</a:t>
            </a:r>
          </a:p>
        </p:txBody>
      </p:sp>
      <p:pic>
        <p:nvPicPr>
          <p:cNvPr id="44037" name="Picture 2" descr="The map shows England and displays which portions of England supported Parliament and which supported Royalists, in 1643. The map also shows the territories of Ireland and Scotland.&#10;&#10;The South eastern part of England included the cities of London and Cambridge, along with a portion of land in Central England, supported the Parliament. The rest of England, including the city of Oxford, supported the Royalists. The map also shows the city of Edinburgh in Scotland." title="Civil War in Engl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8563" y="687388"/>
            <a:ext cx="4206875"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36" y="0"/>
            <a:ext cx="8476397" cy="762000"/>
          </a:xfrm>
        </p:spPr>
        <p:txBody>
          <a:bodyPr/>
          <a:lstStyle/>
          <a:p>
            <a:r>
              <a:rPr lang="en-US" sz="2800" dirty="0" smtClean="0"/>
              <a:t>Three witches burned alive in Baden, Germany</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1" y="762000"/>
            <a:ext cx="7696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78711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Oliver Cromwell</a:t>
            </a:r>
            <a:endParaRPr lang="en-US" dirty="0"/>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p459</a:t>
            </a:r>
          </a:p>
        </p:txBody>
      </p:sp>
      <p:pic>
        <p:nvPicPr>
          <p:cNvPr id="696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9063" y="685800"/>
            <a:ext cx="38258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2"/>
          <p:cNvSpPr>
            <a:spLocks noChangeArrowheads="1"/>
          </p:cNvSpPr>
          <p:nvPr/>
        </p:nvSpPr>
        <p:spPr bwMode="auto">
          <a:xfrm>
            <a:off x="593725" y="5562600"/>
            <a:ext cx="795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Oliver Cromwell was a dedicated Puritan who helped form the New Model Army and defeat the forces supporting King Charles I. </a:t>
            </a:r>
            <a:endParaRPr lang="en-US" altLang="en-US" sz="200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690563" y="152400"/>
            <a:ext cx="8453437" cy="118745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71683" name="Rectangle 7"/>
          <p:cNvSpPr>
            <a:spLocks noGrp="1" noChangeArrowheads="1"/>
          </p:cNvSpPr>
          <p:nvPr>
            <p:ph type="body" idx="1"/>
          </p:nvPr>
        </p:nvSpPr>
        <p:spPr>
          <a:xfrm>
            <a:off x="685800" y="1587500"/>
            <a:ext cx="8077200" cy="50419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Restoration of the Monarchy: </a:t>
            </a:r>
            <a:r>
              <a:rPr lang="en-US" altLang="en-US" sz="2800" dirty="0">
                <a:latin typeface="Calibri" panose="020F0502020204030204" pitchFamily="34" charset="0"/>
                <a:ea typeface="ＭＳ Ｐゴシック" panose="020B0600070205080204" pitchFamily="34" charset="-128"/>
              </a:rPr>
              <a:t>Charles II </a:t>
            </a:r>
            <a:r>
              <a:rPr lang="en-US" altLang="en-US" sz="2800" dirty="0" smtClean="0">
                <a:latin typeface="Calibri" panose="020F0502020204030204" pitchFamily="34" charset="0"/>
                <a:ea typeface="ＭＳ Ｐゴシック" panose="020B0600070205080204" pitchFamily="34" charset="-128"/>
              </a:rPr>
              <a:t>(r. 1660 </a:t>
            </a:r>
            <a:r>
              <a:rPr lang="en-US" altLang="en-US" sz="2800" dirty="0">
                <a:latin typeface="Calibri" panose="020F0502020204030204" pitchFamily="34" charset="0"/>
                <a:ea typeface="ＭＳ Ｐゴシック" panose="020B0600070205080204" pitchFamily="34" charset="-128"/>
              </a:rPr>
              <a:t>– 1685</a:t>
            </a:r>
            <a:r>
              <a:rPr lang="en-US" altLang="en-US" sz="2800"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Parliament gets to keep much of its power.</a:t>
            </a:r>
            <a:endParaRPr lang="en-US" altLang="en-US" sz="24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Problems of religion</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Declaration of Indulgence (1672</a:t>
            </a:r>
            <a:r>
              <a:rPr lang="en-US" altLang="en-US" sz="2000" dirty="0" smtClean="0">
                <a:latin typeface="Calibri" panose="020F0502020204030204" pitchFamily="34" charset="0"/>
                <a:ea typeface="ＭＳ Ｐゴシック" panose="020B0600070205080204" pitchFamily="34" charset="-128"/>
              </a:rPr>
              <a:t>)- toleration for Catholics</a:t>
            </a:r>
            <a:endParaRPr lang="en-US" altLang="en-US" sz="20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Test Act (1673): only Anglicans could hold military and civil </a:t>
            </a:r>
            <a:r>
              <a:rPr lang="en-US" altLang="en-US" sz="2000" dirty="0" smtClean="0">
                <a:latin typeface="Calibri" panose="020F0502020204030204" pitchFamily="34" charset="0"/>
                <a:ea typeface="ＭＳ Ｐゴシック" panose="020B0600070205080204" pitchFamily="34" charset="-128"/>
              </a:rPr>
              <a:t>offices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Parliament tried to pass a bill to prevent his Catholic brother James from the throne.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Parliament was split in two factions: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Whigs: Wanted to exclude James and establish Protestant King</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Tories: Supported the king and hereditary throne.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6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6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067800" cy="381000"/>
          </a:xfrm>
        </p:spPr>
        <p:txBody>
          <a:bodyPr/>
          <a:lstStyle/>
          <a:p>
            <a:r>
              <a:rPr lang="en-US" altLang="en-US" dirty="0">
                <a:latin typeface="Calibri" panose="020F0502020204030204" pitchFamily="34" charset="0"/>
                <a:ea typeface="ＭＳ Ｐゴシック" panose="020B0600070205080204" pitchFamily="34" charset="-128"/>
              </a:rPr>
              <a:t>England and the Emergence of</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Constitutional Monarchy</a:t>
            </a:r>
            <a:endParaRPr lang="en-US" dirty="0"/>
          </a:p>
        </p:txBody>
      </p:sp>
      <p:sp>
        <p:nvSpPr>
          <p:cNvPr id="3" name="Content Placeholder 2"/>
          <p:cNvSpPr>
            <a:spLocks noGrp="1"/>
          </p:cNvSpPr>
          <p:nvPr>
            <p:ph idx="1"/>
          </p:nvPr>
        </p:nvSpPr>
        <p:spPr/>
        <p:txBody>
          <a:bodyPr/>
          <a:lstStyle/>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Accession of </a:t>
            </a:r>
            <a:r>
              <a:rPr lang="en-US" altLang="en-US" dirty="0" smtClean="0">
                <a:latin typeface="Calibri" panose="020F0502020204030204" pitchFamily="34" charset="0"/>
                <a:ea typeface="ＭＳ Ｐゴシック" panose="020B0600070205080204" pitchFamily="34" charset="-128"/>
              </a:rPr>
              <a:t>King James </a:t>
            </a:r>
            <a:r>
              <a:rPr lang="en-US" altLang="en-US" dirty="0">
                <a:latin typeface="Calibri" panose="020F0502020204030204" pitchFamily="34" charset="0"/>
                <a:ea typeface="ＭＳ Ｐゴシック" panose="020B0600070205080204" pitchFamily="34" charset="-128"/>
              </a:rPr>
              <a:t>II </a:t>
            </a:r>
            <a:r>
              <a:rPr lang="en-US" altLang="en-US" dirty="0" smtClean="0">
                <a:latin typeface="Calibri" panose="020F0502020204030204" pitchFamily="34" charset="0"/>
                <a:ea typeface="ＭＳ Ｐゴシック" panose="020B0600070205080204" pitchFamily="34" charset="-128"/>
              </a:rPr>
              <a:t>(r. 1685 </a:t>
            </a:r>
            <a:r>
              <a:rPr lang="en-US" altLang="en-US" dirty="0">
                <a:latin typeface="Calibri" panose="020F0502020204030204" pitchFamily="34" charset="0"/>
                <a:ea typeface="ＭＳ Ｐゴシック" panose="020B0600070205080204" pitchFamily="34" charset="-128"/>
              </a:rPr>
              <a:t>– 1688), a devout Catholic</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Declaration of Indulgence (1687)</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Protestant daughters Mary and Anne superseded by a Catholic son, born </a:t>
            </a:r>
            <a:r>
              <a:rPr lang="en-US" altLang="en-US" dirty="0" smtClean="0">
                <a:latin typeface="Calibri" panose="020F0502020204030204" pitchFamily="34" charset="0"/>
                <a:ea typeface="ＭＳ Ｐゴシック" panose="020B0600070205080204" pitchFamily="34" charset="-128"/>
              </a:rPr>
              <a:t>1688</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Mary is married to William of Orange III of the Dutch Republic.</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8769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CHART 15.1 A Simplified Look at the Stuart Dynasty</a:t>
            </a:r>
            <a:endParaRPr lang="en-US" dirty="0"/>
          </a:p>
        </p:txBody>
      </p:sp>
      <p:sp>
        <p:nvSpPr>
          <p:cNvPr id="727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p461</a:t>
            </a:r>
          </a:p>
        </p:txBody>
      </p:sp>
      <p:pic>
        <p:nvPicPr>
          <p:cNvPr id="727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447800"/>
            <a:ext cx="71882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noChangeArrowheads="1"/>
          </p:cNvSpPr>
          <p:nvPr>
            <p:ph type="title"/>
          </p:nvPr>
        </p:nvSpPr>
        <p:spPr>
          <a:xfrm>
            <a:off x="690563" y="152400"/>
            <a:ext cx="8453437" cy="111125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74755" name="Rectangle 7"/>
          <p:cNvSpPr>
            <a:spLocks noGrp="1" noChangeArrowheads="1"/>
          </p:cNvSpPr>
          <p:nvPr>
            <p:ph type="body" idx="1"/>
          </p:nvPr>
        </p:nvSpPr>
        <p:spPr>
          <a:xfrm>
            <a:off x="690563" y="1447800"/>
            <a:ext cx="8305800" cy="51943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 Glorious </a:t>
            </a:r>
            <a:r>
              <a:rPr lang="en-US" altLang="en-US" dirty="0" smtClean="0">
                <a:latin typeface="Calibri" panose="020F0502020204030204" pitchFamily="34" charset="0"/>
                <a:ea typeface="ＭＳ Ｐゴシック" panose="020B0600070205080204" pitchFamily="34" charset="-128"/>
              </a:rPr>
              <a:t>Revolution- no bloodshed</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Parliament’s invitation to Mary and William of Orange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English Bill </a:t>
            </a:r>
            <a:r>
              <a:rPr lang="en-US" altLang="en-US" dirty="0">
                <a:latin typeface="Calibri" panose="020F0502020204030204" pitchFamily="34" charset="0"/>
                <a:ea typeface="ＭＳ Ｐゴシック" panose="020B0600070205080204" pitchFamily="34" charset="-128"/>
              </a:rPr>
              <a:t>of </a:t>
            </a:r>
            <a:r>
              <a:rPr lang="en-US" altLang="en-US" dirty="0" smtClean="0">
                <a:latin typeface="Calibri" panose="020F0502020204030204" pitchFamily="34" charset="0"/>
                <a:ea typeface="ＭＳ Ｐゴシック" panose="020B0600070205080204" pitchFamily="34" charset="-128"/>
              </a:rPr>
              <a:t>Rights- 1689</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Toleration Act of </a:t>
            </a:r>
            <a:r>
              <a:rPr lang="en-US" altLang="en-US" dirty="0" smtClean="0">
                <a:latin typeface="Calibri" panose="020F0502020204030204" pitchFamily="34" charset="0"/>
                <a:ea typeface="ＭＳ Ｐゴシック" panose="020B0600070205080204" pitchFamily="34" charset="-128"/>
              </a:rPr>
              <a:t>1689- did not bring total religious equality, but did put an end to most religious persecution in England forever.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Establishes firm role for Parliament in government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Ends divine right theory in England- William was made king by Parliament, not God.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Role reversal of King and Parliament- who makes who?</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James’ Stuart (Catholic) descendants still alive in France, Italy </a:t>
            </a:r>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 revolts in Scotland later.</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7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Responses to the Revolution</a:t>
            </a:r>
            <a:endParaRPr lang="en-US" dirty="0"/>
          </a:p>
        </p:txBody>
      </p:sp>
      <p:sp>
        <p:nvSpPr>
          <p:cNvPr id="3" name="Content Placeholder 2"/>
          <p:cNvSpPr>
            <a:spLocks noGrp="1"/>
          </p:cNvSpPr>
          <p:nvPr>
            <p:ph idx="1"/>
          </p:nvPr>
        </p:nvSpPr>
        <p:spPr>
          <a:xfrm>
            <a:off x="652463" y="1066800"/>
            <a:ext cx="8034337" cy="5638800"/>
          </a:xfrm>
        </p:spPr>
        <p:txBody>
          <a:bodyPr/>
          <a:lstStyle/>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Thomas </a:t>
            </a:r>
            <a:r>
              <a:rPr lang="en-US" altLang="en-US" dirty="0">
                <a:latin typeface="Calibri" panose="020F0502020204030204" pitchFamily="34" charset="0"/>
                <a:ea typeface="ＭＳ Ｐゴシック" panose="020B0600070205080204" pitchFamily="34" charset="-128"/>
              </a:rPr>
              <a:t>Hobbes (1588 – 1679): </a:t>
            </a:r>
            <a:r>
              <a:rPr lang="en-US" altLang="en-US" i="1" dirty="0" smtClean="0">
                <a:latin typeface="Calibri" panose="020F0502020204030204" pitchFamily="34" charset="0"/>
                <a:ea typeface="ＭＳ Ｐゴシック" panose="020B0600070205080204" pitchFamily="34" charset="-128"/>
              </a:rPr>
              <a:t>Leviathan</a:t>
            </a: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Lived during the English Civil War</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People form a commonwealth, no right to </a:t>
            </a:r>
            <a:r>
              <a:rPr lang="en-US" altLang="en-US" dirty="0" smtClean="0">
                <a:latin typeface="Calibri" panose="020F0502020204030204" pitchFamily="34" charset="0"/>
                <a:ea typeface="ＭＳ Ｐゴシック" panose="020B0600070205080204" pitchFamily="34" charset="-128"/>
              </a:rPr>
              <a:t>rebel</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People are naturally bad and life is nasty; we need a strong authoritarian to keep us civil.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John Locke (1632 – 1704): </a:t>
            </a:r>
            <a:r>
              <a:rPr lang="en-US" altLang="en-US" i="1" dirty="0">
                <a:latin typeface="Calibri" panose="020F0502020204030204" pitchFamily="34" charset="0"/>
                <a:ea typeface="ＭＳ Ｐゴシック" panose="020B0600070205080204" pitchFamily="34" charset="-128"/>
              </a:rPr>
              <a:t>Two Treatises of Government </a:t>
            </a:r>
            <a:endParaRPr lang="en-US" altLang="en-US" i="1"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Lived during the Glorious Revolution</a:t>
            </a:r>
            <a:endParaRPr lang="en-US" altLang="en-US" i="1"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Inalienable rights: life, liberty, and property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People have the right to </a:t>
            </a:r>
            <a:r>
              <a:rPr lang="en-US" altLang="en-US" dirty="0" smtClean="0">
                <a:latin typeface="Calibri" panose="020F0502020204030204" pitchFamily="34" charset="0"/>
                <a:ea typeface="ＭＳ Ｐゴシック" panose="020B0600070205080204" pitchFamily="34" charset="-128"/>
              </a:rPr>
              <a:t>revolt and overthrow government if necessary.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Really only applies to wealthy gentry/nobles, not the landless poor</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Origins of Enlightenment thought.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5008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Limited Monarchy and Republics: Poland</a:t>
            </a:r>
            <a:endParaRPr lang="en-US" dirty="0"/>
          </a:p>
        </p:txBody>
      </p:sp>
      <p:sp>
        <p:nvSpPr>
          <p:cNvPr id="757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p463</a:t>
            </a:r>
          </a:p>
        </p:txBody>
      </p:sp>
      <p:graphicFrame>
        <p:nvGraphicFramePr>
          <p:cNvPr id="6" name="Table 5"/>
          <p:cNvGraphicFramePr>
            <a:graphicFrameLocks noGrp="1"/>
          </p:cNvGraphicFramePr>
          <p:nvPr>
            <p:extLst>
              <p:ext uri="{D42A27DB-BD31-4B8C-83A1-F6EECF244321}">
                <p14:modId xmlns:p14="http://schemas.microsoft.com/office/powerpoint/2010/main" val="152070729"/>
              </p:ext>
            </p:extLst>
          </p:nvPr>
        </p:nvGraphicFramePr>
        <p:xfrm>
          <a:off x="1790700" y="1981200"/>
          <a:ext cx="6248400" cy="2895600"/>
        </p:xfrm>
        <a:graphic>
          <a:graphicData uri="http://schemas.openxmlformats.org/drawingml/2006/table">
            <a:tbl>
              <a:tblPr firstRow="1"/>
              <a:tblGrid>
                <a:gridCol w="4668748">
                  <a:extLst>
                    <a:ext uri="{9D8B030D-6E8A-4147-A177-3AD203B41FA5}">
                      <a16:colId xmlns="" xmlns:a16="http://schemas.microsoft.com/office/drawing/2014/main" val="20000"/>
                    </a:ext>
                  </a:extLst>
                </a:gridCol>
                <a:gridCol w="1579652">
                  <a:extLst>
                    <a:ext uri="{9D8B030D-6E8A-4147-A177-3AD203B41FA5}">
                      <a16:colId xmlns=""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Merger of Poland and</a:t>
                      </a:r>
                      <a:r>
                        <a:rPr lang="en-US" sz="2500" baseline="0" dirty="0">
                          <a:effectLst/>
                          <a:latin typeface="Calibri" panose="020F0502020204030204" pitchFamily="34" charset="0"/>
                          <a:ea typeface="Calibri"/>
                          <a:cs typeface="Times New Roman"/>
                        </a:rPr>
                        <a:t> Lithuania</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Sigismund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1587–1631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Beginning of </a:t>
                      </a:r>
                      <a:r>
                        <a:rPr lang="en-US" sz="2500" dirty="0" err="1">
                          <a:effectLst/>
                          <a:latin typeface="Calibri" panose="020F0502020204030204" pitchFamily="34" charset="0"/>
                          <a:ea typeface="Calibri"/>
                          <a:cs typeface="Times New Roman"/>
                        </a:rPr>
                        <a:t>liberum</a:t>
                      </a:r>
                      <a:r>
                        <a:rPr lang="en-US" sz="2500" dirty="0">
                          <a:effectLst/>
                          <a:latin typeface="Calibri" panose="020F0502020204030204" pitchFamily="34" charset="0"/>
                          <a:ea typeface="Calibri"/>
                          <a:cs typeface="Times New Roman"/>
                        </a:rPr>
                        <a:t> veto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445432627"/>
                  </a:ext>
                </a:extLst>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Limited Monarchy and Republics: United Provinces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82420270"/>
              </p:ext>
            </p:extLst>
          </p:nvPr>
        </p:nvGraphicFramePr>
        <p:xfrm>
          <a:off x="1790700" y="2057400"/>
          <a:ext cx="6248400" cy="2324100"/>
        </p:xfrm>
        <a:graphic>
          <a:graphicData uri="http://schemas.openxmlformats.org/drawingml/2006/table">
            <a:tbl>
              <a:tblPr firstRow="1"/>
              <a:tblGrid>
                <a:gridCol w="4668748">
                  <a:extLst>
                    <a:ext uri="{9D8B030D-6E8A-4147-A177-3AD203B41FA5}">
                      <a16:colId xmlns="" xmlns:a16="http://schemas.microsoft.com/office/drawing/2014/main" val="20000"/>
                    </a:ext>
                  </a:extLst>
                </a:gridCol>
                <a:gridCol w="1579652">
                  <a:extLst>
                    <a:ext uri="{9D8B030D-6E8A-4147-A177-3AD203B41FA5}">
                      <a16:colId xmlns=""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Official recognition of United Provinces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House of Orange – William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1672–1702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2655253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458200" cy="381000"/>
          </a:xfrm>
        </p:spPr>
        <p:txBody>
          <a:bodyPr/>
          <a:lstStyle/>
          <a:p>
            <a:r>
              <a:rPr lang="en-US" kern="1200" dirty="0">
                <a:solidFill>
                  <a:srgbClr val="000000"/>
                </a:solidFill>
                <a:latin typeface="Calibri"/>
                <a:ea typeface="ＭＳ Ｐゴシック"/>
                <a:cs typeface="ＭＳ Ｐゴシック"/>
              </a:rPr>
              <a:t>CHRONOLOGY Limited Monarchy and Republics: England (Slide 1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5095773"/>
              </p:ext>
            </p:extLst>
          </p:nvPr>
        </p:nvGraphicFramePr>
        <p:xfrm>
          <a:off x="1066800" y="1600200"/>
          <a:ext cx="7696200" cy="4439984"/>
        </p:xfrm>
        <a:graphic>
          <a:graphicData uri="http://schemas.openxmlformats.org/drawingml/2006/table">
            <a:tbl>
              <a:tblPr firstRow="1"/>
              <a:tblGrid>
                <a:gridCol w="5750531">
                  <a:extLst>
                    <a:ext uri="{9D8B030D-6E8A-4147-A177-3AD203B41FA5}">
                      <a16:colId xmlns="" xmlns:a16="http://schemas.microsoft.com/office/drawing/2014/main" val="20000"/>
                    </a:ext>
                  </a:extLst>
                </a:gridCol>
                <a:gridCol w="1945669">
                  <a:extLst>
                    <a:ext uri="{9D8B030D-6E8A-4147-A177-3AD203B41FA5}">
                      <a16:colId xmlns="" xmlns:a16="http://schemas.microsoft.com/office/drawing/2014/main" val="20001"/>
                    </a:ext>
                  </a:extLst>
                </a:gridCol>
              </a:tblGrid>
              <a:tr h="496634">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James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1603–1625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1625–1649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Petition of Right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410088983"/>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Civil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1642–1646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Civil</a:t>
                      </a:r>
                      <a:r>
                        <a:rPr lang="en-US" sz="2500" baseline="0" dirty="0">
                          <a:effectLst/>
                          <a:latin typeface="Calibri" panose="020F0502020204030204" pitchFamily="34" charset="0"/>
                          <a:ea typeface="Calibri"/>
                          <a:cs typeface="Times New Roman"/>
                        </a:rPr>
                        <a:t> War</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528898883"/>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Execution of Charles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34234361"/>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Commonwealth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1649–1653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Death of Cromwell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Restoration of monarchy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59985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Limited Monarchy and Republics: England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95056621"/>
              </p:ext>
            </p:extLst>
          </p:nvPr>
        </p:nvGraphicFramePr>
        <p:xfrm>
          <a:off x="1066800" y="1905000"/>
          <a:ext cx="7696200" cy="3943350"/>
        </p:xfrm>
        <a:graphic>
          <a:graphicData uri="http://schemas.openxmlformats.org/drawingml/2006/table">
            <a:tbl>
              <a:tblPr firstRow="1"/>
              <a:tblGrid>
                <a:gridCol w="5750531">
                  <a:extLst>
                    <a:ext uri="{9D8B030D-6E8A-4147-A177-3AD203B41FA5}">
                      <a16:colId xmlns="" xmlns:a16="http://schemas.microsoft.com/office/drawing/2014/main" val="1718812529"/>
                    </a:ext>
                  </a:extLst>
                </a:gridCol>
                <a:gridCol w="1945669">
                  <a:extLst>
                    <a:ext uri="{9D8B030D-6E8A-4147-A177-3AD203B41FA5}">
                      <a16:colId xmlns="" xmlns:a16="http://schemas.microsoft.com/office/drawing/2014/main" val="2206168146"/>
                    </a:ext>
                  </a:extLst>
                </a:gridCol>
              </a:tblGrid>
              <a:tr h="342900">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687619454"/>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1660–1685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54002376"/>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Cavalier Parliament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131666452"/>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Declaration of Indulgence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421804447"/>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Test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48473098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James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1685–1688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8283042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Declaration of Indulgence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330801424"/>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Glorious Revolution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54037470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Bill of Rights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625512003"/>
                  </a:ext>
                </a:extLst>
              </a:tr>
            </a:tbl>
          </a:graphicData>
        </a:graphic>
      </p:graphicFrame>
    </p:spTree>
    <p:extLst>
      <p:ext uri="{BB962C8B-B14F-4D97-AF65-F5344CB8AC3E}">
        <p14:creationId xmlns:p14="http://schemas.microsoft.com/office/powerpoint/2010/main" val="213055606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14141</TotalTime>
  <Words>7205</Words>
  <Application>Microsoft Office PowerPoint</Application>
  <PresentationFormat>On-screen Show (4:3)</PresentationFormat>
  <Paragraphs>946</Paragraphs>
  <Slides>124</Slides>
  <Notes>33</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Default Design</vt:lpstr>
      <vt:lpstr>State Building and the Search for Order in the Seventeenth Century</vt:lpstr>
      <vt:lpstr>Focus Questions</vt:lpstr>
      <vt:lpstr>Nicolas-Rene´ Jollain the Elder’s portrait of Louis XIV captures the king’s sense of royal grandeur</vt:lpstr>
      <vt:lpstr>Social Crises, War, and Rebellions </vt:lpstr>
      <vt:lpstr>Continuing Superstition</vt:lpstr>
      <vt:lpstr>Continuing Superstition</vt:lpstr>
      <vt:lpstr>Who were the witches??</vt:lpstr>
      <vt:lpstr>End of the witch hunts</vt:lpstr>
      <vt:lpstr>Three witches burned alive in Baden, Germany</vt:lpstr>
      <vt:lpstr>Midwives helping a woman in labor- why would midwives by accused of witchcraft?</vt:lpstr>
      <vt:lpstr>Francisco Goya’s  Witches Sabbat (1789)  Depicts the Devil flanked by Satanic witches. The witch-cult hypothesis states that such stories are based upon a real-life pagan cult that revered a horned god.</vt:lpstr>
      <vt:lpstr>PowerPoint Presentation</vt:lpstr>
      <vt:lpstr>Social Crises, War, and Rebellions</vt:lpstr>
      <vt:lpstr>Preconditions for The Thirty Years War</vt:lpstr>
      <vt:lpstr>Preconditions:</vt:lpstr>
      <vt:lpstr>“Germany” in 1570</vt:lpstr>
      <vt:lpstr>Religious divisions in Europe- 1600 Remember: Edict of Nantes in France- 1598</vt:lpstr>
      <vt:lpstr>The Holy Roman Empire, 1618</vt:lpstr>
      <vt:lpstr>MAP 15.1 The Thirty Years’ War</vt:lpstr>
      <vt:lpstr>1: The Bohemian Phase: 1618-1625</vt:lpstr>
      <vt:lpstr>The Defenestration of Prague</vt:lpstr>
      <vt:lpstr>The window at Prague Castle</vt:lpstr>
      <vt:lpstr>2: The Danish Phase (1625-1629)</vt:lpstr>
      <vt:lpstr>3. The Swedish Phase (1630-1635)</vt:lpstr>
      <vt:lpstr>4. The French-Swedish Phase (1635-1648)</vt:lpstr>
      <vt:lpstr>The Aftermath</vt:lpstr>
      <vt:lpstr>The Thirty Years’ War: Soldiers Plundering a Farm</vt:lpstr>
      <vt:lpstr>PowerPoint Presentation</vt:lpstr>
      <vt:lpstr>PowerPoint Presentation</vt:lpstr>
      <vt:lpstr>PowerPoint Presentation</vt:lpstr>
      <vt:lpstr>The Peace of Westphalia</vt:lpstr>
      <vt:lpstr>The Peace of Westphalia</vt:lpstr>
      <vt:lpstr>CHRONOLOGY The Thirty Years’ War (Slide 1 of 2)</vt:lpstr>
      <vt:lpstr>CHRONOLOGY The Thirty Years’ War (Slide 2 of 2)</vt:lpstr>
      <vt:lpstr>Social Crises, War, and Rebellions (Slide 3 of 3)</vt:lpstr>
      <vt:lpstr>The Practice of Absolutism:  Western Europe</vt:lpstr>
      <vt:lpstr>Cardinal Richelieu</vt:lpstr>
      <vt:lpstr>PowerPoint Presentation</vt:lpstr>
      <vt:lpstr>Reign of Louis XIV (1643 – 1715)</vt:lpstr>
      <vt:lpstr>Reign of Louis XIV</vt:lpstr>
      <vt:lpstr>Global Perspectives: Sun Kings, West and East  </vt:lpstr>
      <vt:lpstr>Global Perspectives: Sun Kings, West and East </vt:lpstr>
      <vt:lpstr>PowerPoint Presentation</vt:lpstr>
      <vt:lpstr>PowerPoint Presentation</vt:lpstr>
      <vt:lpstr>Reign of Louis XIV (1643 – 1715)</vt:lpstr>
      <vt:lpstr>The Reign of Louis XIV</vt:lpstr>
      <vt:lpstr>War of the Spanish Succession 1702-1713</vt:lpstr>
      <vt:lpstr>Charles II of Spain- “The Bewitched” or, “El Hechizado”</vt:lpstr>
      <vt:lpstr>Current King of Spain </vt:lpstr>
      <vt:lpstr>The Palace of Versailles</vt:lpstr>
      <vt:lpstr>Interior of Versailles: The Hall of Mirrors</vt:lpstr>
      <vt:lpstr>MAP 15.2 The Wars of Louis XIV</vt:lpstr>
      <vt:lpstr>The Decline of Spain</vt:lpstr>
      <vt:lpstr>CHRONOLOGY Absolutism in Western Europe: France</vt:lpstr>
      <vt:lpstr>CHRONOLOGY Absolutism in Western Europe: Spain</vt:lpstr>
      <vt:lpstr>Central, Eastern, and Northern Europe</vt:lpstr>
      <vt:lpstr>Central, Eastern, and Northern Europe</vt:lpstr>
      <vt:lpstr>MAP 15.3 The Growth of Brandenburg-Prussia</vt:lpstr>
      <vt:lpstr>Absolutism in Central, Eastern, and Northern Europe</vt:lpstr>
      <vt:lpstr>MAP 15.4 The Growth of the Austrian Empire</vt:lpstr>
      <vt:lpstr>Russia: From Fledgling Principality to Major Power</vt:lpstr>
      <vt:lpstr>Reign of Peter the Great</vt:lpstr>
      <vt:lpstr>Reign of Peter the Great</vt:lpstr>
      <vt:lpstr>Russia: From Fledgling Principality to Major Power</vt:lpstr>
      <vt:lpstr>St Petersburg</vt:lpstr>
      <vt:lpstr>Moscow St. Basil’s Cathedral</vt:lpstr>
      <vt:lpstr>Peter the Great</vt:lpstr>
      <vt:lpstr>Great Northern States</vt:lpstr>
      <vt:lpstr>MAP 15.5 Russia: From Principality to Nation-State</vt:lpstr>
      <vt:lpstr>Sweden in the Seventeenth Century</vt:lpstr>
      <vt:lpstr>The Ottoman Empire</vt:lpstr>
      <vt:lpstr>MAP 15.6 The Ottoman Empire</vt:lpstr>
      <vt:lpstr>CHRONOLOGY Absolutism in Central, Eastern, and Northern Europe: Brandenburg Prussia</vt:lpstr>
      <vt:lpstr>CHRONOLOGY Absolutism in Central, Eastern, and Northern Europe:  Austrian Empire</vt:lpstr>
      <vt:lpstr>CHRONOLOGY Absolutism in Central, Eastern, and Northern Europe: Russia</vt:lpstr>
      <vt:lpstr>CHRONOLOGY Absolutism in Central, Eastern, and Northern Europe: Denmark</vt:lpstr>
      <vt:lpstr>CHRONOLOGY Absolutism in Central, Eastern, and Northern Europe: Sweden</vt:lpstr>
      <vt:lpstr>The Limits of Absolutism</vt:lpstr>
      <vt:lpstr>Limited Monarchy and Republics</vt:lpstr>
      <vt:lpstr>Poland in the Seventeenth Century</vt:lpstr>
      <vt:lpstr>Dutch Domesticity (Slide 1 of 3)</vt:lpstr>
      <vt:lpstr>Dutch Domesticity (Slide 2 of 3)</vt:lpstr>
      <vt:lpstr>Dutch Domesticity (Slide 3 of 3)</vt:lpstr>
      <vt:lpstr>England and the Emergence of Constitutional Monarchy</vt:lpstr>
      <vt:lpstr>England and the Emergence of Constitutional Monarchy</vt:lpstr>
      <vt:lpstr>England and the Emergence of Constitutional Monarchy</vt:lpstr>
      <vt:lpstr>England and the Emergence of Constitutional Monarchy</vt:lpstr>
      <vt:lpstr>Cromwell’s New Governments</vt:lpstr>
      <vt:lpstr>Civil War in England</vt:lpstr>
      <vt:lpstr>Oliver Cromwell</vt:lpstr>
      <vt:lpstr>England and the Emergence of Constitutional Monarchy</vt:lpstr>
      <vt:lpstr>England and the Emergence of Constitutional Monarchy</vt:lpstr>
      <vt:lpstr>CHART 15.1 A Simplified Look at the Stuart Dynasty</vt:lpstr>
      <vt:lpstr>England and the Emergence of  Constitutional Monarchy</vt:lpstr>
      <vt:lpstr>Responses to the Revolution</vt:lpstr>
      <vt:lpstr>CHRONOLOGY Limited Monarchy and Republics: Poland</vt:lpstr>
      <vt:lpstr>CHRONOLOGY Limited Monarchy and Republics: United Provinces</vt:lpstr>
      <vt:lpstr>CHRONOLOGY Limited Monarchy and Republics: England (Slide 1 of 2)</vt:lpstr>
      <vt:lpstr>CHRONOLOGY Limited Monarchy and Republics: England (Slide 2 of 2)</vt:lpstr>
      <vt:lpstr>The Flourishing of European Culture</vt:lpstr>
      <vt:lpstr>El Greco, Laocoon</vt:lpstr>
      <vt:lpstr>PowerPoint Presentation</vt:lpstr>
      <vt:lpstr>PowerPoint Presentation</vt:lpstr>
      <vt:lpstr>The Flourishing of European Culture</vt:lpstr>
      <vt:lpstr>The Flourishing of European Culture</vt:lpstr>
      <vt:lpstr>Peter Paul Rubens, The Landing of Marie de’ Medici at Marseilles</vt:lpstr>
      <vt:lpstr>Gian Lorenzo Bernini, Ecstasy of Saint Theresa</vt:lpstr>
      <vt:lpstr>Artemisia Gentileschi, Judith Beheading Holofernes</vt:lpstr>
      <vt:lpstr>Judith Leyster, Self-Portrait</vt:lpstr>
      <vt:lpstr>Rembrandt van Rijn, The Night Watch</vt:lpstr>
      <vt:lpstr>NAME THE STYLE!</vt:lpstr>
      <vt:lpstr>Gianloranzo Bernini, St. Peter’s Basilica, The Vatican</vt:lpstr>
      <vt:lpstr>El Greco, Pietá, or The Lamentation of Christ, 1575. Philadelphia Museum of Art.</vt:lpstr>
      <vt:lpstr>Johannes Vermeer, Girl With a Pearl Earring. 1665. Mauritshuis, The Hague, Netherlands.</vt:lpstr>
      <vt:lpstr>The Hall of Mirrors, Versailles</vt:lpstr>
      <vt:lpstr>Peterhof Castle Grand Cascade, St. Petersburg, Russia </vt:lpstr>
      <vt:lpstr>The Great Gallery at Schonbrunn Palace, Vienna, Austria. Summer residence of the Habsburgs. </vt:lpstr>
      <vt:lpstr>Rembrandt van Rijn, Abraham and Isaac, 1634. Hermitage Museum. </vt:lpstr>
      <vt:lpstr>GianLorenzo Bernini</vt:lpstr>
      <vt:lpstr>Peter Paul Reubens, The Fall of Phaeton, 1608. National Gallery of Art, Washington D.C.</vt:lpstr>
      <vt:lpstr>Peter Paul Reubens, Christ on the Cross Between Two Thieves, 1620. Royal Museum of Fine Arts, Antwerp. </vt:lpstr>
      <vt:lpstr>The Flourishing of European Culture</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143</cp:revision>
  <dcterms:created xsi:type="dcterms:W3CDTF">2008-08-28T18:47:09Z</dcterms:created>
  <dcterms:modified xsi:type="dcterms:W3CDTF">2019-10-23T21:01:51Z</dcterms:modified>
</cp:coreProperties>
</file>