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69" r:id="rId2"/>
    <p:sldId id="333" r:id="rId3"/>
    <p:sldId id="288" r:id="rId4"/>
    <p:sldId id="313" r:id="rId5"/>
    <p:sldId id="314" r:id="rId6"/>
    <p:sldId id="341" r:id="rId7"/>
    <p:sldId id="342" r:id="rId8"/>
    <p:sldId id="290" r:id="rId9"/>
    <p:sldId id="289" r:id="rId10"/>
    <p:sldId id="315" r:id="rId11"/>
    <p:sldId id="334" r:id="rId12"/>
    <p:sldId id="316" r:id="rId13"/>
    <p:sldId id="292" r:id="rId14"/>
    <p:sldId id="293" r:id="rId15"/>
    <p:sldId id="317" r:id="rId16"/>
    <p:sldId id="294" r:id="rId17"/>
    <p:sldId id="318" r:id="rId18"/>
    <p:sldId id="295" r:id="rId19"/>
    <p:sldId id="319" r:id="rId20"/>
    <p:sldId id="335" r:id="rId21"/>
    <p:sldId id="336" r:id="rId22"/>
    <p:sldId id="337" r:id="rId23"/>
    <p:sldId id="297" r:id="rId24"/>
    <p:sldId id="320" r:id="rId25"/>
    <p:sldId id="322" r:id="rId26"/>
    <p:sldId id="321" r:id="rId27"/>
    <p:sldId id="338" r:id="rId28"/>
    <p:sldId id="339" r:id="rId29"/>
    <p:sldId id="340" r:id="rId30"/>
    <p:sldId id="323" r:id="rId31"/>
    <p:sldId id="345" r:id="rId32"/>
    <p:sldId id="343" r:id="rId33"/>
    <p:sldId id="344" r:id="rId34"/>
    <p:sldId id="346" r:id="rId35"/>
    <p:sldId id="299" r:id="rId36"/>
    <p:sldId id="300" r:id="rId37"/>
    <p:sldId id="324" r:id="rId38"/>
    <p:sldId id="347" r:id="rId39"/>
    <p:sldId id="325" r:id="rId40"/>
    <p:sldId id="326" r:id="rId41"/>
    <p:sldId id="302" r:id="rId42"/>
    <p:sldId id="327" r:id="rId43"/>
    <p:sldId id="328" r:id="rId44"/>
    <p:sldId id="303" r:id="rId45"/>
    <p:sldId id="304" r:id="rId46"/>
    <p:sldId id="329" r:id="rId47"/>
    <p:sldId id="305" r:id="rId48"/>
    <p:sldId id="312" r:id="rId49"/>
    <p:sldId id="330" r:id="rId50"/>
    <p:sldId id="349" r:id="rId51"/>
    <p:sldId id="350" r:id="rId52"/>
    <p:sldId id="352" r:id="rId53"/>
    <p:sldId id="351" r:id="rId54"/>
    <p:sldId id="306" r:id="rId55"/>
    <p:sldId id="307" r:id="rId56"/>
    <p:sldId id="348" r:id="rId57"/>
    <p:sldId id="308" r:id="rId58"/>
    <p:sldId id="309" r:id="rId59"/>
    <p:sldId id="331" r:id="rId60"/>
    <p:sldId id="310" r:id="rId61"/>
    <p:sldId id="311" r:id="rId62"/>
    <p:sldId id="332" r:id="rId6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1005">
          <p15:clr>
            <a:srgbClr val="A4A3A4"/>
          </p15:clr>
        </p15:guide>
        <p15:guide id="2" orient="horz" pos="2160">
          <p15:clr>
            <a:srgbClr val="A4A3A4"/>
          </p15:clr>
        </p15:guide>
        <p15:guide id="3" orient="horz" pos="165">
          <p15:clr>
            <a:srgbClr val="A4A3A4"/>
          </p15:clr>
        </p15:guide>
        <p15:guide id="4" orient="horz" pos="890">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18" autoAdjust="0"/>
    <p:restoredTop sz="86450" autoAdjust="0"/>
  </p:normalViewPr>
  <p:slideViewPr>
    <p:cSldViewPr>
      <p:cViewPr>
        <p:scale>
          <a:sx n="70" d="100"/>
          <a:sy n="70" d="100"/>
        </p:scale>
        <p:origin x="-1398" y="-72"/>
      </p:cViewPr>
      <p:guideLst>
        <p:guide orient="horz" pos="1005"/>
        <p:guide orient="horz" pos="2160"/>
        <p:guide orient="horz" pos="165"/>
        <p:guide orient="horz" pos="89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11" d="100"/>
        <a:sy n="11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_rels/viewProps.xml.rels><?xml version="1.0" encoding="UTF-8" standalone="yes"?>
<Relationships xmlns="http://schemas.openxmlformats.org/package/2006/relationships"><Relationship Id="rId1"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4E265C5-BEE5-4057-BA62-3A7B4462695B}" type="slidenum">
              <a:rPr lang="en-US" altLang="en-US"/>
              <a:pPr>
                <a:defRPr/>
              </a:pPr>
              <a:t>‹#›</a:t>
            </a:fld>
            <a:endParaRPr lang="en-US" altLang="en-US"/>
          </a:p>
        </p:txBody>
      </p:sp>
    </p:spTree>
    <p:extLst>
      <p:ext uri="{BB962C8B-B14F-4D97-AF65-F5344CB8AC3E}">
        <p14:creationId xmlns:p14="http://schemas.microsoft.com/office/powerpoint/2010/main" val="37892496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A 1793 portrait of Catherine the Great of Russia by Johann Lampi</a:t>
            </a: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1B39FFE-A6ED-47C0-A051-01A7DA30F336}"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18.2 The Partitioning of Poland. Crowded by three great powers, Poland lay primarily on a</a:t>
            </a:r>
          </a:p>
          <a:p>
            <a:r>
              <a:rPr lang="en-US" altLang="en-US">
                <a:latin typeface="Calibri" panose="020F0502020204030204" pitchFamily="34" charset="0"/>
                <a:ea typeface="ＭＳ Ｐゴシック" panose="020B0600070205080204" pitchFamily="34" charset="-128"/>
              </a:rPr>
              <a:t>plain with few easily defensible borders. This fact, combined with a weak and ineffectual monarchy, set</a:t>
            </a:r>
          </a:p>
          <a:p>
            <a:r>
              <a:rPr lang="en-US" altLang="en-US">
                <a:latin typeface="Calibri" panose="020F0502020204030204" pitchFamily="34" charset="0"/>
                <a:ea typeface="ＭＳ Ｐゴシック" panose="020B0600070205080204" pitchFamily="34" charset="-128"/>
              </a:rPr>
              <a:t>the stage for Poland’s destruction. By 1795, Austria, Prussia (Germany in 1870), and Russia had long</a:t>
            </a:r>
          </a:p>
          <a:p>
            <a:r>
              <a:rPr lang="en-US" altLang="en-US">
                <a:latin typeface="Calibri" panose="020F0502020204030204" pitchFamily="34" charset="0"/>
                <a:ea typeface="ＭＳ Ｐゴシック" panose="020B0600070205080204" pitchFamily="34" charset="-128"/>
              </a:rPr>
              <a:t>borders with each other, a situation that would contribute to the outbreak of World War I in 1914.</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2E0B283-743A-4D31-AA7F-C314BD8B3BE1}" type="slidenum">
              <a:rPr lang="en-US" altLang="en-US" smtClean="0">
                <a:latin typeface="Calibri" panose="020F0502020204030204" pitchFamily="34" charset="0"/>
              </a:rPr>
              <a:pPr>
                <a:spcBef>
                  <a:spcPct val="0"/>
                </a:spcBef>
              </a:pPr>
              <a:t>23</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Mediterranean World and Scandinavia</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B6C8A88-8168-4AC5-AB43-230F7229D0DB}" type="slidenum">
              <a:rPr lang="en-US" altLang="en-US" smtClean="0">
                <a:latin typeface="Calibri" panose="020F0502020204030204" pitchFamily="34" charset="0"/>
              </a:rPr>
              <a:pPr>
                <a:spcBef>
                  <a:spcPct val="0"/>
                </a:spcBef>
              </a:pPr>
              <a:t>26</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18.3 Battlefields of the Seven Years’ War. A major struggle among the five great powers,</a:t>
            </a:r>
          </a:p>
          <a:p>
            <a:r>
              <a:rPr lang="en-US" altLang="en-US">
                <a:latin typeface="Calibri" panose="020F0502020204030204" pitchFamily="34" charset="0"/>
                <a:ea typeface="ＭＳ Ｐゴシック" panose="020B0600070205080204" pitchFamily="34" charset="-128"/>
              </a:rPr>
              <a:t>the Seven Years’ War was truly a worldwide conflict. In central Europe, Prussia survived against the</a:t>
            </a:r>
          </a:p>
          <a:p>
            <a:r>
              <a:rPr lang="en-US" altLang="en-US">
                <a:latin typeface="Calibri" panose="020F0502020204030204" pitchFamily="34" charset="0"/>
                <a:ea typeface="ＭＳ Ｐゴシック" panose="020B0600070205080204" pitchFamily="34" charset="-128"/>
              </a:rPr>
              <a:t>combined forces of France, Austria, and Russia, while Britain emerged victorious against France in</a:t>
            </a:r>
          </a:p>
          <a:p>
            <a:r>
              <a:rPr lang="en-US" altLang="en-US">
                <a:latin typeface="Calibri" panose="020F0502020204030204" pitchFamily="34" charset="0"/>
                <a:ea typeface="ＭＳ Ｐゴシック" panose="020B0600070205080204" pitchFamily="34" charset="-128"/>
              </a:rPr>
              <a:t>the struggle for empire, gaining control of French North America and India.</a:t>
            </a: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C5112E9-4A22-4841-8B9E-36E216A6F795}" type="slidenum">
              <a:rPr lang="en-US" altLang="en-US" smtClean="0">
                <a:latin typeface="Calibri" panose="020F0502020204030204" pitchFamily="34" charset="0"/>
              </a:rPr>
              <a:pPr>
                <a:spcBef>
                  <a:spcPct val="0"/>
                </a:spcBef>
              </a:pPr>
              <a:t>35</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Robert Clive in India. Robert Clive was the leader of the army of the British East India</a:t>
            </a:r>
          </a:p>
          <a:p>
            <a:r>
              <a:rPr lang="en-US" altLang="en-US">
                <a:latin typeface="Calibri" panose="020F0502020204030204" pitchFamily="34" charset="0"/>
                <a:ea typeface="ＭＳ Ｐゴシック" panose="020B0600070205080204" pitchFamily="34" charset="-128"/>
              </a:rPr>
              <a:t>Company. He had been commanded to fight the ruler of Bengal in order to gain trading</a:t>
            </a:r>
          </a:p>
          <a:p>
            <a:r>
              <a:rPr lang="en-US" altLang="en-US">
                <a:latin typeface="Calibri" panose="020F0502020204030204" pitchFamily="34" charset="0"/>
                <a:ea typeface="ＭＳ Ｐゴシック" panose="020B0600070205080204" pitchFamily="34" charset="-128"/>
              </a:rPr>
              <a:t>privileges. After the Battle of Plassey in 1757, Clive and the East India Company took</a:t>
            </a:r>
          </a:p>
          <a:p>
            <a:r>
              <a:rPr lang="en-US" altLang="en-US">
                <a:latin typeface="Calibri" panose="020F0502020204030204" pitchFamily="34" charset="0"/>
                <a:ea typeface="ＭＳ Ｐゴシック" panose="020B0600070205080204" pitchFamily="34" charset="-128"/>
              </a:rPr>
              <a:t>control of Bengal. In this painting by Edward Penny, Clive is shown receiving a grant of</a:t>
            </a:r>
          </a:p>
          <a:p>
            <a:r>
              <a:rPr lang="en-US" altLang="en-US">
                <a:latin typeface="Calibri" panose="020F0502020204030204" pitchFamily="34" charset="0"/>
                <a:ea typeface="ＭＳ Ｐゴシック" panose="020B0600070205080204" pitchFamily="34" charset="-128"/>
              </a:rPr>
              <a:t>money for his injured soldiers from the local nabob or governor of Bengal.</a:t>
            </a: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F27E5A5-56E8-4141-90CC-3383EB91A411}" type="slidenum">
              <a:rPr lang="en-US" altLang="en-US" smtClean="0">
                <a:latin typeface="Calibri" panose="020F0502020204030204" pitchFamily="34" charset="0"/>
              </a:rPr>
              <a:pPr>
                <a:spcBef>
                  <a:spcPct val="0"/>
                </a:spcBef>
              </a:pPr>
              <a:t>36</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Mid-Century Wars</a:t>
            </a:r>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308211E-D889-468D-8B86-5AB6B1C67084}" type="slidenum">
              <a:rPr lang="en-US" altLang="en-US" smtClean="0">
                <a:latin typeface="Calibri" panose="020F0502020204030204" pitchFamily="34" charset="0"/>
              </a:rPr>
              <a:pPr>
                <a:spcBef>
                  <a:spcPct val="0"/>
                </a:spcBef>
              </a:pPr>
              <a:t>39</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Children of the Upper Classes. This painting of John Bacon and his family illustrates an important</a:t>
            </a:r>
          </a:p>
          <a:p>
            <a:r>
              <a:rPr lang="en-US" altLang="en-US">
                <a:latin typeface="Calibri" panose="020F0502020204030204" pitchFamily="34" charset="0"/>
                <a:ea typeface="ＭＳ Ｐゴシック" panose="020B0600070205080204" pitchFamily="34" charset="-128"/>
              </a:rPr>
              <a:t>feature of upper-class family life in Great Britain in the first half of the eighteenth century. The children</a:t>
            </a:r>
          </a:p>
          <a:p>
            <a:r>
              <a:rPr lang="en-US" altLang="en-US">
                <a:latin typeface="Calibri" panose="020F0502020204030204" pitchFamily="34" charset="0"/>
                <a:ea typeface="ＭＳ Ｐゴシック" panose="020B0600070205080204" pitchFamily="34" charset="-128"/>
              </a:rPr>
              <a:t>appear as miniature adults, dressed in clothes modeled after the styles of their parents’ clothes.</a:t>
            </a: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735DCED-20CD-4CB1-9F29-50B300D0F213}" type="slidenum">
              <a:rPr lang="en-US" altLang="en-US" smtClean="0">
                <a:latin typeface="Calibri" panose="020F0502020204030204" pitchFamily="34" charset="0"/>
              </a:rPr>
              <a:pPr>
                <a:spcBef>
                  <a:spcPct val="0"/>
                </a:spcBef>
              </a:pPr>
              <a:t>41</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Jethro Tull and the Seed Drill. A major innovation in the new</a:t>
            </a:r>
          </a:p>
          <a:p>
            <a:r>
              <a:rPr lang="en-US" altLang="en-US">
                <a:latin typeface="Calibri" panose="020F0502020204030204" pitchFamily="34" charset="0"/>
                <a:ea typeface="ＭＳ Ｐゴシック" panose="020B0600070205080204" pitchFamily="34" charset="-128"/>
              </a:rPr>
              <a:t>agricultural practices of the eighteenth century was the development of</a:t>
            </a:r>
          </a:p>
          <a:p>
            <a:r>
              <a:rPr lang="en-US" altLang="en-US">
                <a:latin typeface="Calibri" panose="020F0502020204030204" pitchFamily="34" charset="0"/>
                <a:ea typeface="ＭＳ Ｐゴシック" panose="020B0600070205080204" pitchFamily="34" charset="-128"/>
              </a:rPr>
              <a:t>seed drills that enabled farmers to plant seeds in rows and prevent them</a:t>
            </a:r>
          </a:p>
          <a:p>
            <a:r>
              <a:rPr lang="en-US" altLang="en-US">
                <a:latin typeface="Calibri" panose="020F0502020204030204" pitchFamily="34" charset="0"/>
                <a:ea typeface="ＭＳ Ｐゴシック" panose="020B0600070205080204" pitchFamily="34" charset="-128"/>
              </a:rPr>
              <a:t>from being picked up by birds. The seed drill was invented</a:t>
            </a:r>
          </a:p>
          <a:p>
            <a:r>
              <a:rPr lang="en-US" altLang="en-US">
                <a:latin typeface="Calibri" panose="020F0502020204030204" pitchFamily="34" charset="0"/>
                <a:ea typeface="ＭＳ Ｐゴシック" panose="020B0600070205080204" pitchFamily="34" charset="-128"/>
              </a:rPr>
              <a:t>by Jethro Tull, one of the many landed aristocrats who participated</a:t>
            </a:r>
          </a:p>
          <a:p>
            <a:r>
              <a:rPr lang="en-US" altLang="en-US">
                <a:latin typeface="Calibri" panose="020F0502020204030204" pitchFamily="34" charset="0"/>
                <a:ea typeface="ＭＳ Ｐゴシック" panose="020B0600070205080204" pitchFamily="34" charset="-128"/>
              </a:rPr>
              <a:t>in the scientific experimentation of the age.</a:t>
            </a: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C953BA4-C372-4D88-8ED5-8CE5740EA852}" type="slidenum">
              <a:rPr lang="en-US" altLang="en-US" smtClean="0">
                <a:latin typeface="Calibri" panose="020F0502020204030204" pitchFamily="34" charset="0"/>
              </a:rPr>
              <a:pPr>
                <a:spcBef>
                  <a:spcPct val="0"/>
                </a:spcBef>
              </a:pPr>
              <a:t>44</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Jethro Tull and the Seed Drill. A major innovation in the new</a:t>
            </a:r>
          </a:p>
          <a:p>
            <a:r>
              <a:rPr lang="en-US" altLang="en-US">
                <a:latin typeface="Calibri" panose="020F0502020204030204" pitchFamily="34" charset="0"/>
                <a:ea typeface="ＭＳ Ｐゴシック" panose="020B0600070205080204" pitchFamily="34" charset="-128"/>
              </a:rPr>
              <a:t>agricultural practices of the eighteenth century was the development of</a:t>
            </a:r>
          </a:p>
          <a:p>
            <a:r>
              <a:rPr lang="en-US" altLang="en-US">
                <a:latin typeface="Calibri" panose="020F0502020204030204" pitchFamily="34" charset="0"/>
                <a:ea typeface="ＭＳ Ｐゴシック" panose="020B0600070205080204" pitchFamily="34" charset="-128"/>
              </a:rPr>
              <a:t>seed drills that enabled farmers to plant seeds in rows and prevent them</a:t>
            </a:r>
          </a:p>
          <a:p>
            <a:r>
              <a:rPr lang="en-US" altLang="en-US">
                <a:latin typeface="Calibri" panose="020F0502020204030204" pitchFamily="34" charset="0"/>
                <a:ea typeface="ＭＳ Ｐゴシック" panose="020B0600070205080204" pitchFamily="34" charset="-128"/>
              </a:rPr>
              <a:t>from being picked up by birds. The seed drill pictured here was invented</a:t>
            </a:r>
          </a:p>
          <a:p>
            <a:r>
              <a:rPr lang="en-US" altLang="en-US">
                <a:latin typeface="Calibri" panose="020F0502020204030204" pitchFamily="34" charset="0"/>
                <a:ea typeface="ＭＳ Ｐゴシック" panose="020B0600070205080204" pitchFamily="34" charset="-128"/>
              </a:rPr>
              <a:t>by Jethro Tull, one of the many landed aristocrats who participated</a:t>
            </a:r>
          </a:p>
          <a:p>
            <a:r>
              <a:rPr lang="en-US" altLang="en-US">
                <a:latin typeface="Calibri" panose="020F0502020204030204" pitchFamily="34" charset="0"/>
                <a:ea typeface="ＭＳ Ｐゴシック" panose="020B0600070205080204" pitchFamily="34" charset="-128"/>
              </a:rPr>
              <a:t>in the scientific experimentation of the age.</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DC73F7-F500-43C2-8252-01C275804C8B}" type="slidenum">
              <a:rPr lang="en-US" altLang="en-US" smtClean="0">
                <a:latin typeface="Calibri" panose="020F0502020204030204" pitchFamily="34" charset="0"/>
              </a:rPr>
              <a:pPr>
                <a:spcBef>
                  <a:spcPct val="0"/>
                </a:spcBef>
              </a:pPr>
              <a:t>45</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Cottage Industry. (p.548)</a:t>
            </a:r>
          </a:p>
          <a:p>
            <a:r>
              <a:rPr lang="en-US" altLang="en-US">
                <a:latin typeface="Arial" panose="020B0604020202020204" pitchFamily="34" charset="0"/>
                <a:ea typeface="ＭＳ Ｐゴシック" panose="020B0600070205080204" pitchFamily="34" charset="-128"/>
              </a:rPr>
              <a:t>One important source of textile production in the eighteenth century was the cottage industry, truly a family enterprise. Shown here is a family at work producing flax. It was customary in the cottage industry for women to spin and wind the yarn.</a:t>
            </a:r>
            <a:endParaRPr lang="en-US" altLang="en-US">
              <a:latin typeface="Calibri" panose="020F0502020204030204" pitchFamily="34" charset="0"/>
              <a:ea typeface="ＭＳ Ｐゴシック" panose="020B0600070205080204" pitchFamily="34" charset="-128"/>
            </a:endParaRP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FCCCEBC-E9A9-4966-A9DC-B375AEC2CCAC}" type="slidenum">
              <a:rPr lang="en-US" altLang="en-US" smtClean="0">
                <a:latin typeface="Calibri" panose="020F0502020204030204" pitchFamily="34" charset="0"/>
              </a:rPr>
              <a:pPr>
                <a:spcBef>
                  <a:spcPct val="0"/>
                </a:spcBef>
              </a:pPr>
              <a:t>47</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Bristol. (p.549) </a:t>
            </a:r>
          </a:p>
          <a:p>
            <a:r>
              <a:rPr lang="en-US" altLang="en-US">
                <a:latin typeface="Arial" panose="020B0604020202020204" pitchFamily="34" charset="0"/>
                <a:ea typeface="ＭＳ Ｐゴシック" panose="020B0600070205080204" pitchFamily="34" charset="-128"/>
              </a:rPr>
              <a:t>After the discovery of the New World, Bristol became an important British shipping port. By the seventeenth century, it was the second-largest port in the kingdom. Portrayed here in a painting dated 1760 is Bristol’s quay, where woods were unloaded and loaded.</a:t>
            </a:r>
          </a:p>
          <a:p>
            <a:endParaRPr lang="en-US" altLang="en-US">
              <a:latin typeface="Arial" panose="020B0604020202020204" pitchFamily="34" charset="0"/>
              <a:ea typeface="ＭＳ Ｐゴシック" panose="020B0600070205080204" pitchFamily="34" charset="-128"/>
            </a:endParaRP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D3F19C2-2D11-4579-9342-A39C0EE6B382}" type="slidenum">
              <a:rPr lang="en-US" altLang="en-US" smtClean="0">
                <a:latin typeface="Calibri" panose="020F0502020204030204" pitchFamily="34" charset="0"/>
              </a:rPr>
              <a:pPr>
                <a:spcBef>
                  <a:spcPct val="0"/>
                </a:spcBef>
              </a:pPr>
              <a:t>48</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Marie Antoinette (Kirsten Dunst) at Versailles.</a:t>
            </a:r>
          </a:p>
        </p:txBody>
      </p:sp>
      <p:sp>
        <p:nvSpPr>
          <p:cNvPr id="10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699BFEA-669E-47DE-9184-E4834380A013}" type="slidenum">
              <a:rPr lang="en-US" altLang="en-US" smtClean="0">
                <a:latin typeface="Calibri" panose="020F0502020204030204" pitchFamily="34" charset="0"/>
              </a:rPr>
              <a:pPr>
                <a:spcBef>
                  <a:spcPct val="0"/>
                </a:spcBef>
              </a:pPr>
              <a:t>8</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Aristocratic Way of Life</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1D10741-EBAB-4045-836D-3434744D2F95}" type="slidenum">
              <a:rPr lang="en-US" altLang="en-US" smtClean="0">
                <a:latin typeface="Calibri" panose="020F0502020204030204" pitchFamily="34" charset="0"/>
              </a:rPr>
              <a:pPr>
                <a:spcBef>
                  <a:spcPct val="0"/>
                </a:spcBef>
              </a:pPr>
              <a:t>54</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Aristocratic Way of Life</a:t>
            </a: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C4E3B6F-44A5-4C52-8912-CDFA4EC0805D}" type="slidenum">
              <a:rPr lang="en-US" altLang="en-US" smtClean="0">
                <a:latin typeface="Calibri" panose="020F0502020204030204" pitchFamily="34" charset="0"/>
              </a:rPr>
              <a:pPr>
                <a:spcBef>
                  <a:spcPct val="0"/>
                </a:spcBef>
              </a:pPr>
              <a:t>55</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Aristocratic Way of Life</a:t>
            </a: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69955E4-B839-4EC1-A576-F77C6CE55CCC}" type="slidenum">
              <a:rPr lang="en-US" altLang="en-US" smtClean="0">
                <a:latin typeface="Calibri" panose="020F0502020204030204" pitchFamily="34" charset="0"/>
              </a:rPr>
              <a:pPr>
                <a:spcBef>
                  <a:spcPct val="0"/>
                </a:spcBef>
              </a:pPr>
              <a:t>57</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Aristocratic Way of Life</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D241DE6-D0B2-4380-A7D9-6FED54757AF9}" type="slidenum">
              <a:rPr lang="en-US" altLang="en-US" smtClean="0">
                <a:latin typeface="Calibri" panose="020F0502020204030204" pitchFamily="34" charset="0"/>
              </a:rPr>
              <a:pPr>
                <a:spcBef>
                  <a:spcPct val="0"/>
                </a:spcBef>
              </a:pPr>
              <a:t>58</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 Market Square in Naples. Below the wealthy patrician elites who dominated the towns and cities</a:t>
            </a:r>
          </a:p>
          <a:p>
            <a:r>
              <a:rPr lang="en-US" altLang="en-US">
                <a:latin typeface="Calibri" panose="020F0502020204030204" pitchFamily="34" charset="0"/>
                <a:ea typeface="ＭＳ Ｐゴシック" panose="020B0600070205080204" pitchFamily="34" charset="-128"/>
              </a:rPr>
              <a:t>were a number of social groups with a wide range of incomes and occupations. This remarkable diversity</a:t>
            </a:r>
          </a:p>
          <a:p>
            <a:r>
              <a:rPr lang="en-US" altLang="en-US">
                <a:latin typeface="Calibri" panose="020F0502020204030204" pitchFamily="34" charset="0"/>
                <a:ea typeface="ＭＳ Ｐゴシック" panose="020B0600070205080204" pitchFamily="34" charset="-128"/>
              </a:rPr>
              <a:t>is evident in this eighteenth-century painting by Angelo Costa, which shows a fair being held in the chief</a:t>
            </a:r>
          </a:p>
          <a:p>
            <a:r>
              <a:rPr lang="en-US" altLang="en-US">
                <a:latin typeface="Calibri" panose="020F0502020204030204" pitchFamily="34" charset="0"/>
                <a:ea typeface="ＭＳ Ｐゴシック" panose="020B0600070205080204" pitchFamily="34" charset="-128"/>
              </a:rPr>
              <a:t>market square of the Italian city of Naples.</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9B20367-6D57-42EC-A273-D07A9A09F328}" type="slidenum">
              <a:rPr lang="en-US" altLang="en-US" smtClean="0">
                <a:latin typeface="Calibri" panose="020F0502020204030204" pitchFamily="34" charset="0"/>
              </a:rPr>
              <a:pPr>
                <a:spcBef>
                  <a:spcPct val="0"/>
                </a:spcBef>
              </a:pPr>
              <a:t>60</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5D2F569-5D4E-4055-91AD-28F79FED0591}" type="slidenum">
              <a:rPr lang="en-US" altLang="en-US" smtClean="0">
                <a:latin typeface="Calibri" panose="020F0502020204030204" pitchFamily="34" charset="0"/>
              </a:rPr>
              <a:pPr>
                <a:spcBef>
                  <a:spcPct val="0"/>
                </a:spcBef>
              </a:pPr>
              <a:t>61</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British House of Commons. A</a:t>
            </a:r>
          </a:p>
          <a:p>
            <a:r>
              <a:rPr lang="en-US" altLang="en-US">
                <a:latin typeface="Calibri" panose="020F0502020204030204" pitchFamily="34" charset="0"/>
                <a:ea typeface="ＭＳ Ｐゴシック" panose="020B0600070205080204" pitchFamily="34" charset="-128"/>
              </a:rPr>
              <a:t>sharing of power between king and</a:t>
            </a:r>
          </a:p>
          <a:p>
            <a:r>
              <a:rPr lang="en-US" altLang="en-US">
                <a:latin typeface="Calibri" panose="020F0502020204030204" pitchFamily="34" charset="0"/>
                <a:ea typeface="ＭＳ Ｐゴシック" panose="020B0600070205080204" pitchFamily="34" charset="-128"/>
              </a:rPr>
              <a:t>Parliament characterized the British political</a:t>
            </a:r>
          </a:p>
          <a:p>
            <a:r>
              <a:rPr lang="en-US" altLang="en-US">
                <a:latin typeface="Calibri" panose="020F0502020204030204" pitchFamily="34" charset="0"/>
                <a:ea typeface="ＭＳ Ｐゴシック" panose="020B0600070205080204" pitchFamily="34" charset="-128"/>
              </a:rPr>
              <a:t>system in the eighteenth century.</a:t>
            </a:r>
          </a:p>
          <a:p>
            <a:r>
              <a:rPr lang="en-US" altLang="en-US">
                <a:latin typeface="Calibri" panose="020F0502020204030204" pitchFamily="34" charset="0"/>
                <a:ea typeface="ＭＳ Ｐゴシック" panose="020B0600070205080204" pitchFamily="34" charset="-128"/>
              </a:rPr>
              <a:t>Parliament was divided into the House of</a:t>
            </a:r>
          </a:p>
          <a:p>
            <a:r>
              <a:rPr lang="en-US" altLang="en-US">
                <a:latin typeface="Calibri" panose="020F0502020204030204" pitchFamily="34" charset="0"/>
                <a:ea typeface="ＭＳ Ｐゴシック" panose="020B0600070205080204" pitchFamily="34" charset="-128"/>
              </a:rPr>
              <a:t>Lords and the House of Commons. This</a:t>
            </a:r>
          </a:p>
          <a:p>
            <a:r>
              <a:rPr lang="en-US" altLang="en-US">
                <a:latin typeface="Calibri" panose="020F0502020204030204" pitchFamily="34" charset="0"/>
                <a:ea typeface="ＭＳ Ｐゴシック" panose="020B0600070205080204" pitchFamily="34" charset="-128"/>
              </a:rPr>
              <a:t>painting shows the House of Commons in</a:t>
            </a:r>
          </a:p>
          <a:p>
            <a:r>
              <a:rPr lang="en-US" altLang="en-US">
                <a:latin typeface="Calibri" panose="020F0502020204030204" pitchFamily="34" charset="0"/>
                <a:ea typeface="ＭＳ Ｐゴシック" panose="020B0600070205080204" pitchFamily="34" charset="-128"/>
              </a:rPr>
              <a:t>session in 1793 during a debate over the</a:t>
            </a:r>
          </a:p>
          <a:p>
            <a:r>
              <a:rPr lang="en-US" altLang="en-US">
                <a:latin typeface="Calibri" panose="020F0502020204030204" pitchFamily="34" charset="0"/>
                <a:ea typeface="ＭＳ Ｐゴシック" panose="020B0600070205080204" pitchFamily="34" charset="-128"/>
              </a:rPr>
              <a:t>possibility of war with France. William Pitt</a:t>
            </a:r>
          </a:p>
          <a:p>
            <a:r>
              <a:rPr lang="en-US" altLang="en-US">
                <a:latin typeface="Calibri" panose="020F0502020204030204" pitchFamily="34" charset="0"/>
                <a:ea typeface="ＭＳ Ｐゴシック" panose="020B0600070205080204" pitchFamily="34" charset="-128"/>
              </a:rPr>
              <a:t>the Younger is addressing the House.</a:t>
            </a:r>
          </a:p>
        </p:txBody>
      </p:sp>
      <p:sp>
        <p:nvSpPr>
          <p:cNvPr id="12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7D7304F-33A9-49DB-ACC9-04A481822252}" type="slidenum">
              <a:rPr lang="en-US" altLang="en-US" smtClean="0">
                <a:latin typeface="Calibri" panose="020F0502020204030204" pitchFamily="34" charset="0"/>
              </a:rPr>
              <a:pPr>
                <a:spcBef>
                  <a:spcPct val="0"/>
                </a:spcBef>
              </a:pPr>
              <a:t>9</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Atlantic Seaboard States</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170662D-90D7-434E-B8AB-2D02E719700B}" type="slidenum">
              <a:rPr lang="en-US" altLang="en-US" smtClean="0">
                <a:latin typeface="Calibri" panose="020F0502020204030204" pitchFamily="34" charset="0"/>
              </a:rPr>
              <a:pPr>
                <a:spcBef>
                  <a:spcPct val="0"/>
                </a:spcBef>
              </a:pPr>
              <a:t>10</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MAP 18.1 Europe in 1763. By the middle of the eighteenth century, five major powers dominated</a:t>
            </a:r>
          </a:p>
          <a:p>
            <a:r>
              <a:rPr lang="en-US" altLang="en-US">
                <a:latin typeface="Calibri" panose="020F0502020204030204" pitchFamily="34" charset="0"/>
                <a:ea typeface="ＭＳ Ｐゴシック" panose="020B0600070205080204" pitchFamily="34" charset="-128"/>
              </a:rPr>
              <a:t>Europe—Prussia, Austria, Russia, Britain, and France. Each sought to enhance its power both</a:t>
            </a:r>
          </a:p>
          <a:p>
            <a:r>
              <a:rPr lang="en-US" altLang="en-US">
                <a:latin typeface="Calibri" panose="020F0502020204030204" pitchFamily="34" charset="0"/>
                <a:ea typeface="ＭＳ Ｐゴシック" panose="020B0600070205080204" pitchFamily="34" charset="-128"/>
              </a:rPr>
              <a:t>domestically, through a bureaucracy that collected taxes and ran the military, and internationally, by</a:t>
            </a:r>
          </a:p>
          <a:p>
            <a:r>
              <a:rPr lang="en-US" altLang="en-US">
                <a:latin typeface="Calibri" panose="020F0502020204030204" pitchFamily="34" charset="0"/>
                <a:ea typeface="ＭＳ Ｐゴシック" panose="020B0600070205080204" pitchFamily="34" charset="-128"/>
              </a:rPr>
              <a:t>capturing territory or preventing other powers from doing so.</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6B1BEE4-BB74-4AD0-BA6B-BB51018BE786}" type="slidenum">
              <a:rPr lang="en-US" altLang="en-US" smtClean="0">
                <a:latin typeface="Calibri" panose="020F0502020204030204" pitchFamily="34" charset="0"/>
              </a:rPr>
              <a:pPr>
                <a:spcBef>
                  <a:spcPct val="0"/>
                </a:spcBef>
              </a:pPr>
              <a:t>13</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Frederick II. Frederick II was one of the most cultured and best educated</a:t>
            </a:r>
          </a:p>
          <a:p>
            <a:r>
              <a:rPr lang="en-US" altLang="en-US">
                <a:latin typeface="Calibri" panose="020F0502020204030204" pitchFamily="34" charset="0"/>
                <a:ea typeface="ＭＳ Ｐゴシック" panose="020B0600070205080204" pitchFamily="34" charset="-128"/>
              </a:rPr>
              <a:t>European monarchs. He is seen here in a portrait done five</a:t>
            </a:r>
          </a:p>
          <a:p>
            <a:r>
              <a:rPr lang="en-US" altLang="en-US">
                <a:latin typeface="Calibri" panose="020F0502020204030204" pitchFamily="34" charset="0"/>
                <a:ea typeface="ＭＳ Ｐゴシック" panose="020B0600070205080204" pitchFamily="34" charset="-128"/>
              </a:rPr>
              <a:t>years before his death by the Swiss artist Anton Graff. The painting is</a:t>
            </a:r>
          </a:p>
          <a:p>
            <a:r>
              <a:rPr lang="en-US" altLang="en-US">
                <a:latin typeface="Calibri" panose="020F0502020204030204" pitchFamily="34" charset="0"/>
                <a:ea typeface="ＭＳ Ｐゴシック" panose="020B0600070205080204" pitchFamily="34" charset="-128"/>
              </a:rPr>
              <a:t>regarded as Graff’s masterpiece, and contemporaries considered it the</a:t>
            </a:r>
          </a:p>
          <a:p>
            <a:r>
              <a:rPr lang="en-US" altLang="en-US">
                <a:latin typeface="Calibri" panose="020F0502020204030204" pitchFamily="34" charset="0"/>
                <a:ea typeface="ＭＳ Ｐゴシック" panose="020B0600070205080204" pitchFamily="34" charset="-128"/>
              </a:rPr>
              <a:t>best and most accurate portrait of the ruler.</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1F1EF76-465A-4C6A-9D18-7FB8631CC8F0}" type="slidenum">
              <a:rPr lang="en-US" altLang="en-US" smtClean="0">
                <a:latin typeface="Calibri" panose="020F0502020204030204" pitchFamily="34" charset="0"/>
              </a:rPr>
              <a:pPr>
                <a:spcBef>
                  <a:spcPct val="0"/>
                </a:spcBef>
              </a:pPr>
              <a:t>14</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Maria Theresa and Her Family. Maria Theresa governed the vast possessions of the</a:t>
            </a:r>
          </a:p>
          <a:p>
            <a:r>
              <a:rPr lang="en-US" altLang="en-US">
                <a:latin typeface="Calibri" panose="020F0502020204030204" pitchFamily="34" charset="0"/>
                <a:ea typeface="ＭＳ Ｐゴシック" panose="020B0600070205080204" pitchFamily="34" charset="-128"/>
              </a:rPr>
              <a:t>Austrian Empire from 1740 to 1780. Of her ten surviving children, Joseph II (shown here in</a:t>
            </a:r>
          </a:p>
          <a:p>
            <a:r>
              <a:rPr lang="en-US" altLang="en-US">
                <a:latin typeface="Calibri" panose="020F0502020204030204" pitchFamily="34" charset="0"/>
                <a:ea typeface="ＭＳ Ｐゴシック" panose="020B0600070205080204" pitchFamily="34" charset="-128"/>
              </a:rPr>
              <a:t>red standing beside his mother) succeeded her; Leopold became grand-duke of Tuscany and</a:t>
            </a:r>
          </a:p>
          <a:p>
            <a:r>
              <a:rPr lang="en-US" altLang="en-US">
                <a:latin typeface="Calibri" panose="020F0502020204030204" pitchFamily="34" charset="0"/>
                <a:ea typeface="ＭＳ Ｐゴシック" panose="020B0600070205080204" pitchFamily="34" charset="-128"/>
              </a:rPr>
              <a:t>the ruler of Austria after Joseph’s death; Ferdinand was made duke of Modena; and Marie</a:t>
            </a:r>
          </a:p>
          <a:p>
            <a:r>
              <a:rPr lang="en-US" altLang="en-US">
                <a:latin typeface="Calibri" panose="020F0502020204030204" pitchFamily="34" charset="0"/>
                <a:ea typeface="ＭＳ Ｐゴシック" panose="020B0600070205080204" pitchFamily="34" charset="-128"/>
              </a:rPr>
              <a:t>Antoinette became the wife of King Louis XVI of France.</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61C8136-0005-425D-B01E-4481250D0F00}" type="slidenum">
              <a:rPr lang="en-US" altLang="en-US" smtClean="0">
                <a:latin typeface="Calibri" panose="020F0502020204030204" pitchFamily="34" charset="0"/>
              </a:rPr>
              <a:pPr>
                <a:spcBef>
                  <a:spcPct val="0"/>
                </a:spcBef>
              </a:pPr>
              <a:t>16</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Pugachev’s Rebellion</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D658E6B-9263-4216-8827-2F0DF6C2F7B5}" type="slidenum">
              <a:rPr lang="en-US" altLang="en-US" smtClean="0">
                <a:latin typeface="Calibri" panose="020F0502020204030204" pitchFamily="34" charset="0"/>
              </a:rPr>
              <a:pPr>
                <a:spcBef>
                  <a:spcPct val="0"/>
                </a:spcBef>
              </a:pPr>
              <a:t>18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Central and Eastern Europe</a:t>
            </a:r>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BF0046E-3AC1-438E-9334-9785A9E075D0}" type="slidenum">
              <a:rPr lang="en-US" altLang="en-US" smtClean="0">
                <a:latin typeface="Calibri" panose="020F0502020204030204" pitchFamily="34" charset="0"/>
              </a:rPr>
              <a:pPr>
                <a:spcBef>
                  <a:spcPct val="0"/>
                </a:spcBef>
              </a:pPr>
              <a:t>19</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3539671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742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711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889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10359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9058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68043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43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8318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22885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089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0849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59"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18</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The Eighteenth Century:</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European States, International Wars, and Social Change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03237"/>
            <a:ext cx="8458200" cy="411163"/>
          </a:xfrm>
        </p:spPr>
        <p:txBody>
          <a:bodyPr/>
          <a:lstStyle/>
          <a:p>
            <a:pPr eaLnBrk="1" hangingPunct="1">
              <a:defRPr/>
            </a:pPr>
            <a:r>
              <a:rPr lang="en-US" kern="1200" dirty="0">
                <a:solidFill>
                  <a:srgbClr val="000000"/>
                </a:solidFill>
                <a:latin typeface="Calibri"/>
                <a:ea typeface="ＭＳ Ｐゴシック"/>
                <a:cs typeface="ＭＳ Ｐゴシック"/>
              </a:rPr>
              <a:t>CHRONOLOGY The Atlantic Seaboard States: France</a:t>
            </a:r>
            <a:endParaRPr lang="en-US" dirty="0"/>
          </a:p>
        </p:txBody>
      </p:sp>
      <p:sp>
        <p:nvSpPr>
          <p:cNvPr id="133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p532</a:t>
            </a:r>
          </a:p>
        </p:txBody>
      </p:sp>
      <p:graphicFrame>
        <p:nvGraphicFramePr>
          <p:cNvPr id="6" name="Table 5"/>
          <p:cNvGraphicFramePr>
            <a:graphicFrameLocks noGrp="1"/>
          </p:cNvGraphicFramePr>
          <p:nvPr>
            <p:extLst>
              <p:ext uri="{D42A27DB-BD31-4B8C-83A1-F6EECF244321}">
                <p14:modId xmlns:p14="http://schemas.microsoft.com/office/powerpoint/2010/main" val="491107065"/>
              </p:ext>
            </p:extLst>
          </p:nvPr>
        </p:nvGraphicFramePr>
        <p:xfrm>
          <a:off x="2100262" y="2362200"/>
          <a:ext cx="5629276" cy="1809609"/>
        </p:xfrm>
        <a:graphic>
          <a:graphicData uri="http://schemas.openxmlformats.org/drawingml/2006/table">
            <a:tbl>
              <a:tblPr firstRow="1">
                <a:tableStyleId>{5A111915-BE36-4E01-A7E5-04B1672EAD32}</a:tableStyleId>
              </a:tblPr>
              <a:tblGrid>
                <a:gridCol w="2814638">
                  <a:extLst>
                    <a:ext uri="{9D8B030D-6E8A-4147-A177-3AD203B41FA5}">
                      <a16:colId xmlns="" xmlns:a16="http://schemas.microsoft.com/office/drawing/2014/main" val="20000"/>
                    </a:ext>
                  </a:extLst>
                </a:gridCol>
                <a:gridCol w="2814638">
                  <a:extLst>
                    <a:ext uri="{9D8B030D-6E8A-4147-A177-3AD203B41FA5}">
                      <a16:colId xmlns="" xmlns:a16="http://schemas.microsoft.com/office/drawing/2014/main" val="20001"/>
                    </a:ext>
                  </a:extLst>
                </a:gridCol>
              </a:tblGrid>
              <a:tr h="603203">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Ruler</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Dates</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603203">
                <a:tc>
                  <a:txBody>
                    <a:bodyPr/>
                    <a:lstStyle/>
                    <a:p>
                      <a:pPr marL="0" marR="0">
                        <a:lnSpc>
                          <a:spcPct val="115000"/>
                        </a:lnSpc>
                        <a:spcBef>
                          <a:spcPts val="0"/>
                        </a:spcBef>
                        <a:spcAft>
                          <a:spcPts val="0"/>
                        </a:spcAft>
                      </a:pPr>
                      <a:r>
                        <a:rPr lang="en-US" sz="2500" b="0" dirty="0">
                          <a:effectLst/>
                          <a:latin typeface="Calibri" panose="020F0502020204030204" pitchFamily="34" charset="0"/>
                        </a:rPr>
                        <a:t>Louis XV</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1715–1774</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03203">
                <a:tc>
                  <a:txBody>
                    <a:bodyPr/>
                    <a:lstStyle/>
                    <a:p>
                      <a:pPr marL="0" marR="0">
                        <a:lnSpc>
                          <a:spcPct val="115000"/>
                        </a:lnSpc>
                        <a:spcBef>
                          <a:spcPts val="0"/>
                        </a:spcBef>
                        <a:spcAft>
                          <a:spcPts val="0"/>
                        </a:spcAft>
                      </a:pPr>
                      <a:r>
                        <a:rPr lang="en-US" sz="2500" b="0" dirty="0">
                          <a:effectLst/>
                          <a:latin typeface="Calibri" panose="020F0502020204030204" pitchFamily="34" charset="0"/>
                        </a:rPr>
                        <a:t>Louis XVI</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1774–1792</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411163"/>
          </a:xfrm>
        </p:spPr>
        <p:txBody>
          <a:bodyPr/>
          <a:lstStyle/>
          <a:p>
            <a:r>
              <a:rPr lang="en-US" kern="1200" dirty="0">
                <a:solidFill>
                  <a:srgbClr val="000000"/>
                </a:solidFill>
                <a:latin typeface="Calibri"/>
                <a:ea typeface="ＭＳ Ｐゴシック"/>
                <a:cs typeface="ＭＳ Ｐゴシック"/>
              </a:rPr>
              <a:t>CHRONOLOGY The Atlantic Seaboard States: Great Britain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74878812"/>
              </p:ext>
            </p:extLst>
          </p:nvPr>
        </p:nvGraphicFramePr>
        <p:xfrm>
          <a:off x="2019300" y="1828800"/>
          <a:ext cx="5791200" cy="3067050"/>
        </p:xfrm>
        <a:graphic>
          <a:graphicData uri="http://schemas.openxmlformats.org/drawingml/2006/table">
            <a:tbl>
              <a:tblPr firstRow="1">
                <a:tableStyleId>{5A111915-BE36-4E01-A7E5-04B1672EAD32}</a:tableStyleId>
              </a:tblPr>
              <a:tblGrid>
                <a:gridCol w="37338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tblGrid>
              <a:tr h="427964">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Ruler</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Dates</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rPr>
                        <a:t>George I</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1714–1727</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rPr>
                        <a:t>George II</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1727–1760</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rPr>
                        <a:t>Robert Walpole</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1721–1742</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rPr>
                        <a:t>William Pitt the Elder</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1757–1761</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rPr>
                        <a:t>George III</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1760–1820</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rPr>
                        <a:t>William Pitt the Younger</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1783–1801</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bl>
          </a:graphicData>
        </a:graphic>
      </p:graphicFrame>
    </p:spTree>
    <p:extLst>
      <p:ext uri="{BB962C8B-B14F-4D97-AF65-F5344CB8AC3E}">
        <p14:creationId xmlns:p14="http://schemas.microsoft.com/office/powerpoint/2010/main" val="1408758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a:xfrm>
            <a:off x="685800" y="76200"/>
            <a:ext cx="8458200" cy="1066800"/>
          </a:xfrm>
        </p:spPr>
        <p:txBody>
          <a:bodyPr/>
          <a:lstStyle/>
          <a:p>
            <a:pPr eaLnBrk="1" hangingPunct="1"/>
            <a:r>
              <a:rPr lang="en-US" altLang="en-US">
                <a:latin typeface="Calibri" panose="020F0502020204030204" pitchFamily="34" charset="0"/>
                <a:ea typeface="ＭＳ Ｐゴシック" panose="020B0600070205080204" pitchFamily="34" charset="-128"/>
              </a:rPr>
              <a:t>Absolutism in Central </a:t>
            </a:r>
            <a:br>
              <a:rPr lang="en-US" altLang="en-US">
                <a:latin typeface="Calibri" panose="020F0502020204030204" pitchFamily="34" charset="0"/>
                <a:ea typeface="ＭＳ Ｐゴシック" panose="020B0600070205080204" pitchFamily="34" charset="-128"/>
              </a:rPr>
            </a:br>
            <a:r>
              <a:rPr lang="en-US" altLang="en-US">
                <a:latin typeface="Calibri" panose="020F0502020204030204" pitchFamily="34" charset="0"/>
                <a:ea typeface="ＭＳ Ｐゴシック" panose="020B0600070205080204" pitchFamily="34" charset="-128"/>
              </a:rPr>
              <a:t>and Eastern Europe</a:t>
            </a:r>
          </a:p>
        </p:txBody>
      </p:sp>
      <p:sp>
        <p:nvSpPr>
          <p:cNvPr id="13314" name="Rectangle 11"/>
          <p:cNvSpPr>
            <a:spLocks noGrp="1" noChangeArrowheads="1"/>
          </p:cNvSpPr>
          <p:nvPr>
            <p:ph type="body" idx="1"/>
          </p:nvPr>
        </p:nvSpPr>
        <p:spPr>
          <a:xfrm>
            <a:off x="652463" y="1295400"/>
            <a:ext cx="7769225" cy="5562600"/>
          </a:xfrm>
        </p:spPr>
        <p:txBody>
          <a:bodyPr/>
          <a:lstStyle/>
          <a:p>
            <a:pPr eaLnBrk="1" hangingPunct="1">
              <a:lnSpc>
                <a:spcPct val="90000"/>
              </a:lnSpc>
              <a:defRPr/>
            </a:pPr>
            <a:r>
              <a:rPr lang="en-US" altLang="en-US" dirty="0">
                <a:latin typeface="Calibri" pitchFamily="34" charset="0"/>
                <a:ea typeface="ＭＳ Ｐゴシック" pitchFamily="34" charset="-128"/>
              </a:rPr>
              <a:t>Prussia: the Army and the Bureaucracy</a:t>
            </a:r>
          </a:p>
          <a:p>
            <a:pPr lvl="1" eaLnBrk="1" hangingPunct="1">
              <a:lnSpc>
                <a:spcPct val="90000"/>
              </a:lnSpc>
              <a:defRPr/>
            </a:pPr>
            <a:r>
              <a:rPr lang="en-US" altLang="en-US" dirty="0">
                <a:latin typeface="Calibri" pitchFamily="34" charset="0"/>
                <a:ea typeface="ＭＳ Ｐゴシック" pitchFamily="34" charset="-128"/>
              </a:rPr>
              <a:t>Frederick William I (1713 – 1740)</a:t>
            </a:r>
          </a:p>
          <a:p>
            <a:pPr lvl="2" eaLnBrk="1" hangingPunct="1">
              <a:lnSpc>
                <a:spcPct val="90000"/>
              </a:lnSpc>
              <a:defRPr/>
            </a:pPr>
            <a:r>
              <a:rPr lang="en-US" altLang="en-US" dirty="0">
                <a:latin typeface="Calibri" pitchFamily="34" charset="0"/>
                <a:ea typeface="ＭＳ Ｐゴシック" pitchFamily="34" charset="-128"/>
              </a:rPr>
              <a:t>General Directory</a:t>
            </a:r>
          </a:p>
          <a:p>
            <a:pPr lvl="2" eaLnBrk="1" hangingPunct="1">
              <a:lnSpc>
                <a:spcPct val="90000"/>
              </a:lnSpc>
              <a:defRPr/>
            </a:pPr>
            <a:r>
              <a:rPr lang="en-US" altLang="en-US" dirty="0">
                <a:latin typeface="Calibri" pitchFamily="34" charset="0"/>
                <a:ea typeface="ＭＳ Ｐゴシック" pitchFamily="34" charset="-128"/>
              </a:rPr>
              <a:t>Highly efficient bureaucracy</a:t>
            </a:r>
          </a:p>
          <a:p>
            <a:pPr lvl="2" eaLnBrk="1" hangingPunct="1">
              <a:lnSpc>
                <a:spcPct val="90000"/>
              </a:lnSpc>
              <a:defRPr/>
            </a:pPr>
            <a:r>
              <a:rPr lang="en-US" altLang="en-US" dirty="0">
                <a:latin typeface="Calibri" pitchFamily="34" charset="0"/>
                <a:ea typeface="ＭＳ Ｐゴシック" pitchFamily="34" charset="-128"/>
              </a:rPr>
              <a:t>Expansion of the army</a:t>
            </a:r>
          </a:p>
          <a:p>
            <a:pPr lvl="3" eaLnBrk="1" hangingPunct="1">
              <a:lnSpc>
                <a:spcPct val="90000"/>
              </a:lnSpc>
              <a:defRPr/>
            </a:pPr>
            <a:r>
              <a:rPr lang="en-US" altLang="en-US" dirty="0">
                <a:latin typeface="Calibri" pitchFamily="34" charset="0"/>
                <a:ea typeface="ＭＳ Ｐゴシック" pitchFamily="34" charset="-128"/>
              </a:rPr>
              <a:t>Bond between the Junker nobility and the army</a:t>
            </a:r>
          </a:p>
          <a:p>
            <a:pPr lvl="1" eaLnBrk="1" hangingPunct="1">
              <a:lnSpc>
                <a:spcPct val="90000"/>
              </a:lnSpc>
              <a:defRPr/>
            </a:pPr>
            <a:r>
              <a:rPr lang="en-US" altLang="en-US" dirty="0">
                <a:latin typeface="Calibri" pitchFamily="34" charset="0"/>
                <a:ea typeface="ＭＳ Ｐゴシック" pitchFamily="34" charset="-128"/>
              </a:rPr>
              <a:t>Frederick II, the Great (1740 – 1786)</a:t>
            </a:r>
          </a:p>
          <a:p>
            <a:pPr lvl="2" eaLnBrk="1" hangingPunct="1">
              <a:lnSpc>
                <a:spcPct val="90000"/>
              </a:lnSpc>
              <a:defRPr/>
            </a:pPr>
            <a:r>
              <a:rPr lang="en-US" altLang="en-US" dirty="0">
                <a:latin typeface="Calibri" pitchFamily="34" charset="0"/>
                <a:ea typeface="ＭＳ Ｐゴシック" pitchFamily="34" charset="-128"/>
              </a:rPr>
              <a:t>Well educated in Enlightenment thought</a:t>
            </a:r>
          </a:p>
          <a:p>
            <a:pPr lvl="3" eaLnBrk="1" hangingPunct="1">
              <a:lnSpc>
                <a:spcPct val="90000"/>
              </a:lnSpc>
              <a:defRPr/>
            </a:pPr>
            <a:r>
              <a:rPr lang="en-US" altLang="en-US" dirty="0">
                <a:latin typeface="Calibri" pitchFamily="34" charset="0"/>
                <a:ea typeface="ＭＳ Ｐゴシック" pitchFamily="34" charset="-128"/>
              </a:rPr>
              <a:t>Reforms: law code,  civil liberties</a:t>
            </a:r>
          </a:p>
          <a:p>
            <a:pPr lvl="3" eaLnBrk="1" hangingPunct="1">
              <a:lnSpc>
                <a:spcPct val="90000"/>
              </a:lnSpc>
              <a:defRPr/>
            </a:pPr>
            <a:r>
              <a:rPr lang="en-US" altLang="en-US" dirty="0">
                <a:latin typeface="Calibri" pitchFamily="34" charset="0"/>
                <a:ea typeface="ＭＳ Ｐゴシック" pitchFamily="34" charset="-128"/>
              </a:rPr>
              <a:t>Limits of reform: socially and politically conservative policies</a:t>
            </a:r>
          </a:p>
          <a:p>
            <a:pPr lvl="2" eaLnBrk="1" hangingPunct="1">
              <a:lnSpc>
                <a:spcPct val="90000"/>
              </a:lnSpc>
              <a:defRPr/>
            </a:pPr>
            <a:r>
              <a:rPr lang="en-US" altLang="en-US" dirty="0">
                <a:latin typeface="Calibri" pitchFamily="34" charset="0"/>
                <a:ea typeface="ＭＳ Ｐゴシック" pitchFamily="34" charset="-128"/>
              </a:rPr>
              <a:t>Expanded Army</a:t>
            </a:r>
          </a:p>
          <a:p>
            <a:pPr marL="1600200" lvl="2" eaLnBrk="1" hangingPunct="1">
              <a:lnSpc>
                <a:spcPct val="90000"/>
              </a:lnSpc>
              <a:defRPr/>
            </a:pPr>
            <a:r>
              <a:rPr lang="en-US" sz="2000" dirty="0">
                <a:latin typeface="Calibri" pitchFamily="34" charset="0"/>
                <a:ea typeface="ＭＳ Ｐゴシック" pitchFamily="34" charset="-128"/>
              </a:rPr>
              <a:t>Seized A</a:t>
            </a:r>
            <a:r>
              <a:rPr lang="en-US" sz="2000" dirty="0">
                <a:latin typeface="Calibri" panose="020F0502020204030204" pitchFamily="34" charset="0"/>
              </a:rPr>
              <a:t>ustrian province of Silesia</a:t>
            </a:r>
          </a:p>
          <a:p>
            <a:pPr marL="1600200" lvl="2" eaLnBrk="1" hangingPunct="1">
              <a:lnSpc>
                <a:spcPct val="90000"/>
              </a:lnSpc>
              <a:defRPr/>
            </a:pPr>
            <a:r>
              <a:rPr lang="en-US" sz="2000" dirty="0">
                <a:latin typeface="Calibri" panose="020F0502020204030204" pitchFamily="34" charset="0"/>
              </a:rPr>
              <a:t>Added Polish territory between Prussia and Brandenburg</a:t>
            </a:r>
            <a:endParaRPr lang="en-US" altLang="en-US" sz="2000" dirty="0">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3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31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31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31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31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31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a:defRPr/>
            </a:pPr>
            <a:r>
              <a:rPr lang="en-US" sz="3000" kern="1200" dirty="0">
                <a:solidFill>
                  <a:srgbClr val="000000"/>
                </a:solidFill>
                <a:latin typeface="Calibri"/>
                <a:ea typeface="ＭＳ Ｐゴシック"/>
                <a:cs typeface="ＭＳ Ｐゴシック"/>
              </a:rPr>
              <a:t>MAP 18.1 Europe in 1763</a:t>
            </a:r>
            <a:endParaRPr lang="en-US" dirty="0"/>
          </a:p>
        </p:txBody>
      </p:sp>
      <p:sp>
        <p:nvSpPr>
          <p:cNvPr id="16386"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18.1 p533</a:t>
            </a:r>
          </a:p>
        </p:txBody>
      </p:sp>
      <p:pic>
        <p:nvPicPr>
          <p:cNvPr id="11269" name="Picture 2" descr="Map shows Habsburg dominions, Kingdom of Prussia and the Boundary of the Holy Roman Empire. The regions under the Habsburg dominions are as follows: Hungary (located south of Carpathian Mountains in the Eastern Europe), Austria (located West of Hungary) and the coastal regions near the River Rhine. The cities highlighted are Brussels, Prague, Vienna, Buda, and Trieste.&#10;&#10;Kingdom of Prussia located on the Southeastern coast of Baltic Sea. The kingdom also included Brandenburg- Prussia, Silesia.&#10;&#10;The boundary of the Holy Roman Empire encompassed parts of the Habsburg dominion and Kingdom of Prussia. The cities marked are Brussels (Habsburg dominion), Cologne, Frankfurt, Hamburg, Prague (Habsburg dominion), Vienna (Habsburg dominion), Trieste (Habsburg dominion) and the territory of Brandenburg- Prussia and Silesia." title="MAP 18.1 Europe in 176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895350"/>
            <a:ext cx="7899400"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a:defRPr/>
            </a:pPr>
            <a:r>
              <a:rPr lang="en-US" sz="3000" kern="1200" dirty="0">
                <a:solidFill>
                  <a:srgbClr val="000000"/>
                </a:solidFill>
                <a:latin typeface="Calibri"/>
                <a:ea typeface="ＭＳ Ｐゴシック"/>
                <a:cs typeface="ＭＳ Ｐゴシック"/>
              </a:rPr>
              <a:t>Frederick II</a:t>
            </a:r>
            <a:endParaRPr lang="en-US" dirty="0"/>
          </a:p>
        </p:txBody>
      </p:sp>
      <p:sp>
        <p:nvSpPr>
          <p:cNvPr id="184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p535</a:t>
            </a:r>
          </a:p>
        </p:txBody>
      </p:sp>
      <p:pic>
        <p:nvPicPr>
          <p:cNvPr id="184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990600"/>
            <a:ext cx="3311525" cy="409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2"/>
          <p:cNvSpPr>
            <a:spLocks noChangeArrowheads="1"/>
          </p:cNvSpPr>
          <p:nvPr/>
        </p:nvSpPr>
        <p:spPr bwMode="auto">
          <a:xfrm>
            <a:off x="1279525" y="5334000"/>
            <a:ext cx="6584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Frederick II was one of the most cultured and best educated</a:t>
            </a:r>
          </a:p>
          <a:p>
            <a:pPr>
              <a:spcBef>
                <a:spcPct val="0"/>
              </a:spcBef>
              <a:buClrTx/>
              <a:buSzTx/>
              <a:buFontTx/>
              <a:buNone/>
            </a:pPr>
            <a:r>
              <a:rPr lang="en-US" altLang="en-US" sz="2000">
                <a:latin typeface="Calibri" panose="020F0502020204030204" pitchFamily="34" charset="0"/>
              </a:rPr>
              <a:t>European monarchs. </a:t>
            </a:r>
            <a:endParaRPr lang="en-US" altLang="en-US" sz="20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noChangeArrowheads="1"/>
          </p:cNvSpPr>
          <p:nvPr>
            <p:ph type="title"/>
          </p:nvPr>
        </p:nvSpPr>
        <p:spPr>
          <a:xfrm>
            <a:off x="762000" y="93689"/>
            <a:ext cx="83820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Austrian Empire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of the Hapsburgs</a:t>
            </a:r>
          </a:p>
        </p:txBody>
      </p:sp>
      <p:sp>
        <p:nvSpPr>
          <p:cNvPr id="20483" name="Rectangle 9"/>
          <p:cNvSpPr>
            <a:spLocks noGrp="1" noChangeArrowheads="1"/>
          </p:cNvSpPr>
          <p:nvPr>
            <p:ph type="body" idx="1"/>
          </p:nvPr>
        </p:nvSpPr>
        <p:spPr>
          <a:xfrm>
            <a:off x="762000" y="12192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The Rule of Empress Maria Theresa (1740 – 1780)</a:t>
            </a:r>
          </a:p>
          <a:p>
            <a:pPr lvl="1" eaLnBrk="1" hangingPunct="1"/>
            <a:r>
              <a:rPr lang="en-US" altLang="en-US" dirty="0">
                <a:latin typeface="Calibri" panose="020F0502020204030204" pitchFamily="34" charset="0"/>
                <a:ea typeface="ＭＳ Ｐゴシック" panose="020B0600070205080204" pitchFamily="34" charset="-128"/>
              </a:rPr>
              <a:t>The loss of Silesia in the War of the Austrian Succession</a:t>
            </a:r>
          </a:p>
          <a:p>
            <a:pPr lvl="1" eaLnBrk="1" hangingPunct="1"/>
            <a:r>
              <a:rPr lang="en-US" altLang="en-US" dirty="0">
                <a:latin typeface="Calibri" panose="020F0502020204030204" pitchFamily="34" charset="0"/>
                <a:ea typeface="ＭＳ Ｐゴシック" panose="020B0600070205080204" pitchFamily="34" charset="-128"/>
              </a:rPr>
              <a:t>Challenges of Austria’s many divisions</a:t>
            </a:r>
          </a:p>
          <a:p>
            <a:pPr lvl="1" eaLnBrk="1" hangingPunct="1"/>
            <a:r>
              <a:rPr lang="en-US" altLang="en-US" dirty="0">
                <a:latin typeface="Calibri" panose="020F0502020204030204" pitchFamily="34" charset="0"/>
                <a:ea typeface="ＭＳ Ｐゴシック" panose="020B0600070205080204" pitchFamily="34" charset="-128"/>
              </a:rPr>
              <a:t>Practical reforms but conservative</a:t>
            </a:r>
          </a:p>
          <a:p>
            <a:pPr eaLnBrk="1" hangingPunct="1"/>
            <a:r>
              <a:rPr lang="en-US" altLang="en-US" dirty="0">
                <a:latin typeface="Calibri" panose="020F0502020204030204" pitchFamily="34" charset="0"/>
                <a:ea typeface="ＭＳ Ｐゴシック" panose="020B0600070205080204" pitchFamily="34" charset="-128"/>
              </a:rPr>
              <a:t>Joseph II (1780 – 1790)</a:t>
            </a:r>
          </a:p>
          <a:p>
            <a:pPr lvl="1" eaLnBrk="1" hangingPunct="1"/>
            <a:r>
              <a:rPr lang="en-US" altLang="en-US" dirty="0">
                <a:latin typeface="Calibri" panose="020F0502020204030204" pitchFamily="34" charset="0"/>
                <a:ea typeface="ＭＳ Ｐゴシック" panose="020B0600070205080204" pitchFamily="34" charset="-128"/>
              </a:rPr>
              <a:t>Far-reaching reform program: abolition of serfdom; new penal code; religious toleration</a:t>
            </a:r>
          </a:p>
          <a:p>
            <a:pPr lvl="1" eaLnBrk="1" hangingPunct="1"/>
            <a:r>
              <a:rPr lang="en-US" altLang="en-US" dirty="0">
                <a:latin typeface="Calibri" panose="020F0502020204030204" pitchFamily="34" charset="0"/>
                <a:ea typeface="ＭＳ Ｐゴシック" panose="020B0600070205080204" pitchFamily="34" charset="-128"/>
              </a:rPr>
              <a:t>Failure</a:t>
            </a:r>
          </a:p>
          <a:p>
            <a:pPr lvl="2" eaLnBrk="1" hangingPunct="1"/>
            <a:r>
              <a:rPr lang="en-US" altLang="en-US" dirty="0">
                <a:latin typeface="Calibri" panose="020F0502020204030204" pitchFamily="34" charset="0"/>
                <a:ea typeface="ＭＳ Ｐゴシック" panose="020B0600070205080204" pitchFamily="34" charset="-128"/>
              </a:rPr>
              <a:t>Overwhelming change and alienation of the people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48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48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4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a:defRPr/>
            </a:pPr>
            <a:r>
              <a:rPr lang="en-US" sz="3000" kern="1200" dirty="0">
                <a:solidFill>
                  <a:srgbClr val="000000"/>
                </a:solidFill>
                <a:latin typeface="Calibri"/>
                <a:ea typeface="ＭＳ Ｐゴシック"/>
                <a:cs typeface="ＭＳ Ｐゴシック"/>
              </a:rPr>
              <a:t>Maria Theresa and Her Family</a:t>
            </a:r>
            <a:endParaRPr lang="en-US" dirty="0"/>
          </a:p>
        </p:txBody>
      </p:sp>
      <p:sp>
        <p:nvSpPr>
          <p:cNvPr id="2150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p535</a:t>
            </a:r>
          </a:p>
        </p:txBody>
      </p:sp>
      <p:pic>
        <p:nvPicPr>
          <p:cNvPr id="215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838200"/>
            <a:ext cx="622935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2"/>
          <p:cNvSpPr>
            <a:spLocks noChangeArrowheads="1"/>
          </p:cNvSpPr>
          <p:nvPr/>
        </p:nvSpPr>
        <p:spPr bwMode="auto">
          <a:xfrm>
            <a:off x="1714500" y="5643563"/>
            <a:ext cx="5715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Maria Theresa governed the vast possessions of the</a:t>
            </a:r>
          </a:p>
          <a:p>
            <a:pPr>
              <a:spcBef>
                <a:spcPct val="0"/>
              </a:spcBef>
              <a:buClrTx/>
              <a:buSzTx/>
              <a:buFontTx/>
              <a:buNone/>
            </a:pPr>
            <a:r>
              <a:rPr lang="en-US" altLang="en-US" sz="2000">
                <a:latin typeface="Calibri" panose="020F0502020204030204" pitchFamily="34" charset="0"/>
              </a:rPr>
              <a:t>Austrian Empire from 1740 to 1780. </a:t>
            </a:r>
            <a:endParaRPr lang="en-US" altLang="en-US" sz="20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Russia under Catherine the Great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(1762 – 1796)</a:t>
            </a:r>
          </a:p>
        </p:txBody>
      </p:sp>
      <p:sp>
        <p:nvSpPr>
          <p:cNvPr id="23555" name="Rectangle 3"/>
          <p:cNvSpPr>
            <a:spLocks noGrp="1" noChangeArrowheads="1"/>
          </p:cNvSpPr>
          <p:nvPr>
            <p:ph type="body" idx="1"/>
          </p:nvPr>
        </p:nvSpPr>
        <p:spPr>
          <a:xfrm>
            <a:off x="690563" y="11430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Goals</a:t>
            </a:r>
          </a:p>
          <a:p>
            <a:pPr lvl="1" eaLnBrk="1" hangingPunct="1"/>
            <a:r>
              <a:rPr lang="en-US" altLang="en-US" dirty="0">
                <a:latin typeface="Calibri" panose="020F0502020204030204" pitchFamily="34" charset="0"/>
                <a:ea typeface="ＭＳ Ｐゴシック" panose="020B0600070205080204" pitchFamily="34" charset="-128"/>
              </a:rPr>
              <a:t>Reform Russia through Enlightenment ideas </a:t>
            </a:r>
            <a:r>
              <a:rPr lang="en-US" altLang="en-US" i="1" dirty="0">
                <a:latin typeface="Calibri" panose="020F0502020204030204" pitchFamily="34" charset="0"/>
                <a:ea typeface="ＭＳ Ｐゴシック" panose="020B0600070205080204" pitchFamily="34" charset="-128"/>
              </a:rPr>
              <a:t>Instruction</a:t>
            </a:r>
            <a:r>
              <a:rPr lang="en-US" altLang="en-US" dirty="0">
                <a:latin typeface="Calibri" panose="020F0502020204030204" pitchFamily="34" charset="0"/>
                <a:ea typeface="ＭＳ Ｐゴシック" panose="020B0600070205080204" pitchFamily="34" charset="-128"/>
              </a:rPr>
              <a:t> (1767): questioning institutions</a:t>
            </a:r>
          </a:p>
          <a:p>
            <a:pPr eaLnBrk="1" hangingPunct="1"/>
            <a:r>
              <a:rPr lang="en-US" altLang="en-US" dirty="0">
                <a:latin typeface="Calibri" panose="020F0502020204030204" pitchFamily="34" charset="0"/>
                <a:ea typeface="ＭＳ Ｐゴシック" panose="020B0600070205080204" pitchFamily="34" charset="-128"/>
              </a:rPr>
              <a:t>Policies</a:t>
            </a:r>
          </a:p>
          <a:p>
            <a:pPr lvl="1" eaLnBrk="1" hangingPunct="1"/>
            <a:r>
              <a:rPr lang="en-US" altLang="en-US" dirty="0">
                <a:latin typeface="Calibri" panose="020F0502020204030204" pitchFamily="34" charset="0"/>
                <a:ea typeface="ＭＳ Ｐゴシック" panose="020B0600070205080204" pitchFamily="34" charset="-128"/>
              </a:rPr>
              <a:t>Strengthens landholders at expense of serfs</a:t>
            </a:r>
          </a:p>
          <a:p>
            <a:pPr lvl="2" eaLnBrk="1" hangingPunct="1"/>
            <a:r>
              <a:rPr lang="en-US" altLang="en-US" dirty="0">
                <a:latin typeface="Calibri" panose="020F0502020204030204" pitchFamily="34" charset="0"/>
                <a:ea typeface="ＭＳ Ｐゴシック" panose="020B0600070205080204" pitchFamily="34" charset="-128"/>
              </a:rPr>
              <a:t>Rebellion of </a:t>
            </a:r>
            <a:r>
              <a:rPr lang="en-US" altLang="en-US" dirty="0" err="1">
                <a:latin typeface="Calibri" panose="020F0502020204030204" pitchFamily="34" charset="0"/>
                <a:ea typeface="ＭＳ Ｐゴシック" panose="020B0600070205080204" pitchFamily="34" charset="-128"/>
              </a:rPr>
              <a:t>Emelyan</a:t>
            </a:r>
            <a:r>
              <a:rPr lang="en-US" altLang="en-US" dirty="0">
                <a:latin typeface="Calibri" panose="020F0502020204030204" pitchFamily="34" charset="0"/>
                <a:ea typeface="ＭＳ Ｐゴシック" panose="020B0600070205080204" pitchFamily="34" charset="-128"/>
              </a:rPr>
              <a:t> </a:t>
            </a:r>
            <a:r>
              <a:rPr lang="en-US" altLang="en-US" dirty="0" err="1">
                <a:latin typeface="Calibri" panose="020F0502020204030204" pitchFamily="34" charset="0"/>
                <a:ea typeface="ＭＳ Ｐゴシック" panose="020B0600070205080204" pitchFamily="34" charset="-128"/>
              </a:rPr>
              <a:t>Pugachev</a:t>
            </a:r>
            <a:r>
              <a:rPr lang="en-US" altLang="en-US" dirty="0">
                <a:latin typeface="Calibri" panose="020F0502020204030204" pitchFamily="34" charset="0"/>
                <a:ea typeface="ＭＳ Ｐゴシック" panose="020B0600070205080204" pitchFamily="34" charset="-128"/>
              </a:rPr>
              <a:t>, 1773-1775</a:t>
            </a:r>
          </a:p>
          <a:p>
            <a:pPr lvl="1" eaLnBrk="1" hangingPunct="1"/>
            <a:r>
              <a:rPr lang="en-US" altLang="en-US" dirty="0">
                <a:latin typeface="Calibri" panose="020F0502020204030204" pitchFamily="34" charset="0"/>
                <a:ea typeface="ＭＳ Ｐゴシック" panose="020B0600070205080204" pitchFamily="34" charset="-128"/>
              </a:rPr>
              <a:t>Territorial expansion, westward and southward</a:t>
            </a:r>
          </a:p>
          <a:p>
            <a:pPr eaLnBrk="1" hangingPunct="1"/>
            <a:r>
              <a:rPr lang="en-US" altLang="en-US" dirty="0">
                <a:latin typeface="Calibri" panose="020F0502020204030204" pitchFamily="34" charset="0"/>
                <a:ea typeface="ＭＳ Ｐゴシック" panose="020B0600070205080204" pitchFamily="34" charset="-128"/>
              </a:rPr>
              <a:t>The Destruction of Poland</a:t>
            </a:r>
          </a:p>
          <a:p>
            <a:pPr lvl="1" eaLnBrk="1" hangingPunct="1"/>
            <a:r>
              <a:rPr lang="en-US" altLang="en-US" dirty="0">
                <a:latin typeface="Calibri" panose="020F0502020204030204" pitchFamily="34" charset="0"/>
                <a:ea typeface="ＭＳ Ｐゴシック" panose="020B0600070205080204" pitchFamily="34" charset="-128"/>
              </a:rPr>
              <a:t>Partitions of 1772, 1792, and 1795 </a:t>
            </a:r>
          </a:p>
          <a:p>
            <a:pPr lvl="1" eaLnBrk="1" hangingPunct="1"/>
            <a:r>
              <a:rPr lang="en-US" altLang="en-US" dirty="0">
                <a:latin typeface="Calibri" panose="020F0502020204030204" pitchFamily="34" charset="0"/>
                <a:ea typeface="ＭＳ Ｐゴシック" panose="020B0600070205080204" pitchFamily="34" charset="-128"/>
              </a:rPr>
              <a:t>The gains of Russia, Prussia, and Austria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55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5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55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55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5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80" name="Title 1"/>
          <p:cNvSpPr>
            <a:spLocks noGrp="1"/>
          </p:cNvSpPr>
          <p:nvPr>
            <p:ph type="title" idx="4294967295"/>
          </p:nvPr>
        </p:nvSpPr>
        <p:spPr>
          <a:xfrm>
            <a:off x="0" y="76200"/>
            <a:ext cx="9144000" cy="411163"/>
          </a:xfrm>
        </p:spPr>
        <p:txBody>
          <a:bodyPr/>
          <a:lstStyle/>
          <a:p>
            <a:pPr eaLnBrk="1" hangingPunct="1"/>
            <a:r>
              <a:rPr lang="en-US" altLang="en-US" sz="3000" dirty="0" err="1">
                <a:solidFill>
                  <a:srgbClr val="000000"/>
                </a:solidFill>
                <a:latin typeface="Calibri" panose="020F0502020204030204" pitchFamily="34" charset="0"/>
                <a:ea typeface="ＭＳ Ｐゴシック" panose="020B0600070205080204" pitchFamily="34" charset="-128"/>
              </a:rPr>
              <a:t>Pugachev’s</a:t>
            </a:r>
            <a:r>
              <a:rPr lang="en-US" altLang="en-US" sz="3000" dirty="0">
                <a:solidFill>
                  <a:srgbClr val="000000"/>
                </a:solidFill>
                <a:latin typeface="Calibri" panose="020F0502020204030204" pitchFamily="34" charset="0"/>
                <a:ea typeface="ＭＳ Ｐゴシック" panose="020B0600070205080204" pitchFamily="34" charset="-128"/>
              </a:rPr>
              <a:t> Rebellion</a:t>
            </a:r>
            <a:endParaRPr lang="en-US" altLang="en-US" dirty="0">
              <a:ea typeface="ＭＳ Ｐゴシック" panose="020B0600070205080204" pitchFamily="34" charset="-128"/>
            </a:endParaRPr>
          </a:p>
        </p:txBody>
      </p:sp>
      <p:sp>
        <p:nvSpPr>
          <p:cNvPr id="2457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p537</a:t>
            </a:r>
          </a:p>
        </p:txBody>
      </p:sp>
      <p:pic>
        <p:nvPicPr>
          <p:cNvPr id="17413" name="Picture 1" descr="The map shows Area of rebellion and Pugachev’s route (Russia). The area of rebellion spread across regions North of Caspian Sea and East of Volga River.  Pugachev’s route ran throughout the boundaries of the region." title="Pugachev’s Rebellio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2975" y="563563"/>
            <a:ext cx="4718050" cy="614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03237"/>
            <a:ext cx="8458200" cy="411163"/>
          </a:xfrm>
        </p:spPr>
        <p:txBody>
          <a:bodyPr/>
          <a:lstStyle/>
          <a:p>
            <a:pPr eaLnBrk="1" hangingPunct="1">
              <a:defRPr/>
            </a:pPr>
            <a:r>
              <a:rPr lang="en-US" kern="1200" dirty="0">
                <a:solidFill>
                  <a:srgbClr val="000000"/>
                </a:solidFill>
                <a:latin typeface="Calibri"/>
                <a:ea typeface="ＭＳ Ｐゴシック"/>
                <a:cs typeface="ＭＳ Ｐゴシック"/>
              </a:rPr>
              <a:t>CHRONOLOGY Central and Eastern Europe: Prussia</a:t>
            </a:r>
            <a:endParaRPr lang="en-US" dirty="0"/>
          </a:p>
        </p:txBody>
      </p:sp>
      <p:sp>
        <p:nvSpPr>
          <p:cNvPr id="2662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p537</a:t>
            </a:r>
          </a:p>
        </p:txBody>
      </p:sp>
      <p:graphicFrame>
        <p:nvGraphicFramePr>
          <p:cNvPr id="6" name="Table 5"/>
          <p:cNvGraphicFramePr>
            <a:graphicFrameLocks noGrp="1"/>
          </p:cNvGraphicFramePr>
          <p:nvPr>
            <p:extLst>
              <p:ext uri="{D42A27DB-BD31-4B8C-83A1-F6EECF244321}">
                <p14:modId xmlns:p14="http://schemas.microsoft.com/office/powerpoint/2010/main" val="3454279805"/>
              </p:ext>
            </p:extLst>
          </p:nvPr>
        </p:nvGraphicFramePr>
        <p:xfrm>
          <a:off x="2247900" y="1981200"/>
          <a:ext cx="5334000" cy="2057400"/>
        </p:xfrm>
        <a:graphic>
          <a:graphicData uri="http://schemas.openxmlformats.org/drawingml/2006/table">
            <a:tbl>
              <a:tblPr firstRow="1">
                <a:tableStyleId>{5A111915-BE36-4E01-A7E5-04B1672EAD32}</a:tableStyleId>
              </a:tblPr>
              <a:tblGrid>
                <a:gridCol w="3691283">
                  <a:extLst>
                    <a:ext uri="{9D8B030D-6E8A-4147-A177-3AD203B41FA5}">
                      <a16:colId xmlns="" xmlns:a16="http://schemas.microsoft.com/office/drawing/2014/main" val="20000"/>
                    </a:ext>
                  </a:extLst>
                </a:gridCol>
                <a:gridCol w="1642717">
                  <a:extLst>
                    <a:ext uri="{9D8B030D-6E8A-4147-A177-3AD203B41FA5}">
                      <a16:colId xmlns="" xmlns:a16="http://schemas.microsoft.com/office/drawing/2014/main" val="20001"/>
                    </a:ext>
                  </a:extLst>
                </a:gridCol>
              </a:tblGrid>
              <a:tr h="685800">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a:cs typeface="Times New Roman"/>
                        </a:rPr>
                        <a:t>Ruler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a:cs typeface="Times New Roman"/>
                        </a:rPr>
                        <a:t>Dates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685800">
                <a:tc>
                  <a:txBody>
                    <a:bodyPr/>
                    <a:lstStyle/>
                    <a:p>
                      <a:pPr marL="0" marR="0">
                        <a:lnSpc>
                          <a:spcPct val="115000"/>
                        </a:lnSpc>
                        <a:spcBef>
                          <a:spcPts val="0"/>
                        </a:spcBef>
                        <a:spcAft>
                          <a:spcPts val="0"/>
                        </a:spcAft>
                      </a:pPr>
                      <a:r>
                        <a:rPr lang="en-US" sz="2500" b="0" dirty="0">
                          <a:solidFill>
                            <a:schemeClr val="tx1"/>
                          </a:solidFill>
                          <a:effectLst/>
                          <a:latin typeface="Calibri" panose="020F0502020204030204" pitchFamily="34" charset="0"/>
                        </a:rPr>
                        <a:t>Frederick William I</a:t>
                      </a:r>
                      <a:endParaRPr lang="en-US" sz="2500" b="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1713–1740</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685800">
                <a:tc>
                  <a:txBody>
                    <a:bodyPr/>
                    <a:lstStyle/>
                    <a:p>
                      <a:pPr marL="0" marR="0">
                        <a:lnSpc>
                          <a:spcPct val="115000"/>
                        </a:lnSpc>
                        <a:spcBef>
                          <a:spcPts val="0"/>
                        </a:spcBef>
                        <a:spcAft>
                          <a:spcPts val="0"/>
                        </a:spcAft>
                      </a:pPr>
                      <a:r>
                        <a:rPr lang="en-US" sz="2500" b="0" dirty="0">
                          <a:effectLst/>
                          <a:latin typeface="Calibri" panose="020F0502020204030204" pitchFamily="34" charset="0"/>
                        </a:rPr>
                        <a:t>Frederick II the Great</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1740–1786</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22237"/>
            <a:ext cx="8491537" cy="411163"/>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25958" y="685800"/>
            <a:ext cx="8034337" cy="4953000"/>
          </a:xfrm>
        </p:spPr>
        <p:txBody>
          <a:bodyPr/>
          <a:lstStyle/>
          <a:p>
            <a:r>
              <a:rPr lang="en-US" sz="2300" dirty="0">
                <a:latin typeface="Calibri" panose="020F0502020204030204" pitchFamily="34" charset="0"/>
              </a:rPr>
              <a:t>​What were the main developments in France, Great Britain, the Dutch Republic, the Mediterranean states, and the Scandinavian monarchies in the eighteenth century? What do historians mean by the term enlightened absolutism, and to what degree did eighteenth-century Prussia, Austria, and Russia exhibit its characteristics?</a:t>
            </a:r>
          </a:p>
          <a:p>
            <a:r>
              <a:rPr lang="en-US" sz="2300" dirty="0">
                <a:latin typeface="Calibri" panose="020F0502020204030204" pitchFamily="34" charset="0"/>
              </a:rPr>
              <a:t>​How did the concepts of “balance of power” and “reason of state” influence international relations in the eighteenth century? What were the causes and results of the Seven Years’ War?</a:t>
            </a:r>
          </a:p>
          <a:p>
            <a:r>
              <a:rPr lang="en-US" sz="2300" dirty="0">
                <a:latin typeface="Calibri" panose="020F0502020204030204" pitchFamily="34" charset="0"/>
              </a:rPr>
              <a:t>​What changes occurred in agriculture, finance, industry, and trade during the eighteenth century?</a:t>
            </a:r>
          </a:p>
          <a:p>
            <a:r>
              <a:rPr lang="en-US" sz="2300" dirty="0">
                <a:latin typeface="Calibri" panose="020F0502020204030204" pitchFamily="34" charset="0"/>
              </a:rPr>
              <a:t>​Who were the main groups making up the European social order in the eighteenth century, and how did the conditions in which they lived differ both between groups and between different parts of Europe?</a:t>
            </a:r>
          </a:p>
        </p:txBody>
      </p:sp>
    </p:spTree>
    <p:extLst>
      <p:ext uri="{BB962C8B-B14F-4D97-AF65-F5344CB8AC3E}">
        <p14:creationId xmlns:p14="http://schemas.microsoft.com/office/powerpoint/2010/main" val="1437414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27037"/>
            <a:ext cx="8458200" cy="411163"/>
          </a:xfrm>
        </p:spPr>
        <p:txBody>
          <a:bodyPr/>
          <a:lstStyle/>
          <a:p>
            <a:r>
              <a:rPr lang="en-US" kern="1200" dirty="0">
                <a:solidFill>
                  <a:srgbClr val="000000"/>
                </a:solidFill>
                <a:latin typeface="Calibri"/>
                <a:ea typeface="ＭＳ Ｐゴシック"/>
                <a:cs typeface="ＭＳ Ｐゴシック"/>
              </a:rPr>
              <a:t>CHRONOLOGY Central and Eastern Europe: Austrian Empire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524428105"/>
              </p:ext>
            </p:extLst>
          </p:nvPr>
        </p:nvGraphicFramePr>
        <p:xfrm>
          <a:off x="2171700" y="2057400"/>
          <a:ext cx="5486400" cy="2057400"/>
        </p:xfrm>
        <a:graphic>
          <a:graphicData uri="http://schemas.openxmlformats.org/drawingml/2006/table">
            <a:tbl>
              <a:tblPr firstRow="1">
                <a:tableStyleId>{5A111915-BE36-4E01-A7E5-04B1672EAD32}</a:tableStyleId>
              </a:tblPr>
              <a:tblGrid>
                <a:gridCol w="3796748">
                  <a:extLst>
                    <a:ext uri="{9D8B030D-6E8A-4147-A177-3AD203B41FA5}">
                      <a16:colId xmlns="" xmlns:a16="http://schemas.microsoft.com/office/drawing/2014/main" val="20000"/>
                    </a:ext>
                  </a:extLst>
                </a:gridCol>
                <a:gridCol w="1689652">
                  <a:extLst>
                    <a:ext uri="{9D8B030D-6E8A-4147-A177-3AD203B41FA5}">
                      <a16:colId xmlns="" xmlns:a16="http://schemas.microsoft.com/office/drawing/2014/main" val="20001"/>
                    </a:ext>
                  </a:extLst>
                </a:gridCol>
              </a:tblGrid>
              <a:tr h="685800">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Ruler</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Dates</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685800">
                <a:tc>
                  <a:txBody>
                    <a:bodyPr/>
                    <a:lstStyle/>
                    <a:p>
                      <a:pPr marL="0" marR="0">
                        <a:lnSpc>
                          <a:spcPct val="115000"/>
                        </a:lnSpc>
                        <a:spcBef>
                          <a:spcPts val="0"/>
                        </a:spcBef>
                        <a:spcAft>
                          <a:spcPts val="0"/>
                        </a:spcAft>
                      </a:pPr>
                      <a:r>
                        <a:rPr lang="en-US" sz="2500" b="0" dirty="0">
                          <a:effectLst/>
                          <a:latin typeface="Calibri" panose="020F0502020204030204" pitchFamily="34" charset="0"/>
                        </a:rPr>
                        <a:t>Maria Theresa</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1740–1780</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85800">
                <a:tc>
                  <a:txBody>
                    <a:bodyPr/>
                    <a:lstStyle/>
                    <a:p>
                      <a:pPr marL="0" marR="0">
                        <a:lnSpc>
                          <a:spcPct val="115000"/>
                        </a:lnSpc>
                        <a:spcBef>
                          <a:spcPts val="0"/>
                        </a:spcBef>
                        <a:spcAft>
                          <a:spcPts val="0"/>
                        </a:spcAft>
                      </a:pPr>
                      <a:r>
                        <a:rPr lang="en-US" sz="2500" b="0" dirty="0">
                          <a:effectLst/>
                          <a:latin typeface="Calibri" panose="020F0502020204030204" pitchFamily="34" charset="0"/>
                        </a:rPr>
                        <a:t>Joseph II</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1780–1790</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607305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27037"/>
            <a:ext cx="8458200" cy="411163"/>
          </a:xfrm>
        </p:spPr>
        <p:txBody>
          <a:bodyPr/>
          <a:lstStyle/>
          <a:p>
            <a:r>
              <a:rPr lang="en-US" kern="1200" dirty="0">
                <a:solidFill>
                  <a:srgbClr val="000000"/>
                </a:solidFill>
                <a:latin typeface="Calibri"/>
                <a:ea typeface="ＭＳ Ｐゴシック"/>
                <a:cs typeface="ＭＳ Ｐゴシック"/>
              </a:rPr>
              <a:t>CHRONOLOGY Central and Eastern Europe: Russia</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74493209"/>
              </p:ext>
            </p:extLst>
          </p:nvPr>
        </p:nvGraphicFramePr>
        <p:xfrm>
          <a:off x="2095500" y="1981200"/>
          <a:ext cx="5638800" cy="2743200"/>
        </p:xfrm>
        <a:graphic>
          <a:graphicData uri="http://schemas.openxmlformats.org/drawingml/2006/table">
            <a:tbl>
              <a:tblPr firstRow="1">
                <a:tableStyleId>{5A111915-BE36-4E01-A7E5-04B1672EAD32}</a:tableStyleId>
              </a:tblPr>
              <a:tblGrid>
                <a:gridCol w="3902214">
                  <a:extLst>
                    <a:ext uri="{9D8B030D-6E8A-4147-A177-3AD203B41FA5}">
                      <a16:colId xmlns="" xmlns:a16="http://schemas.microsoft.com/office/drawing/2014/main" val="20000"/>
                    </a:ext>
                  </a:extLst>
                </a:gridCol>
                <a:gridCol w="1736586">
                  <a:extLst>
                    <a:ext uri="{9D8B030D-6E8A-4147-A177-3AD203B41FA5}">
                      <a16:colId xmlns="" xmlns:a16="http://schemas.microsoft.com/office/drawing/2014/main" val="20001"/>
                    </a:ext>
                  </a:extLst>
                </a:gridCol>
              </a:tblGrid>
              <a:tr h="685800">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Event/Ruler</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Dates</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685800">
                <a:tc>
                  <a:txBody>
                    <a:bodyPr/>
                    <a:lstStyle/>
                    <a:p>
                      <a:pPr marL="0" marR="0">
                        <a:lnSpc>
                          <a:spcPct val="115000"/>
                        </a:lnSpc>
                        <a:spcBef>
                          <a:spcPts val="0"/>
                        </a:spcBef>
                        <a:spcAft>
                          <a:spcPts val="0"/>
                        </a:spcAft>
                      </a:pPr>
                      <a:r>
                        <a:rPr lang="en-US" sz="2500" b="0" dirty="0">
                          <a:effectLst/>
                          <a:latin typeface="Calibri" panose="020F0502020204030204" pitchFamily="34" charset="0"/>
                        </a:rPr>
                        <a:t>Catherine II the Great</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1762–1796</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685800">
                <a:tc>
                  <a:txBody>
                    <a:bodyPr/>
                    <a:lstStyle/>
                    <a:p>
                      <a:pPr marL="0" marR="0">
                        <a:lnSpc>
                          <a:spcPct val="115000"/>
                        </a:lnSpc>
                        <a:spcBef>
                          <a:spcPts val="0"/>
                        </a:spcBef>
                        <a:spcAft>
                          <a:spcPts val="0"/>
                        </a:spcAft>
                      </a:pPr>
                      <a:r>
                        <a:rPr lang="en-US" sz="2500" b="0" dirty="0">
                          <a:effectLst/>
                          <a:latin typeface="Calibri" panose="020F0502020204030204" pitchFamily="34" charset="0"/>
                        </a:rPr>
                        <a:t>Pugachev’s rebellion</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1773–1775</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685800">
                <a:tc>
                  <a:txBody>
                    <a:bodyPr/>
                    <a:lstStyle/>
                    <a:p>
                      <a:pPr marL="0" marR="0">
                        <a:lnSpc>
                          <a:spcPct val="115000"/>
                        </a:lnSpc>
                        <a:spcBef>
                          <a:spcPts val="0"/>
                        </a:spcBef>
                        <a:spcAft>
                          <a:spcPts val="0"/>
                        </a:spcAft>
                      </a:pPr>
                      <a:r>
                        <a:rPr lang="en-US" sz="2500" b="0" dirty="0">
                          <a:effectLst/>
                          <a:latin typeface="Calibri" panose="020F0502020204030204" pitchFamily="34" charset="0"/>
                        </a:rPr>
                        <a:t>Charter of the Nobility</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1785</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4291777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27037"/>
            <a:ext cx="8458200" cy="411163"/>
          </a:xfrm>
        </p:spPr>
        <p:txBody>
          <a:bodyPr/>
          <a:lstStyle/>
          <a:p>
            <a:r>
              <a:rPr lang="en-US" kern="1200" dirty="0">
                <a:solidFill>
                  <a:srgbClr val="000000"/>
                </a:solidFill>
                <a:latin typeface="Calibri"/>
                <a:ea typeface="ＭＳ Ｐゴシック"/>
                <a:cs typeface="ＭＳ Ｐゴシック"/>
              </a:rPr>
              <a:t>CHRONOLOGY Central and Eastern Europe: Poland</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079702550"/>
              </p:ext>
            </p:extLst>
          </p:nvPr>
        </p:nvGraphicFramePr>
        <p:xfrm>
          <a:off x="2438400" y="2209800"/>
          <a:ext cx="4953000" cy="2743200"/>
        </p:xfrm>
        <a:graphic>
          <a:graphicData uri="http://schemas.openxmlformats.org/drawingml/2006/table">
            <a:tbl>
              <a:tblPr firstRow="1">
                <a:tableStyleId>{5A111915-BE36-4E01-A7E5-04B1672EAD32}</a:tableStyleId>
              </a:tblPr>
              <a:tblGrid>
                <a:gridCol w="3427620">
                  <a:extLst>
                    <a:ext uri="{9D8B030D-6E8A-4147-A177-3AD203B41FA5}">
                      <a16:colId xmlns="" xmlns:a16="http://schemas.microsoft.com/office/drawing/2014/main" val="20000"/>
                    </a:ext>
                  </a:extLst>
                </a:gridCol>
                <a:gridCol w="1525380">
                  <a:extLst>
                    <a:ext uri="{9D8B030D-6E8A-4147-A177-3AD203B41FA5}">
                      <a16:colId xmlns="" xmlns:a16="http://schemas.microsoft.com/office/drawing/2014/main" val="20001"/>
                    </a:ext>
                  </a:extLst>
                </a:gridCol>
              </a:tblGrid>
              <a:tr h="685800">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a:cs typeface="Times New Roman"/>
                        </a:rPr>
                        <a:t>Partition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ea typeface="Calibri"/>
                          <a:cs typeface="Times New Roman"/>
                        </a:rPr>
                        <a:t>Dates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685800">
                <a:tc>
                  <a:txBody>
                    <a:bodyPr/>
                    <a:lstStyle/>
                    <a:p>
                      <a:pPr marL="0" marR="0">
                        <a:lnSpc>
                          <a:spcPct val="115000"/>
                        </a:lnSpc>
                        <a:spcBef>
                          <a:spcPts val="0"/>
                        </a:spcBef>
                        <a:spcAft>
                          <a:spcPts val="0"/>
                        </a:spcAft>
                      </a:pPr>
                      <a:r>
                        <a:rPr lang="en-US" sz="2500" b="0" dirty="0">
                          <a:solidFill>
                            <a:schemeClr val="tx1"/>
                          </a:solidFill>
                          <a:effectLst/>
                          <a:latin typeface="Calibri" panose="020F0502020204030204" pitchFamily="34" charset="0"/>
                        </a:rPr>
                        <a:t>First partition</a:t>
                      </a:r>
                      <a:endParaRPr lang="en-US" sz="2500" b="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1772</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685800">
                <a:tc>
                  <a:txBody>
                    <a:bodyPr/>
                    <a:lstStyle/>
                    <a:p>
                      <a:pPr marL="0" marR="0">
                        <a:lnSpc>
                          <a:spcPct val="115000"/>
                        </a:lnSpc>
                        <a:spcBef>
                          <a:spcPts val="0"/>
                        </a:spcBef>
                        <a:spcAft>
                          <a:spcPts val="0"/>
                        </a:spcAft>
                      </a:pPr>
                      <a:r>
                        <a:rPr lang="en-US" sz="2500" b="0" dirty="0">
                          <a:effectLst/>
                          <a:latin typeface="Calibri" panose="020F0502020204030204" pitchFamily="34" charset="0"/>
                        </a:rPr>
                        <a:t>Second partition</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1793</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685800">
                <a:tc>
                  <a:txBody>
                    <a:bodyPr/>
                    <a:lstStyle/>
                    <a:p>
                      <a:pPr marL="0" marR="0">
                        <a:lnSpc>
                          <a:spcPct val="115000"/>
                        </a:lnSpc>
                        <a:spcBef>
                          <a:spcPts val="0"/>
                        </a:spcBef>
                        <a:spcAft>
                          <a:spcPts val="0"/>
                        </a:spcAft>
                      </a:pPr>
                      <a:r>
                        <a:rPr lang="en-US" sz="2500" b="0" dirty="0">
                          <a:effectLst/>
                          <a:latin typeface="Calibri" panose="020F0502020204030204" pitchFamily="34" charset="0"/>
                        </a:rPr>
                        <a:t>Third partition</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1795</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398968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a:defRPr/>
            </a:pPr>
            <a:r>
              <a:rPr lang="en-US" sz="3000" kern="1200" dirty="0">
                <a:solidFill>
                  <a:srgbClr val="000000"/>
                </a:solidFill>
                <a:latin typeface="Calibri"/>
                <a:ea typeface="ＭＳ Ｐゴシック"/>
                <a:cs typeface="ＭＳ Ｐゴシック"/>
              </a:rPr>
              <a:t>MAP 18.2 The Partitioning of Poland</a:t>
            </a:r>
            <a:endParaRPr lang="en-US" dirty="0"/>
          </a:p>
        </p:txBody>
      </p:sp>
      <p:sp>
        <p:nvSpPr>
          <p:cNvPr id="28674"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18.2 p538</a:t>
            </a:r>
          </a:p>
        </p:txBody>
      </p:sp>
      <p:pic>
        <p:nvPicPr>
          <p:cNvPr id="19461" name="Picture 2" descr="A map shows Austria, Prussia, Russia, Poland, and Austrian expansion, Prussian expansion, Russian expansion in 1772, 1793, and 1795 and Boundary of Poland 1772, 1793. &#10;&#10;In 1772:&#10;&#10;Poland, located southeast of Baltic Sea, encompassed Lithuania, Lodomeria, Austrian influenced territory Galicia, and Russian influenced regions near the banks of River Dvina. Poland shares borders with Russia (on Northeast), Prussia (on West) and Austria (on South).&#10;&#10;In 1793:&#10;&#10;The boundary of Poland shriveled. Poland’s boundaries encompassed Lithuania, and regions near the River Vistula. Prussia included East Prussia and run through the Baltic Sea coast. Austria influenced Galicia befitted into the Austrian boundaries. Russian Boundaries included the territory of Lodomeria.&#10;&#10;In 1795:&#10;&#10;Poland lost all its territories to Russia, Prussia and Austria.&#10;The Regions influenced by Russia are as follows: Lithuania, Poland.&#10;The Regions influenced by Austria are as follows: regions near the banks of River Vistula.&#10;The Regions influenced by Prussia included Warsaw and areas west of Minsk." title="MAP 18.2 The Partitioning of Pola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703263"/>
            <a:ext cx="5715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noChangeArrowheads="1"/>
          </p:cNvSpPr>
          <p:nvPr>
            <p:ph type="title"/>
          </p:nvPr>
        </p:nvSpPr>
        <p:spPr>
          <a:xfrm>
            <a:off x="690563" y="1524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Mediterranean World</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and the Scandinavian States</a:t>
            </a:r>
          </a:p>
        </p:txBody>
      </p:sp>
      <p:sp>
        <p:nvSpPr>
          <p:cNvPr id="30723" name="Rectangle 3"/>
          <p:cNvSpPr>
            <a:spLocks noGrp="1" noChangeArrowheads="1"/>
          </p:cNvSpPr>
          <p:nvPr>
            <p:ph type="body" idx="1"/>
          </p:nvPr>
        </p:nvSpPr>
        <p:spPr>
          <a:xfrm>
            <a:off x="685800" y="1143000"/>
            <a:ext cx="7769225" cy="5638800"/>
          </a:xfrm>
        </p:spPr>
        <p:txBody>
          <a:bodyPr/>
          <a:lstStyle/>
          <a:p>
            <a:pPr eaLnBrk="1" hangingPunct="1"/>
            <a:r>
              <a:rPr lang="en-US" altLang="en-US" dirty="0">
                <a:latin typeface="Calibri" panose="020F0502020204030204" pitchFamily="34" charset="0"/>
                <a:ea typeface="ＭＳ Ｐゴシック" panose="020B0600070205080204" pitchFamily="34" charset="-128"/>
              </a:rPr>
              <a:t>Spain</a:t>
            </a:r>
          </a:p>
          <a:p>
            <a:pPr lvl="1" eaLnBrk="1" hangingPunct="1"/>
            <a:r>
              <a:rPr lang="en-US" altLang="en-US" sz="2400" dirty="0">
                <a:latin typeface="Calibri" panose="020F0502020204030204" pitchFamily="34" charset="0"/>
                <a:ea typeface="ＭＳ Ｐゴシック" panose="020B0600070205080204" pitchFamily="34" charset="-128"/>
              </a:rPr>
              <a:t>Philip V (1700 – 1746): the primacy of Castile</a:t>
            </a:r>
          </a:p>
          <a:p>
            <a:pPr lvl="1" eaLnBrk="1" hangingPunct="1"/>
            <a:r>
              <a:rPr lang="en-US" altLang="en-US" sz="2400" dirty="0">
                <a:latin typeface="Calibri" panose="020F0502020204030204" pitchFamily="34" charset="0"/>
                <a:ea typeface="ＭＳ Ｐゴシック" panose="020B0600070205080204" pitchFamily="34" charset="-128"/>
              </a:rPr>
              <a:t>Charles III (1759-1788) gained power over church</a:t>
            </a:r>
          </a:p>
          <a:p>
            <a:pPr lvl="1" eaLnBrk="1" hangingPunct="1"/>
            <a:r>
              <a:rPr lang="en-US" altLang="en-US" sz="2400" dirty="0">
                <a:latin typeface="Calibri" panose="020F0502020204030204" pitchFamily="34" charset="0"/>
                <a:ea typeface="ＭＳ Ｐゴシック" panose="020B0600070205080204" pitchFamily="34" charset="-128"/>
              </a:rPr>
              <a:t>Ambitious reforms tempered by aristocratic power</a:t>
            </a:r>
          </a:p>
          <a:p>
            <a:pPr eaLnBrk="1" hangingPunct="1"/>
            <a:r>
              <a:rPr lang="en-US" altLang="en-US" dirty="0">
                <a:latin typeface="Calibri" panose="020F0502020204030204" pitchFamily="34" charset="0"/>
                <a:ea typeface="ＭＳ Ｐゴシック" panose="020B0600070205080204" pitchFamily="34" charset="-128"/>
              </a:rPr>
              <a:t>Portugal</a:t>
            </a:r>
          </a:p>
          <a:p>
            <a:pPr lvl="1" eaLnBrk="1" hangingPunct="1"/>
            <a:r>
              <a:rPr lang="en-US" altLang="en-US" sz="2400" dirty="0">
                <a:latin typeface="Calibri" panose="020F0502020204030204" pitchFamily="34" charset="0"/>
                <a:ea typeface="ＭＳ Ｐゴシック" panose="020B0600070205080204" pitchFamily="34" charset="-128"/>
              </a:rPr>
              <a:t>Brief revival: the marquis of </a:t>
            </a:r>
            <a:r>
              <a:rPr lang="en-US" altLang="en-US" sz="2400" dirty="0" err="1">
                <a:latin typeface="Calibri" panose="020F0502020204030204" pitchFamily="34" charset="0"/>
                <a:ea typeface="ＭＳ Ｐゴシック" panose="020B0600070205080204" pitchFamily="34" charset="-128"/>
              </a:rPr>
              <a:t>Pombal</a:t>
            </a:r>
            <a:r>
              <a:rPr lang="en-US" altLang="en-US" sz="2400" dirty="0">
                <a:latin typeface="Calibri" panose="020F0502020204030204" pitchFamily="34" charset="0"/>
                <a:ea typeface="ＭＳ Ｐゴシック" panose="020B0600070205080204" pitchFamily="34" charset="-128"/>
              </a:rPr>
              <a:t> (1750 – 1777);</a:t>
            </a:r>
            <a:r>
              <a:rPr lang="en-US" altLang="en-US" sz="2400" dirty="0">
                <a:ea typeface="ＭＳ Ｐゴシック" panose="020B0600070205080204" pitchFamily="34" charset="-128"/>
              </a:rPr>
              <a:t> </a:t>
            </a:r>
            <a:r>
              <a:rPr lang="en-US" altLang="en-US" sz="2400" dirty="0">
                <a:latin typeface="Calibri" panose="020F0502020204030204" pitchFamily="34" charset="0"/>
                <a:ea typeface="ＭＳ Ｐゴシック" panose="020B0600070205080204" pitchFamily="34" charset="-128"/>
              </a:rPr>
              <a:t>Lisbon earthquake of 1755</a:t>
            </a:r>
          </a:p>
          <a:p>
            <a:pPr eaLnBrk="1" hangingPunct="1"/>
            <a:r>
              <a:rPr lang="en-US" altLang="en-US" dirty="0">
                <a:latin typeface="Calibri" panose="020F0502020204030204" pitchFamily="34" charset="0"/>
                <a:ea typeface="ＭＳ Ｐゴシック" panose="020B0600070205080204" pitchFamily="34" charset="-128"/>
              </a:rPr>
              <a:t>The Italian States	</a:t>
            </a:r>
          </a:p>
          <a:p>
            <a:pPr lvl="1" eaLnBrk="1" hangingPunct="1"/>
            <a:r>
              <a:rPr lang="en-US" altLang="en-US" sz="2400" dirty="0">
                <a:latin typeface="Calibri" panose="020F0502020204030204" pitchFamily="34" charset="0"/>
                <a:ea typeface="ＭＳ Ｐゴシック" panose="020B0600070205080204" pitchFamily="34" charset="-128"/>
              </a:rPr>
              <a:t>Increasingly impotent in international affairs</a:t>
            </a:r>
          </a:p>
          <a:p>
            <a:pPr eaLnBrk="1" hangingPunct="1"/>
            <a:r>
              <a:rPr lang="en-US" altLang="en-US" dirty="0">
                <a:latin typeface="Calibri" panose="020F0502020204030204" pitchFamily="34" charset="0"/>
                <a:ea typeface="ＭＳ Ｐゴシック" panose="020B0600070205080204" pitchFamily="34" charset="-128"/>
              </a:rPr>
              <a:t>The Scandinavian States</a:t>
            </a:r>
          </a:p>
          <a:p>
            <a:pPr lvl="1" eaLnBrk="1" hangingPunct="1"/>
            <a:r>
              <a:rPr lang="en-US" altLang="en-US" sz="2400" dirty="0">
                <a:latin typeface="Calibri" panose="020F0502020204030204" pitchFamily="34" charset="0"/>
                <a:ea typeface="ＭＳ Ｐゴシック" panose="020B0600070205080204" pitchFamily="34" charset="-128"/>
              </a:rPr>
              <a:t>Attempted reform and aristocratic opposition in Sweden and Denmark</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noChangeArrowheads="1"/>
          </p:cNvSpPr>
          <p:nvPr>
            <p:ph type="title"/>
          </p:nvPr>
        </p:nvSpPr>
        <p:spPr>
          <a:xfrm>
            <a:off x="652463" y="152400"/>
            <a:ext cx="8491537" cy="411163"/>
          </a:xfrm>
        </p:spPr>
        <p:txBody>
          <a:bodyPr/>
          <a:lstStyle/>
          <a:p>
            <a:pPr eaLnBrk="1" hangingPunct="1"/>
            <a:r>
              <a:rPr lang="en-US" altLang="en-US" dirty="0">
                <a:latin typeface="Calibri" panose="020F0502020204030204" pitchFamily="34" charset="0"/>
                <a:ea typeface="ＭＳ Ｐゴシック" panose="020B0600070205080204" pitchFamily="34" charset="-128"/>
              </a:rPr>
              <a:t>Enlightened Absolutism Revisited</a:t>
            </a:r>
          </a:p>
        </p:txBody>
      </p:sp>
      <p:sp>
        <p:nvSpPr>
          <p:cNvPr id="31747" name="Rectangle 3"/>
          <p:cNvSpPr>
            <a:spLocks noGrp="1" noChangeArrowheads="1"/>
          </p:cNvSpPr>
          <p:nvPr>
            <p:ph type="body" idx="1"/>
          </p:nvPr>
        </p:nvSpPr>
        <p:spPr>
          <a:xfrm>
            <a:off x="652463" y="9906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Motives and Policies</a:t>
            </a:r>
          </a:p>
          <a:p>
            <a:pPr lvl="1" eaLnBrk="1" hangingPunct="1"/>
            <a:r>
              <a:rPr lang="en-US" altLang="en-US" dirty="0">
                <a:latin typeface="Calibri" panose="020F0502020204030204" pitchFamily="34" charset="0"/>
                <a:ea typeface="ＭＳ Ｐゴシック" panose="020B0600070205080204" pitchFamily="34" charset="-128"/>
              </a:rPr>
              <a:t>Only Joseph II sought radical changes based on Enlightenment ideas</a:t>
            </a:r>
          </a:p>
          <a:p>
            <a:pPr lvl="1" eaLnBrk="1" hangingPunct="1"/>
            <a:r>
              <a:rPr lang="en-US" altLang="en-US" dirty="0">
                <a:latin typeface="Calibri" panose="020F0502020204030204" pitchFamily="34" charset="0"/>
                <a:ea typeface="ＭＳ Ｐゴシック" panose="020B0600070205080204" pitchFamily="34" charset="-128"/>
              </a:rPr>
              <a:t>Necessities of state and tradition trumped reform</a:t>
            </a:r>
          </a:p>
          <a:p>
            <a:pPr lvl="2" eaLnBrk="1" hangingPunct="1"/>
            <a:r>
              <a:rPr lang="en-US" altLang="en-US" dirty="0">
                <a:latin typeface="Calibri" panose="020F0502020204030204" pitchFamily="34" charset="0"/>
                <a:ea typeface="ＭＳ Ｐゴシック" panose="020B0600070205080204" pitchFamily="34" charset="-128"/>
              </a:rPr>
              <a:t>Monarchs guided by concern for power and security of their states</a:t>
            </a:r>
          </a:p>
          <a:p>
            <a:pPr lvl="1" eaLnBrk="1" hangingPunct="1"/>
            <a:r>
              <a:rPr lang="en-US" altLang="en-US" dirty="0">
                <a:latin typeface="Calibri" panose="020F0502020204030204" pitchFamily="34" charset="0"/>
                <a:ea typeface="ＭＳ Ｐゴシック" panose="020B0600070205080204" pitchFamily="34" charset="-128"/>
              </a:rPr>
              <a:t>Challenges posed by political and social realities </a:t>
            </a:r>
          </a:p>
          <a:p>
            <a:pPr lvl="2" eaLnBrk="1" hangingPunct="1"/>
            <a:r>
              <a:rPr lang="en-US" altLang="en-US" dirty="0">
                <a:latin typeface="Calibri" panose="020F0502020204030204" pitchFamily="34" charset="0"/>
                <a:ea typeface="ＭＳ Ｐゴシック" panose="020B0600070205080204" pitchFamily="34" charset="-128"/>
              </a:rPr>
              <a:t>The power of the hereditary aristocracy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7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03237"/>
            <a:ext cx="8458200" cy="411163"/>
          </a:xfrm>
        </p:spPr>
        <p:txBody>
          <a:bodyPr/>
          <a:lstStyle/>
          <a:p>
            <a:pPr eaLnBrk="1" hangingPunct="1">
              <a:defRPr/>
            </a:pPr>
            <a:r>
              <a:rPr lang="en-US" kern="1200" dirty="0">
                <a:solidFill>
                  <a:srgbClr val="000000"/>
                </a:solidFill>
                <a:latin typeface="Calibri"/>
                <a:ea typeface="ＭＳ Ｐゴシック"/>
                <a:cs typeface="ＭＳ Ｐゴシック"/>
              </a:rPr>
              <a:t>CHRONOLOGY The Mediterranean World and Scandinavia: Spain</a:t>
            </a:r>
            <a:endParaRPr lang="en-US" dirty="0"/>
          </a:p>
        </p:txBody>
      </p:sp>
      <p:sp>
        <p:nvSpPr>
          <p:cNvPr id="3277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p539</a:t>
            </a:r>
          </a:p>
        </p:txBody>
      </p:sp>
      <p:graphicFrame>
        <p:nvGraphicFramePr>
          <p:cNvPr id="6" name="Table 5"/>
          <p:cNvGraphicFramePr>
            <a:graphicFrameLocks noGrp="1"/>
          </p:cNvGraphicFramePr>
          <p:nvPr>
            <p:extLst>
              <p:ext uri="{D42A27DB-BD31-4B8C-83A1-F6EECF244321}">
                <p14:modId xmlns:p14="http://schemas.microsoft.com/office/powerpoint/2010/main" val="2523415403"/>
              </p:ext>
            </p:extLst>
          </p:nvPr>
        </p:nvGraphicFramePr>
        <p:xfrm>
          <a:off x="2171700" y="2057400"/>
          <a:ext cx="5486400" cy="2247900"/>
        </p:xfrm>
        <a:graphic>
          <a:graphicData uri="http://schemas.openxmlformats.org/drawingml/2006/table">
            <a:tbl>
              <a:tblPr firstRow="1">
                <a:tableStyleId>{5A111915-BE36-4E01-A7E5-04B1672EAD32}</a:tableStyleId>
              </a:tblPr>
              <a:tblGrid>
                <a:gridCol w="3796748">
                  <a:extLst>
                    <a:ext uri="{9D8B030D-6E8A-4147-A177-3AD203B41FA5}">
                      <a16:colId xmlns="" xmlns:a16="http://schemas.microsoft.com/office/drawing/2014/main" val="20000"/>
                    </a:ext>
                  </a:extLst>
                </a:gridCol>
                <a:gridCol w="1689652">
                  <a:extLst>
                    <a:ext uri="{9D8B030D-6E8A-4147-A177-3AD203B41FA5}">
                      <a16:colId xmlns="" xmlns:a16="http://schemas.microsoft.com/office/drawing/2014/main" val="20001"/>
                    </a:ext>
                  </a:extLst>
                </a:gridCol>
              </a:tblGrid>
              <a:tr h="685800">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Ruler</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Dates</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685800">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Philip V, the first Bourbon</a:t>
                      </a:r>
                      <a:r>
                        <a:rPr lang="en-US" sz="2500" b="0" baseline="0" dirty="0">
                          <a:effectLst/>
                          <a:latin typeface="Calibri" panose="020F0502020204030204" pitchFamily="34" charset="0"/>
                          <a:ea typeface="Calibri"/>
                          <a:cs typeface="Times New Roman"/>
                        </a:rPr>
                        <a:t> king</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1700–1746</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85800">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Charles III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1759–1788</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3237"/>
            <a:ext cx="8458200" cy="411163"/>
          </a:xfrm>
        </p:spPr>
        <p:txBody>
          <a:bodyPr/>
          <a:lstStyle/>
          <a:p>
            <a:r>
              <a:rPr lang="en-US" kern="1200" dirty="0">
                <a:solidFill>
                  <a:srgbClr val="000000"/>
                </a:solidFill>
                <a:latin typeface="Calibri"/>
                <a:ea typeface="ＭＳ Ｐゴシック"/>
                <a:cs typeface="ＭＳ Ｐゴシック"/>
              </a:rPr>
              <a:t>CHRONOLOGY The Mediterranean World and Scandinavia: Portugal</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05379049"/>
              </p:ext>
            </p:extLst>
          </p:nvPr>
        </p:nvGraphicFramePr>
        <p:xfrm>
          <a:off x="2171700" y="2057400"/>
          <a:ext cx="5486400" cy="1371600"/>
        </p:xfrm>
        <a:graphic>
          <a:graphicData uri="http://schemas.openxmlformats.org/drawingml/2006/table">
            <a:tbl>
              <a:tblPr firstRow="1">
                <a:tableStyleId>{5A111915-BE36-4E01-A7E5-04B1672EAD32}</a:tableStyleId>
              </a:tblPr>
              <a:tblGrid>
                <a:gridCol w="3796748">
                  <a:extLst>
                    <a:ext uri="{9D8B030D-6E8A-4147-A177-3AD203B41FA5}">
                      <a16:colId xmlns="" xmlns:a16="http://schemas.microsoft.com/office/drawing/2014/main" val="20000"/>
                    </a:ext>
                  </a:extLst>
                </a:gridCol>
                <a:gridCol w="1689652">
                  <a:extLst>
                    <a:ext uri="{9D8B030D-6E8A-4147-A177-3AD203B41FA5}">
                      <a16:colId xmlns="" xmlns:a16="http://schemas.microsoft.com/office/drawing/2014/main" val="20001"/>
                    </a:ext>
                  </a:extLst>
                </a:gridCol>
              </a:tblGrid>
              <a:tr h="685800">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Ruler</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Dates</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685800">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Marquis de </a:t>
                      </a:r>
                      <a:r>
                        <a:rPr lang="en-US" sz="2500" b="0" dirty="0" err="1">
                          <a:effectLst/>
                          <a:latin typeface="Calibri" panose="020F0502020204030204" pitchFamily="34" charset="0"/>
                          <a:ea typeface="Calibri"/>
                          <a:cs typeface="Times New Roman"/>
                        </a:rPr>
                        <a:t>Pombal</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1750–1777</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8813607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27037"/>
            <a:ext cx="8458200" cy="411163"/>
          </a:xfrm>
        </p:spPr>
        <p:txBody>
          <a:bodyPr/>
          <a:lstStyle/>
          <a:p>
            <a:r>
              <a:rPr lang="en-US" kern="1200" dirty="0">
                <a:solidFill>
                  <a:srgbClr val="000000"/>
                </a:solidFill>
                <a:latin typeface="Calibri"/>
                <a:ea typeface="ＭＳ Ｐゴシック"/>
                <a:cs typeface="ＭＳ Ｐゴシック"/>
              </a:rPr>
              <a:t>CHRONOLOGY The Mediterranean World and Scandinavia: Sweden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821038291"/>
              </p:ext>
            </p:extLst>
          </p:nvPr>
        </p:nvGraphicFramePr>
        <p:xfrm>
          <a:off x="2171700" y="2057400"/>
          <a:ext cx="5486400" cy="2057400"/>
        </p:xfrm>
        <a:graphic>
          <a:graphicData uri="http://schemas.openxmlformats.org/drawingml/2006/table">
            <a:tbl>
              <a:tblPr firstRow="1">
                <a:tableStyleId>{5A111915-BE36-4E01-A7E5-04B1672EAD32}</a:tableStyleId>
              </a:tblPr>
              <a:tblGrid>
                <a:gridCol w="3796748">
                  <a:extLst>
                    <a:ext uri="{9D8B030D-6E8A-4147-A177-3AD203B41FA5}">
                      <a16:colId xmlns="" xmlns:a16="http://schemas.microsoft.com/office/drawing/2014/main" val="20000"/>
                    </a:ext>
                  </a:extLst>
                </a:gridCol>
                <a:gridCol w="1689652">
                  <a:extLst>
                    <a:ext uri="{9D8B030D-6E8A-4147-A177-3AD203B41FA5}">
                      <a16:colId xmlns="" xmlns:a16="http://schemas.microsoft.com/office/drawing/2014/main" val="20001"/>
                    </a:ext>
                  </a:extLst>
                </a:gridCol>
              </a:tblGrid>
              <a:tr h="685800">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Ruler</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Dates</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685800">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Charles XII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1697–1718</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685800">
                <a:tc>
                  <a:txBody>
                    <a:bodyPr/>
                    <a:lstStyle/>
                    <a:p>
                      <a:pPr marL="0" marR="0">
                        <a:lnSpc>
                          <a:spcPct val="115000"/>
                        </a:lnSpc>
                        <a:spcBef>
                          <a:spcPts val="0"/>
                        </a:spcBef>
                        <a:spcAft>
                          <a:spcPts val="0"/>
                        </a:spcAft>
                      </a:pPr>
                      <a:r>
                        <a:rPr lang="en-US" sz="2500" b="0" dirty="0" err="1">
                          <a:effectLst/>
                          <a:latin typeface="Calibri" panose="020F0502020204030204" pitchFamily="34" charset="0"/>
                          <a:ea typeface="Calibri"/>
                          <a:cs typeface="Times New Roman"/>
                        </a:rPr>
                        <a:t>Gustavus</a:t>
                      </a:r>
                      <a:r>
                        <a:rPr lang="en-US" sz="2500" b="0" dirty="0">
                          <a:effectLst/>
                          <a:latin typeface="Calibri" panose="020F0502020204030204" pitchFamily="34" charset="0"/>
                          <a:ea typeface="Calibri"/>
                          <a:cs typeface="Times New Roman"/>
                        </a:rPr>
                        <a:t> III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1771–1792</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17919832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03237"/>
            <a:ext cx="8458200" cy="411163"/>
          </a:xfrm>
        </p:spPr>
        <p:txBody>
          <a:bodyPr/>
          <a:lstStyle/>
          <a:p>
            <a:r>
              <a:rPr lang="en-US" kern="1200" dirty="0">
                <a:solidFill>
                  <a:srgbClr val="000000"/>
                </a:solidFill>
                <a:latin typeface="Calibri"/>
                <a:ea typeface="ＭＳ Ｐゴシック"/>
                <a:cs typeface="ＭＳ Ｐゴシック"/>
              </a:rPr>
              <a:t>CHRONOLOGY The Mediterranean World and Scandinavia: Denmark</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88689508"/>
              </p:ext>
            </p:extLst>
          </p:nvPr>
        </p:nvGraphicFramePr>
        <p:xfrm>
          <a:off x="2171700" y="2057400"/>
          <a:ext cx="5486400" cy="1371600"/>
        </p:xfrm>
        <a:graphic>
          <a:graphicData uri="http://schemas.openxmlformats.org/drawingml/2006/table">
            <a:tbl>
              <a:tblPr firstRow="1">
                <a:tableStyleId>{5A111915-BE36-4E01-A7E5-04B1672EAD32}</a:tableStyleId>
              </a:tblPr>
              <a:tblGrid>
                <a:gridCol w="3796748">
                  <a:extLst>
                    <a:ext uri="{9D8B030D-6E8A-4147-A177-3AD203B41FA5}">
                      <a16:colId xmlns="" xmlns:a16="http://schemas.microsoft.com/office/drawing/2014/main" val="20000"/>
                    </a:ext>
                  </a:extLst>
                </a:gridCol>
                <a:gridCol w="1689652">
                  <a:extLst>
                    <a:ext uri="{9D8B030D-6E8A-4147-A177-3AD203B41FA5}">
                      <a16:colId xmlns="" xmlns:a16="http://schemas.microsoft.com/office/drawing/2014/main" val="20001"/>
                    </a:ext>
                  </a:extLst>
                </a:gridCol>
              </a:tblGrid>
              <a:tr h="685800">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Ruler</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Dates</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685800">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Christian VII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rPr>
                        <a:t>1766–1808</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534873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eaLnBrk="1" hangingPunct="1">
              <a:defRPr/>
            </a:pPr>
            <a:r>
              <a:rPr lang="en-US" sz="2600" kern="1200" dirty="0">
                <a:solidFill>
                  <a:srgbClr val="000000"/>
                </a:solidFill>
                <a:latin typeface="Calibri"/>
                <a:ea typeface="ＭＳ Ｐゴシック"/>
                <a:cs typeface="ＭＳ Ｐゴシック"/>
              </a:rPr>
              <a:t>A 1793 portrait of Catherine the Great of Russia by Johann </a:t>
            </a:r>
            <a:r>
              <a:rPr lang="en-US" sz="2600" kern="1200" dirty="0" err="1">
                <a:solidFill>
                  <a:srgbClr val="000000"/>
                </a:solidFill>
                <a:latin typeface="Calibri"/>
                <a:ea typeface="ＭＳ Ｐゴシック"/>
                <a:cs typeface="ＭＳ Ｐゴシック"/>
              </a:rPr>
              <a:t>Lampi</a:t>
            </a:r>
            <a:endParaRPr lang="en-US" dirty="0"/>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p528</a:t>
            </a:r>
          </a:p>
        </p:txBody>
      </p:sp>
      <p:pic>
        <p:nvPicPr>
          <p:cNvPr id="51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868363"/>
            <a:ext cx="6477000" cy="528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noChangeArrowheads="1"/>
          </p:cNvSpPr>
          <p:nvPr>
            <p:ph type="title"/>
          </p:nvPr>
        </p:nvSpPr>
        <p:spPr>
          <a:xfrm>
            <a:off x="766763" y="-228600"/>
            <a:ext cx="83772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Wars and </a:t>
            </a:r>
            <a:r>
              <a:rPr lang="en-US" altLang="en-US" dirty="0" smtClean="0">
                <a:latin typeface="Calibri" panose="020F0502020204030204" pitchFamily="34" charset="0"/>
                <a:ea typeface="ＭＳ Ｐゴシック" panose="020B0600070205080204" pitchFamily="34" charset="-128"/>
              </a:rPr>
              <a:t>Diplomacy</a:t>
            </a:r>
            <a:endParaRPr lang="en-US" altLang="en-US" dirty="0">
              <a:latin typeface="Calibri" panose="020F0502020204030204" pitchFamily="34" charset="0"/>
              <a:ea typeface="ＭＳ Ｐゴシック" panose="020B0600070205080204" pitchFamily="34" charset="-128"/>
            </a:endParaRPr>
          </a:p>
        </p:txBody>
      </p:sp>
      <p:sp>
        <p:nvSpPr>
          <p:cNvPr id="34819" name="Rectangle 9"/>
          <p:cNvSpPr>
            <a:spLocks noGrp="1" noChangeArrowheads="1"/>
          </p:cNvSpPr>
          <p:nvPr>
            <p:ph type="body" idx="1"/>
          </p:nvPr>
        </p:nvSpPr>
        <p:spPr>
          <a:xfrm>
            <a:off x="762000" y="914400"/>
            <a:ext cx="7777163" cy="5715000"/>
          </a:xfrm>
        </p:spPr>
        <p:txBody>
          <a:bodyPr/>
          <a:lstStyle/>
          <a:p>
            <a:pPr eaLnBrk="1" hangingPunct="1">
              <a:lnSpc>
                <a:spcPct val="90000"/>
              </a:lnSpc>
            </a:pPr>
            <a:r>
              <a:rPr lang="en-US" sz="2300" dirty="0">
                <a:solidFill>
                  <a:srgbClr val="000000"/>
                </a:solidFill>
                <a:latin typeface="Calibri" panose="020F0502020204030204" pitchFamily="34" charset="0"/>
              </a:rPr>
              <a:t>​How did the concepts of “balance of power” and “reason of state” influence international relations in the eighteenth century</a:t>
            </a:r>
            <a:r>
              <a:rPr lang="en-US" sz="2300" dirty="0" smtClean="0">
                <a:solidFill>
                  <a:srgbClr val="000000"/>
                </a:solidFill>
                <a:latin typeface="Calibri" panose="020F0502020204030204" pitchFamily="34" charset="0"/>
              </a:rPr>
              <a:t>?</a:t>
            </a:r>
          </a:p>
          <a:p>
            <a:pPr eaLnBrk="1" hangingPunct="1">
              <a:lnSpc>
                <a:spcPct val="90000"/>
              </a:lnSpc>
            </a:pPr>
            <a:r>
              <a:rPr lang="en-US" altLang="en-US" sz="2300" dirty="0" smtClean="0">
                <a:solidFill>
                  <a:srgbClr val="000000"/>
                </a:solidFill>
                <a:latin typeface="Calibri" panose="020F0502020204030204" pitchFamily="34" charset="0"/>
                <a:ea typeface="ＭＳ Ｐゴシック" panose="020B0600070205080204" pitchFamily="34" charset="-128"/>
              </a:rPr>
              <a:t>Philosophes hated war, but rulers ignored this trend.</a:t>
            </a:r>
          </a:p>
          <a:p>
            <a:pPr eaLnBrk="1" hangingPunct="1">
              <a:lnSpc>
                <a:spcPct val="90000"/>
              </a:lnSpc>
            </a:pPr>
            <a:r>
              <a:rPr lang="en-US" altLang="en-US" sz="2300" dirty="0" smtClean="0">
                <a:solidFill>
                  <a:srgbClr val="000000"/>
                </a:solidFill>
                <a:latin typeface="Calibri" panose="020F0502020204030204" pitchFamily="34" charset="0"/>
                <a:ea typeface="ＭＳ Ｐゴシック" panose="020B0600070205080204" pitchFamily="34" charset="-128"/>
              </a:rPr>
              <a:t>European governments were rooted in self-interest of the ruling class and monarchy.</a:t>
            </a:r>
            <a:endParaRPr lang="en-US" altLang="en-US" dirty="0" smtClean="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European Rivalries: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b="1" dirty="0">
                <a:latin typeface="Calibri" panose="020F0502020204030204" pitchFamily="34" charset="0"/>
                <a:ea typeface="ＭＳ Ｐゴシック" panose="020B0600070205080204" pitchFamily="34" charset="-128"/>
              </a:rPr>
              <a:t>Balance of </a:t>
            </a:r>
            <a:r>
              <a:rPr lang="en-US" altLang="en-US" b="1" dirty="0" smtClean="0">
                <a:latin typeface="Calibri" panose="020F0502020204030204" pitchFamily="34" charset="0"/>
                <a:ea typeface="ＭＳ Ｐゴシック" panose="020B0600070205080204" pitchFamily="34" charset="-128"/>
              </a:rPr>
              <a:t>power- </a:t>
            </a:r>
            <a:r>
              <a:rPr lang="en-US" altLang="en-US" dirty="0" smtClean="0">
                <a:latin typeface="Calibri" panose="020F0502020204030204" pitchFamily="34" charset="0"/>
                <a:ea typeface="ＭＳ Ｐゴシック" panose="020B0600070205080204" pitchFamily="34" charset="-128"/>
              </a:rPr>
              <a:t>Countries always tried to counterbalance the growing power of another.</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Armies were both offense and defense</a:t>
            </a:r>
          </a:p>
          <a:p>
            <a:pPr lvl="1" eaLnBrk="1" hangingPunct="1">
              <a:lnSpc>
                <a:spcPct val="90000"/>
              </a:lnSpc>
            </a:pPr>
            <a:r>
              <a:rPr lang="en-US" altLang="en-US" b="1" dirty="0" smtClean="0">
                <a:latin typeface="Calibri" panose="020F0502020204030204" pitchFamily="34" charset="0"/>
                <a:ea typeface="ＭＳ Ｐゴシック" panose="020B0600070205080204" pitchFamily="34" charset="-128"/>
              </a:rPr>
              <a:t>Reason </a:t>
            </a:r>
            <a:r>
              <a:rPr lang="en-US" altLang="en-US" b="1" dirty="0">
                <a:latin typeface="Calibri" panose="020F0502020204030204" pitchFamily="34" charset="0"/>
                <a:ea typeface="ＭＳ Ｐゴシック" panose="020B0600070205080204" pitchFamily="34" charset="-128"/>
              </a:rPr>
              <a:t>of </a:t>
            </a:r>
            <a:r>
              <a:rPr lang="en-US" altLang="en-US" b="1" dirty="0" smtClean="0">
                <a:latin typeface="Calibri" panose="020F0502020204030204" pitchFamily="34" charset="0"/>
                <a:ea typeface="ＭＳ Ｐゴシック" panose="020B0600070205080204" pitchFamily="34" charset="-128"/>
              </a:rPr>
              <a:t>state- </a:t>
            </a:r>
            <a:r>
              <a:rPr lang="en-US" altLang="en-US" dirty="0" smtClean="0">
                <a:latin typeface="Calibri" panose="020F0502020204030204" pitchFamily="34" charset="0"/>
                <a:ea typeface="ＭＳ Ｐゴシック" panose="020B0600070205080204" pitchFamily="34" charset="-128"/>
              </a:rPr>
              <a:t>rulers actually looked beyond their own dynasties to the real future of the state.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Age of </a:t>
            </a:r>
            <a:r>
              <a:rPr lang="en-US" altLang="en-US" b="1" dirty="0" smtClean="0">
                <a:latin typeface="Calibri" panose="020F0502020204030204" pitchFamily="34" charset="0"/>
                <a:ea typeface="ＭＳ Ｐゴシック" panose="020B0600070205080204" pitchFamily="34" charset="-128"/>
              </a:rPr>
              <a:t>mercantilism</a:t>
            </a:r>
            <a:r>
              <a:rPr lang="en-US" altLang="en-US" dirty="0" smtClean="0">
                <a:latin typeface="Calibri" panose="020F0502020204030204" pitchFamily="34" charset="0"/>
                <a:ea typeface="ＭＳ Ｐゴシック" panose="020B0600070205080204" pitchFamily="34" charset="-128"/>
              </a:rPr>
              <a:t>: land = wealth = power</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8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81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819">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819">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819">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381000"/>
            <a:ext cx="9067800" cy="411163"/>
          </a:xfrm>
        </p:spPr>
        <p:txBody>
          <a:bodyPr/>
          <a:lstStyle/>
          <a:p>
            <a:r>
              <a:rPr lang="en-US" dirty="0" smtClean="0"/>
              <a:t>Wars and Diplomacy</a:t>
            </a:r>
            <a:endParaRPr lang="en-US" dirty="0"/>
          </a:p>
        </p:txBody>
      </p:sp>
      <p:sp>
        <p:nvSpPr>
          <p:cNvPr id="6" name="Content Placeholder 5"/>
          <p:cNvSpPr>
            <a:spLocks noGrp="1"/>
          </p:cNvSpPr>
          <p:nvPr>
            <p:ph idx="1"/>
          </p:nvPr>
        </p:nvSpPr>
        <p:spPr/>
        <p:txBody>
          <a:bodyPr/>
          <a:lstStyle/>
          <a:p>
            <a:r>
              <a:rPr lang="en-US" dirty="0" smtClean="0"/>
              <a:t>Chess became incredibly popular among the aristocracy in the 18</a:t>
            </a:r>
            <a:r>
              <a:rPr lang="en-US" baseline="30000" dirty="0" smtClean="0"/>
              <a:t>th</a:t>
            </a:r>
            <a:r>
              <a:rPr lang="en-US" dirty="0" smtClean="0"/>
              <a:t> century. Why?</a:t>
            </a:r>
            <a:endParaRPr lang="en-US"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971800"/>
            <a:ext cx="4571999"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5872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411163"/>
          </a:xfrm>
        </p:spPr>
        <p:txBody>
          <a:bodyPr/>
          <a:lstStyle/>
          <a:p>
            <a:r>
              <a:rPr lang="en-US" dirty="0" smtClean="0"/>
              <a:t>Wars and Diplomacy</a:t>
            </a:r>
            <a:endParaRPr lang="en-US" dirty="0"/>
          </a:p>
        </p:txBody>
      </p:sp>
      <p:sp>
        <p:nvSpPr>
          <p:cNvPr id="3" name="Content Placeholder 2"/>
          <p:cNvSpPr>
            <a:spLocks noGrp="1"/>
          </p:cNvSpPr>
          <p:nvPr>
            <p:ph idx="1"/>
          </p:nvPr>
        </p:nvSpPr>
        <p:spPr>
          <a:xfrm>
            <a:off x="609600" y="838200"/>
            <a:ext cx="8229600" cy="5867400"/>
          </a:xfrm>
        </p:spPr>
        <p:txBody>
          <a:bodyPr/>
          <a:lstStyle/>
          <a:p>
            <a:pPr eaLnBrk="1" hangingPunct="1">
              <a:lnSpc>
                <a:spcPct val="90000"/>
              </a:lnSpc>
            </a:pPr>
            <a:r>
              <a:rPr lang="en-US" altLang="en-US" sz="3000" b="1" dirty="0" smtClean="0">
                <a:latin typeface="Calibri" panose="020F0502020204030204" pitchFamily="34" charset="0"/>
                <a:ea typeface="ＭＳ Ｐゴシック" panose="020B0600070205080204" pitchFamily="34" charset="-128"/>
              </a:rPr>
              <a:t>War </a:t>
            </a:r>
            <a:r>
              <a:rPr lang="en-US" altLang="en-US" sz="3000" b="1" dirty="0">
                <a:latin typeface="Calibri" panose="020F0502020204030204" pitchFamily="34" charset="0"/>
                <a:ea typeface="ＭＳ Ｐゴシック" panose="020B0600070205080204" pitchFamily="34" charset="-128"/>
              </a:rPr>
              <a:t>of the Austrian Succession </a:t>
            </a:r>
            <a:r>
              <a:rPr lang="en-US" altLang="en-US" sz="3000" dirty="0">
                <a:latin typeface="Calibri" panose="020F0502020204030204" pitchFamily="34" charset="0"/>
                <a:ea typeface="ＭＳ Ｐゴシック" panose="020B0600070205080204" pitchFamily="34" charset="-128"/>
              </a:rPr>
              <a:t>(1740 – 1748)</a:t>
            </a:r>
          </a:p>
          <a:p>
            <a:pPr lvl="1" eaLnBrk="1" hangingPunct="1">
              <a:lnSpc>
                <a:spcPct val="90000"/>
              </a:lnSpc>
            </a:pPr>
            <a:r>
              <a:rPr lang="en-US" altLang="en-US" sz="2600" b="1" u="sng" dirty="0">
                <a:latin typeface="Calibri" panose="020F0502020204030204" pitchFamily="34" charset="0"/>
                <a:ea typeface="ＭＳ Ｐゴシック" panose="020B0600070205080204" pitchFamily="34" charset="-128"/>
              </a:rPr>
              <a:t>The Pragmatic </a:t>
            </a:r>
            <a:r>
              <a:rPr lang="en-US" altLang="en-US" sz="2600" b="1" u="sng" dirty="0" smtClean="0">
                <a:latin typeface="Calibri" panose="020F0502020204030204" pitchFamily="34" charset="0"/>
                <a:ea typeface="ＭＳ Ｐゴシック" panose="020B0600070205080204" pitchFamily="34" charset="-128"/>
              </a:rPr>
              <a:t>Sanction</a:t>
            </a:r>
            <a:r>
              <a:rPr lang="en-US" altLang="en-US" sz="2600" dirty="0" smtClean="0">
                <a:latin typeface="Calibri" panose="020F0502020204030204" pitchFamily="34" charset="0"/>
                <a:ea typeface="ＭＳ Ｐゴシック" panose="020B0600070205080204" pitchFamily="34" charset="-128"/>
              </a:rPr>
              <a:t>: Charles VI, Habsburg ruler, negotiated with other rulers to recognize his daughter Maria Theresa as his true heir. </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Frederick the Great invades Silesia (Austria).</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France allied with Prussia because… they just never liked Austria. </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Austria gets Britain’s help because… the British really don’t like the French.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France takes Austrian Netherlands and Madras (India) from Britain</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Brits take French fortress in North America</a:t>
            </a:r>
          </a:p>
          <a:p>
            <a:pPr lvl="2" eaLnBrk="1" hangingPunct="1">
              <a:lnSpc>
                <a:spcPct val="90000"/>
              </a:lnSpc>
            </a:pPr>
            <a:r>
              <a:rPr lang="en-US" altLang="en-US" u="sng" dirty="0" smtClean="0">
                <a:latin typeface="Calibri" panose="020F0502020204030204" pitchFamily="34" charset="0"/>
                <a:ea typeface="ＭＳ Ｐゴシック" panose="020B0600070205080204" pitchFamily="34" charset="-128"/>
              </a:rPr>
              <a:t>Treaty of Aix-la-Chapelle </a:t>
            </a:r>
            <a:r>
              <a:rPr lang="en-US" altLang="en-US" dirty="0" smtClean="0">
                <a:latin typeface="Calibri" panose="020F0502020204030204" pitchFamily="34" charset="0"/>
                <a:ea typeface="ＭＳ Ｐゴシック" panose="020B0600070205080204" pitchFamily="34" charset="-128"/>
              </a:rPr>
              <a:t>(1748)</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Everyone gets their land back, except Austria. Prussia kept Silesia. This guaranteed another war. </a:t>
            </a:r>
          </a:p>
          <a:p>
            <a:pPr lvl="1" eaLnBrk="1" hangingPunct="1">
              <a:lnSpc>
                <a:spcPct val="90000"/>
              </a:lnSpc>
            </a:pP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9164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War and Diplomacy</a:t>
            </a:r>
            <a:endParaRPr lang="en-US" dirty="0"/>
          </a:p>
        </p:txBody>
      </p:sp>
      <p:sp>
        <p:nvSpPr>
          <p:cNvPr id="3" name="Content Placeholder 2"/>
          <p:cNvSpPr>
            <a:spLocks noGrp="1"/>
          </p:cNvSpPr>
          <p:nvPr>
            <p:ph idx="1"/>
          </p:nvPr>
        </p:nvSpPr>
        <p:spPr>
          <a:xfrm>
            <a:off x="652463" y="838200"/>
            <a:ext cx="8034337" cy="5715000"/>
          </a:xfrm>
        </p:spPr>
        <p:txBody>
          <a:bodyPr/>
          <a:lstStyle/>
          <a:p>
            <a:pPr eaLnBrk="1" hangingPunct="1">
              <a:lnSpc>
                <a:spcPct val="90000"/>
              </a:lnSpc>
            </a:pPr>
            <a:r>
              <a:rPr lang="en-US" altLang="en-US" b="1" dirty="0">
                <a:latin typeface="Calibri" panose="020F0502020204030204" pitchFamily="34" charset="0"/>
                <a:ea typeface="ＭＳ Ｐゴシック" panose="020B0600070205080204" pitchFamily="34" charset="-128"/>
              </a:rPr>
              <a:t>Seven Years’ War, 1756 – 1763</a:t>
            </a:r>
          </a:p>
          <a:p>
            <a:pPr lvl="1" eaLnBrk="1" hangingPunct="1">
              <a:lnSpc>
                <a:spcPct val="90000"/>
              </a:lnSpc>
            </a:pPr>
            <a:r>
              <a:rPr lang="en-US" altLang="en-US" b="1" u="sng" dirty="0">
                <a:latin typeface="Calibri" panose="020F0502020204030204" pitchFamily="34" charset="0"/>
                <a:ea typeface="ＭＳ Ｐゴシック" panose="020B0600070205080204" pitchFamily="34" charset="-128"/>
              </a:rPr>
              <a:t>Diplomatic revolution</a:t>
            </a:r>
            <a:r>
              <a:rPr lang="en-US" altLang="en-US" dirty="0">
                <a:latin typeface="Calibri" panose="020F0502020204030204" pitchFamily="34" charset="0"/>
                <a:ea typeface="ＭＳ Ｐゴシック" panose="020B0600070205080204" pitchFamily="34" charset="-128"/>
              </a:rPr>
              <a:t>: realignment of </a:t>
            </a:r>
            <a:r>
              <a:rPr lang="en-US" altLang="en-US" dirty="0" smtClean="0">
                <a:latin typeface="Calibri" panose="020F0502020204030204" pitchFamily="34" charset="0"/>
                <a:ea typeface="ＭＳ Ｐゴシック" panose="020B0600070205080204" pitchFamily="34" charset="-128"/>
              </a:rPr>
              <a:t>alliances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Achieved by Austria- MAJOR </a:t>
            </a:r>
            <a:r>
              <a:rPr lang="en-US" altLang="en-US" dirty="0">
                <a:latin typeface="Calibri" panose="020F0502020204030204" pitchFamily="34" charset="0"/>
                <a:ea typeface="ＭＳ Ｐゴシック" panose="020B0600070205080204" pitchFamily="34" charset="-128"/>
              </a:rPr>
              <a:t>shift in alliances.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France and Britain clash in New England</a:t>
            </a:r>
          </a:p>
          <a:p>
            <a:pPr lvl="1" eaLnBrk="1" hangingPunct="1">
              <a:lnSpc>
                <a:spcPct val="90000"/>
              </a:lnSpc>
            </a:pPr>
            <a:r>
              <a:rPr lang="en-US" altLang="en-US" b="1" dirty="0">
                <a:latin typeface="Calibri" panose="020F0502020204030204" pitchFamily="34" charset="0"/>
                <a:ea typeface="ＭＳ Ｐゴシック" panose="020B0600070205080204" pitchFamily="34" charset="-128"/>
              </a:rPr>
              <a:t>Great Britain </a:t>
            </a:r>
            <a:r>
              <a:rPr lang="en-US" altLang="en-US" dirty="0">
                <a:latin typeface="Calibri" panose="020F0502020204030204" pitchFamily="34" charset="0"/>
                <a:ea typeface="ＭＳ Ｐゴシック" panose="020B0600070205080204" pitchFamily="34" charset="-128"/>
              </a:rPr>
              <a:t>joined forces with </a:t>
            </a:r>
            <a:r>
              <a:rPr lang="en-US" altLang="en-US" b="1" dirty="0" smtClean="0">
                <a:latin typeface="Calibri" panose="020F0502020204030204" pitchFamily="34" charset="0"/>
                <a:ea typeface="ＭＳ Ｐゴシック" panose="020B0600070205080204" pitchFamily="34" charset="-128"/>
              </a:rPr>
              <a:t>Prussia</a:t>
            </a:r>
            <a:endParaRPr lang="en-US" altLang="en-US" b="1"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Why did Britain’s George II side with Prussia?</a:t>
            </a:r>
          </a:p>
          <a:p>
            <a:pPr lvl="1" eaLnBrk="1" hangingPunct="1">
              <a:lnSpc>
                <a:spcPct val="90000"/>
              </a:lnSpc>
            </a:pPr>
            <a:r>
              <a:rPr lang="en-US" altLang="en-US" b="1" dirty="0">
                <a:latin typeface="Calibri" panose="020F0502020204030204" pitchFamily="34" charset="0"/>
                <a:ea typeface="ＭＳ Ｐゴシック" panose="020B0600070205080204" pitchFamily="34" charset="-128"/>
              </a:rPr>
              <a:t>France</a:t>
            </a:r>
            <a:r>
              <a:rPr lang="en-US" altLang="en-US" dirty="0">
                <a:latin typeface="Calibri" panose="020F0502020204030204" pitchFamily="34" charset="0"/>
                <a:ea typeface="ＭＳ Ｐゴシック" panose="020B0600070205080204" pitchFamily="34" charset="-128"/>
              </a:rPr>
              <a:t> and </a:t>
            </a:r>
            <a:r>
              <a:rPr lang="en-US" altLang="en-US" b="1" dirty="0">
                <a:latin typeface="Calibri" panose="020F0502020204030204" pitchFamily="34" charset="0"/>
                <a:ea typeface="ＭＳ Ｐゴシック" panose="020B0600070205080204" pitchFamily="34" charset="-128"/>
              </a:rPr>
              <a:t>Austria</a:t>
            </a:r>
            <a:r>
              <a:rPr lang="en-US" altLang="en-US" dirty="0">
                <a:latin typeface="Calibri" panose="020F0502020204030204" pitchFamily="34" charset="0"/>
                <a:ea typeface="ＭＳ Ｐゴシック" panose="020B0600070205080204" pitchFamily="34" charset="-128"/>
              </a:rPr>
              <a:t> agreed to defensive alliance</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Marriage of Louis XVI and Marie Antoinette</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Why did Austria want to side with France, its sworn enemy?</a:t>
            </a:r>
          </a:p>
          <a:p>
            <a:pPr lvl="2" eaLnBrk="1" hangingPunct="1">
              <a:lnSpc>
                <a:spcPct val="90000"/>
              </a:lnSpc>
            </a:pPr>
            <a:r>
              <a:rPr lang="en-US" altLang="en-US" i="1" dirty="0">
                <a:latin typeface="Calibri" panose="020F0502020204030204" pitchFamily="34" charset="0"/>
                <a:ea typeface="ＭＳ Ｐゴシック" panose="020B0600070205080204" pitchFamily="34" charset="-128"/>
              </a:rPr>
              <a:t>B</a:t>
            </a:r>
            <a:r>
              <a:rPr lang="en-US" altLang="en-US" i="1" dirty="0" smtClean="0">
                <a:latin typeface="Calibri" panose="020F0502020204030204" pitchFamily="34" charset="0"/>
                <a:ea typeface="ＭＳ Ｐゴシック" panose="020B0600070205080204" pitchFamily="34" charset="-128"/>
              </a:rPr>
              <a:t>eginning </a:t>
            </a:r>
            <a:r>
              <a:rPr lang="en-US" altLang="en-US" i="1" dirty="0">
                <a:latin typeface="Calibri" panose="020F0502020204030204" pitchFamily="34" charset="0"/>
                <a:ea typeface="ＭＳ Ｐゴシック" panose="020B0600070205080204" pitchFamily="34" charset="-128"/>
              </a:rPr>
              <a:t>of French-German </a:t>
            </a:r>
            <a:r>
              <a:rPr lang="en-US" altLang="en-US" i="1" dirty="0" smtClean="0">
                <a:latin typeface="Calibri" panose="020F0502020204030204" pitchFamily="34" charset="0"/>
                <a:ea typeface="ＭＳ Ｐゴシック" panose="020B0600070205080204" pitchFamily="34" charset="-128"/>
              </a:rPr>
              <a:t>rivalry that will last to WWII</a:t>
            </a:r>
            <a:endParaRPr lang="en-US" altLang="en-US" i="1" dirty="0">
              <a:latin typeface="Calibri" panose="020F0502020204030204" pitchFamily="34" charset="0"/>
              <a:ea typeface="ＭＳ Ｐゴシック" panose="020B0600070205080204" pitchFamily="34" charset="-128"/>
            </a:endParaRPr>
          </a:p>
          <a:p>
            <a:pPr lvl="2" eaLnBrk="1" hangingPunct="1">
              <a:lnSpc>
                <a:spcPct val="90000"/>
              </a:lnSpc>
            </a:pP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first world war?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Conflict in Europe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War in India</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Robert Clive (1725 – 1774)</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French and Indian War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Winners and losers</a:t>
            </a:r>
          </a:p>
          <a:p>
            <a:endParaRPr lang="en-US" dirty="0"/>
          </a:p>
        </p:txBody>
      </p:sp>
    </p:spTree>
    <p:extLst>
      <p:ext uri="{BB962C8B-B14F-4D97-AF65-F5344CB8AC3E}">
        <p14:creationId xmlns:p14="http://schemas.microsoft.com/office/powerpoint/2010/main" val="72823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Seven Years War</a:t>
            </a:r>
            <a:endParaRPr lang="en-US" dirty="0"/>
          </a:p>
        </p:txBody>
      </p:sp>
      <p:sp>
        <p:nvSpPr>
          <p:cNvPr id="3" name="Content Placeholder 2"/>
          <p:cNvSpPr>
            <a:spLocks noGrp="1"/>
          </p:cNvSpPr>
          <p:nvPr>
            <p:ph idx="1"/>
          </p:nvPr>
        </p:nvSpPr>
        <p:spPr>
          <a:xfrm>
            <a:off x="652463" y="685800"/>
            <a:ext cx="8034337" cy="6172200"/>
          </a:xfrm>
        </p:spPr>
        <p:txBody>
          <a:bodyPr/>
          <a:lstStyle/>
          <a:p>
            <a:pPr eaLnBrk="1" hangingPunct="1"/>
            <a:r>
              <a:rPr lang="en-US" altLang="en-US" sz="2800" u="sng" dirty="0">
                <a:ea typeface="ＭＳ Ｐゴシック" pitchFamily="-96" charset="-128"/>
              </a:rPr>
              <a:t>European Theater</a:t>
            </a:r>
            <a:r>
              <a:rPr lang="en-US" altLang="en-US" sz="2800" dirty="0">
                <a:ea typeface="ＭＳ Ｐゴシック" pitchFamily="-96" charset="-128"/>
              </a:rPr>
              <a:t>: England and Prussia versus France and Austria.</a:t>
            </a:r>
          </a:p>
          <a:p>
            <a:pPr eaLnBrk="1" hangingPunct="1"/>
            <a:r>
              <a:rPr lang="en-US" altLang="en-US" sz="2800" u="sng" dirty="0">
                <a:ea typeface="ＭＳ Ｐゴシック" pitchFamily="-96" charset="-128"/>
              </a:rPr>
              <a:t>Colonial Theater</a:t>
            </a:r>
            <a:r>
              <a:rPr lang="en-US" altLang="en-US" sz="2800" dirty="0">
                <a:ea typeface="ＭＳ Ｐゴシック" pitchFamily="-96" charset="-128"/>
              </a:rPr>
              <a:t>: Britain thrashes France</a:t>
            </a:r>
          </a:p>
          <a:p>
            <a:pPr lvl="1" eaLnBrk="1" hangingPunct="1"/>
            <a:r>
              <a:rPr lang="en-US" altLang="en-US" sz="2600" dirty="0" smtClean="0">
                <a:ea typeface="ＭＳ Ｐゴシック" pitchFamily="-96" charset="-128"/>
              </a:rPr>
              <a:t>William </a:t>
            </a:r>
            <a:r>
              <a:rPr lang="en-US" altLang="en-US" sz="2600" dirty="0">
                <a:ea typeface="ＭＳ Ｐゴシック" pitchFamily="-96" charset="-128"/>
              </a:rPr>
              <a:t>Pitt and North America: How does Britain “win America on the plains of Germany</a:t>
            </a:r>
            <a:r>
              <a:rPr lang="en-US" altLang="en-US" sz="2600" dirty="0" smtClean="0">
                <a:ea typeface="ＭＳ Ｐゴシック" pitchFamily="-96" charset="-128"/>
              </a:rPr>
              <a:t>”?</a:t>
            </a:r>
          </a:p>
          <a:p>
            <a:pPr lvl="2" eaLnBrk="1" hangingPunct="1"/>
            <a:r>
              <a:rPr lang="en-US" altLang="en-US" sz="2200" dirty="0" smtClean="0">
                <a:ea typeface="ＭＳ Ｐゴシック" pitchFamily="-96" charset="-128"/>
              </a:rPr>
              <a:t>The French and Indian War: the biggest conflict</a:t>
            </a:r>
          </a:p>
          <a:p>
            <a:pPr lvl="2" eaLnBrk="1" hangingPunct="1"/>
            <a:r>
              <a:rPr lang="en-US" altLang="en-US" sz="2200" dirty="0" smtClean="0">
                <a:ea typeface="ＭＳ Ｐゴシック" pitchFamily="-96" charset="-128"/>
              </a:rPr>
              <a:t>French allied with Native Americans, Brits had help from American colonists</a:t>
            </a:r>
          </a:p>
          <a:p>
            <a:pPr lvl="2" eaLnBrk="1" hangingPunct="1"/>
            <a:r>
              <a:rPr lang="en-US" altLang="en-US" sz="2200" dirty="0" smtClean="0">
                <a:ea typeface="ＭＳ Ｐゴシック" pitchFamily="-96" charset="-128"/>
              </a:rPr>
              <a:t>Pitt put most effort into North America… why??</a:t>
            </a:r>
          </a:p>
          <a:p>
            <a:pPr lvl="1" eaLnBrk="1" hangingPunct="1"/>
            <a:r>
              <a:rPr lang="en-US" altLang="en-US" sz="2600" dirty="0" smtClean="0">
                <a:ea typeface="ＭＳ Ｐゴシック" pitchFamily="-96" charset="-128"/>
              </a:rPr>
              <a:t>In India: Britain and France supported rival princes, but the British won under Robert Clive.</a:t>
            </a:r>
            <a:endParaRPr lang="en-US" altLang="en-US" sz="2600" dirty="0">
              <a:ea typeface="ＭＳ Ｐゴシック" pitchFamily="-96" charset="-128"/>
            </a:endParaRPr>
          </a:p>
          <a:p>
            <a:pPr eaLnBrk="1" hangingPunct="1"/>
            <a:r>
              <a:rPr lang="en-US" altLang="en-US" sz="2800" b="1" dirty="0">
                <a:ea typeface="ＭＳ Ｐゴシック" pitchFamily="-96" charset="-128"/>
              </a:rPr>
              <a:t>Treaty of </a:t>
            </a:r>
            <a:r>
              <a:rPr lang="en-US" altLang="en-US" sz="2800" b="1" dirty="0" smtClean="0">
                <a:ea typeface="ＭＳ Ｐゴシック" pitchFamily="-96" charset="-128"/>
              </a:rPr>
              <a:t>Paris (</a:t>
            </a:r>
            <a:r>
              <a:rPr lang="en-US" altLang="en-US" sz="2800" dirty="0" smtClean="0">
                <a:ea typeface="ＭＳ Ｐゴシック" pitchFamily="-96" charset="-128"/>
              </a:rPr>
              <a:t>1763) </a:t>
            </a:r>
            <a:r>
              <a:rPr lang="en-US" altLang="en-US" sz="2800" dirty="0">
                <a:ea typeface="ＭＳ Ｐゴシック" pitchFamily="-96" charset="-128"/>
              </a:rPr>
              <a:t>made Britain into a world power, through World War </a:t>
            </a:r>
            <a:r>
              <a:rPr lang="en-US" altLang="en-US" sz="2800" dirty="0" smtClean="0">
                <a:ea typeface="ＭＳ Ｐゴシック" pitchFamily="-96" charset="-128"/>
              </a:rPr>
              <a:t>II.</a:t>
            </a:r>
          </a:p>
          <a:p>
            <a:pPr lvl="1" eaLnBrk="1" hangingPunct="1"/>
            <a:r>
              <a:rPr lang="en-US" altLang="en-US" sz="2400" dirty="0" smtClean="0">
                <a:ea typeface="ＭＳ Ｐゴシック" pitchFamily="-96" charset="-128"/>
              </a:rPr>
              <a:t>France lost its empire</a:t>
            </a:r>
            <a:endParaRPr lang="en-US" altLang="en-US" sz="2400" dirty="0">
              <a:ea typeface="ＭＳ Ｐゴシック" pitchFamily="-96" charset="-128"/>
            </a:endParaRPr>
          </a:p>
          <a:p>
            <a:endParaRPr lang="en-US" dirty="0"/>
          </a:p>
        </p:txBody>
      </p:sp>
    </p:spTree>
    <p:extLst>
      <p:ext uri="{BB962C8B-B14F-4D97-AF65-F5344CB8AC3E}">
        <p14:creationId xmlns:p14="http://schemas.microsoft.com/office/powerpoint/2010/main" val="50752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4" name="Title 1"/>
          <p:cNvSpPr>
            <a:spLocks noGrp="1"/>
          </p:cNvSpPr>
          <p:nvPr>
            <p:ph type="title" idx="4294967295"/>
          </p:nvPr>
        </p:nvSpPr>
        <p:spPr>
          <a:xfrm>
            <a:off x="0" y="76200"/>
            <a:ext cx="9144000" cy="411163"/>
          </a:xfrm>
        </p:spPr>
        <p:txBody>
          <a:bodyPr/>
          <a:lstStyle/>
          <a:p>
            <a:r>
              <a:rPr lang="en-US" altLang="en-US" sz="3000">
                <a:solidFill>
                  <a:srgbClr val="000000"/>
                </a:solidFill>
                <a:latin typeface="Calibri" panose="020F0502020204030204" pitchFamily="34" charset="0"/>
                <a:ea typeface="ＭＳ Ｐゴシック" panose="020B0600070205080204" pitchFamily="34" charset="-128"/>
              </a:rPr>
              <a:t>MAP 18.3 Battlefields of the Seven Years’ War</a:t>
            </a:r>
            <a:endParaRPr lang="en-US" altLang="en-US">
              <a:ea typeface="ＭＳ Ｐゴシック" panose="020B0600070205080204" pitchFamily="34" charset="-128"/>
            </a:endParaRPr>
          </a:p>
        </p:txBody>
      </p:sp>
      <p:sp>
        <p:nvSpPr>
          <p:cNvPr id="35842" name="TextBox 2"/>
          <p:cNvSpPr txBox="1">
            <a:spLocks noChangeArrowheads="1"/>
          </p:cNvSpPr>
          <p:nvPr/>
        </p:nvSpPr>
        <p:spPr bwMode="auto">
          <a:xfrm>
            <a:off x="7916863" y="6604000"/>
            <a:ext cx="1227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Map 18.3 p540</a:t>
            </a:r>
          </a:p>
        </p:txBody>
      </p:sp>
      <p:pic>
        <p:nvPicPr>
          <p:cNvPr id="21509" name="Picture 1" descr="Map shows Spanish Empire, Portuguese Empire, British Empire, Russian Empire, Dutch Empire, Ottoman Empire, French Empire, and Areas of Conflict.&#10;• Spanish Empire encompassed parts of North America, Mexico, Philippines and Pacific coast of South America.&#10;• Portuguese Empire included parts of Atlantic Coast of South America, Portions of Atlantic and Pacific Coast of Africa, Portugal.&#10;• British Empire included the Atlantic Coast of North America and Canada, regions South of Hudson bay, Great Britain, and small portions of Bangladesh.&#10;• Russian Empire encompassed the whole of Russia.&#10;• Dutch influenced regions included Ceylon, Indonesian Islands, and small portions of Madagascar.&#10;• Ottoman Empire encompassed the Mediterranean Coast of North Africa, Middle East countries.&#10;• The regions around Lake Superior, Lake Erie, Lake Michigan, Lake Huron and Lake Ontario in North American Continent.&#10;• The Areas of Conflict included North Eastern region of North American Continent, Central Europe and India." title="MAP 18.3 Battlefields of the Seven Years’ Wa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748713"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a:defRPr/>
            </a:pPr>
            <a:r>
              <a:rPr lang="en-US" sz="3000" kern="1200" dirty="0">
                <a:solidFill>
                  <a:srgbClr val="000000"/>
                </a:solidFill>
                <a:latin typeface="Calibri"/>
                <a:ea typeface="ＭＳ Ｐゴシック"/>
                <a:cs typeface="ＭＳ Ｐゴシック"/>
              </a:rPr>
              <a:t>Robert Clive in India</a:t>
            </a:r>
            <a:endParaRPr lang="en-US" dirty="0"/>
          </a:p>
        </p:txBody>
      </p:sp>
      <p:sp>
        <p:nvSpPr>
          <p:cNvPr id="3789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p541</a:t>
            </a:r>
          </a:p>
        </p:txBody>
      </p:sp>
      <p:pic>
        <p:nvPicPr>
          <p:cNvPr id="3789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2375" y="685800"/>
            <a:ext cx="4159250" cy="446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Rectangle 2"/>
          <p:cNvSpPr>
            <a:spLocks noChangeArrowheads="1"/>
          </p:cNvSpPr>
          <p:nvPr/>
        </p:nvSpPr>
        <p:spPr bwMode="auto">
          <a:xfrm>
            <a:off x="1219200" y="5370513"/>
            <a:ext cx="670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Robert Clive was the leader of the army of the British East India Company. He had been commanded to fight the ruler of Bengal in order to gain trading privileges. </a:t>
            </a:r>
            <a:endParaRPr lang="en-US" altLang="en-US" sz="200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noChangeArrowheads="1"/>
          </p:cNvSpPr>
          <p:nvPr>
            <p:ph type="title"/>
          </p:nvPr>
        </p:nvSpPr>
        <p:spPr>
          <a:xfrm>
            <a:off x="766763" y="0"/>
            <a:ext cx="83772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Wars and </a:t>
            </a:r>
            <a:r>
              <a:rPr lang="en-US" altLang="en-US" dirty="0" smtClean="0">
                <a:latin typeface="Calibri" panose="020F0502020204030204" pitchFamily="34" charset="0"/>
                <a:ea typeface="ＭＳ Ｐゴシック" panose="020B0600070205080204" pitchFamily="34" charset="-128"/>
              </a:rPr>
              <a:t>Diplomacy</a:t>
            </a:r>
            <a:endParaRPr lang="en-US" altLang="en-US" dirty="0">
              <a:latin typeface="Calibri" panose="020F0502020204030204" pitchFamily="34" charset="0"/>
              <a:ea typeface="ＭＳ Ｐゴシック" panose="020B0600070205080204" pitchFamily="34" charset="-128"/>
            </a:endParaRPr>
          </a:p>
        </p:txBody>
      </p:sp>
      <p:sp>
        <p:nvSpPr>
          <p:cNvPr id="39939" name="Rectangle 9"/>
          <p:cNvSpPr>
            <a:spLocks noGrp="1" noChangeArrowheads="1"/>
          </p:cNvSpPr>
          <p:nvPr>
            <p:ph type="body" idx="1"/>
          </p:nvPr>
        </p:nvSpPr>
        <p:spPr>
          <a:xfrm>
            <a:off x="762000" y="990600"/>
            <a:ext cx="8077200" cy="48625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European Armies and </a:t>
            </a:r>
            <a:r>
              <a:rPr lang="en-US" altLang="en-US" dirty="0" smtClean="0">
                <a:latin typeface="Calibri" panose="020F0502020204030204" pitchFamily="34" charset="0"/>
                <a:ea typeface="ＭＳ Ｐゴシック" panose="020B0600070205080204" pitchFamily="34" charset="-128"/>
              </a:rPr>
              <a:t>Warfare</a:t>
            </a:r>
          </a:p>
          <a:p>
            <a:pPr lvl="1" eaLnBrk="1" hangingPunct="1">
              <a:lnSpc>
                <a:spcPct val="90000"/>
              </a:lnSpc>
            </a:pPr>
            <a:r>
              <a:rPr lang="en-US" altLang="en-US" i="1" dirty="0" smtClean="0">
                <a:latin typeface="Calibri" panose="020F0502020204030204" pitchFamily="34" charset="0"/>
                <a:ea typeface="ＭＳ Ｐゴシック" panose="020B0600070205080204" pitchFamily="34" charset="-128"/>
              </a:rPr>
              <a:t>Professional standing armies </a:t>
            </a:r>
            <a:r>
              <a:rPr lang="en-US" altLang="en-US" dirty="0" smtClean="0">
                <a:latin typeface="Calibri" panose="020F0502020204030204" pitchFamily="34" charset="0"/>
                <a:ea typeface="ＭＳ Ｐゴシック" panose="020B0600070205080204" pitchFamily="34" charset="-128"/>
              </a:rPr>
              <a:t>became a feature characteristic of European nations. </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Composition of armies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Reflection of the hierarchical structure of European society</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Landed aristocrats as officers</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Middle-class filled middle ranks of officer corps</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Rank-and-file soldiers from the lower classes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Foreign and native </a:t>
            </a:r>
            <a:r>
              <a:rPr lang="en-US" altLang="en-US" dirty="0" smtClean="0">
                <a:latin typeface="Calibri" panose="020F0502020204030204" pitchFamily="34" charset="0"/>
                <a:ea typeface="ＭＳ Ｐゴシック" panose="020B0600070205080204" pitchFamily="34" charset="-128"/>
              </a:rPr>
              <a:t>troops- many nations relied on mercenaries, like Britain.</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Maritime </a:t>
            </a:r>
            <a:r>
              <a:rPr lang="en-US" altLang="en-US" dirty="0" smtClean="0">
                <a:latin typeface="Calibri" panose="020F0502020204030204" pitchFamily="34" charset="0"/>
                <a:ea typeface="ＭＳ Ｐゴシック" panose="020B0600070205080204" pitchFamily="34" charset="-128"/>
              </a:rPr>
              <a:t>service- Criminals were </a:t>
            </a:r>
            <a:r>
              <a:rPr lang="en-US" altLang="en-US" i="1" dirty="0" smtClean="0">
                <a:latin typeface="Calibri" panose="020F0502020204030204" pitchFamily="34" charset="0"/>
                <a:ea typeface="ＭＳ Ｐゴシック" panose="020B0600070205080204" pitchFamily="34" charset="-128"/>
              </a:rPr>
              <a:t>pressed</a:t>
            </a:r>
            <a:r>
              <a:rPr lang="en-US" altLang="en-US" dirty="0" smtClean="0">
                <a:latin typeface="Calibri" panose="020F0502020204030204" pitchFamily="34" charset="0"/>
                <a:ea typeface="ＭＳ Ｐゴシック" panose="020B0600070205080204" pitchFamily="34" charset="-128"/>
              </a:rPr>
              <a:t> into service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British and Dutch were maritime powers, while France and Prussia had powerful armies.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9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9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9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9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93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9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411163"/>
          </a:xfrm>
        </p:spPr>
        <p:txBody>
          <a:bodyPr/>
          <a:lstStyle/>
          <a:p>
            <a:r>
              <a:rPr lang="en-US" dirty="0" smtClean="0"/>
              <a:t>Wars and Diplomacy</a:t>
            </a:r>
            <a:endParaRPr lang="en-US" dirty="0"/>
          </a:p>
        </p:txBody>
      </p:sp>
      <p:sp>
        <p:nvSpPr>
          <p:cNvPr id="3" name="Content Placeholder 2"/>
          <p:cNvSpPr>
            <a:spLocks noGrp="1"/>
          </p:cNvSpPr>
          <p:nvPr>
            <p:ph idx="1"/>
          </p:nvPr>
        </p:nvSpPr>
        <p:spPr>
          <a:xfrm>
            <a:off x="652463" y="1066800"/>
            <a:ext cx="8262937" cy="5486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nature of </a:t>
            </a:r>
            <a:r>
              <a:rPr lang="en-US" altLang="en-US" dirty="0" smtClean="0">
                <a:latin typeface="Calibri" panose="020F0502020204030204" pitchFamily="34" charset="0"/>
                <a:ea typeface="ＭＳ Ｐゴシック" panose="020B0600070205080204" pitchFamily="34" charset="-128"/>
              </a:rPr>
              <a:t>warfare</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Increased size of armies did </a:t>
            </a:r>
            <a:r>
              <a:rPr lang="en-US" altLang="en-US" u="sng" dirty="0" smtClean="0">
                <a:latin typeface="Calibri" panose="020F0502020204030204" pitchFamily="34" charset="0"/>
                <a:ea typeface="ＭＳ Ｐゴシック" panose="020B0600070205080204" pitchFamily="34" charset="-128"/>
              </a:rPr>
              <a:t>not</a:t>
            </a:r>
            <a:r>
              <a:rPr lang="en-US" altLang="en-US" dirty="0" smtClean="0">
                <a:latin typeface="Calibri" panose="020F0502020204030204" pitchFamily="34" charset="0"/>
                <a:ea typeface="ＭＳ Ｐゴシック" panose="020B0600070205080204" pitchFamily="34" charset="-128"/>
              </a:rPr>
              <a:t> make wars more violent than before.</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Based on </a:t>
            </a:r>
            <a:r>
              <a:rPr lang="en-US" altLang="en-US" i="1" dirty="0">
                <a:latin typeface="Calibri" panose="020F0502020204030204" pitchFamily="34" charset="0"/>
                <a:ea typeface="ＭＳ Ｐゴシック" panose="020B0600070205080204" pitchFamily="34" charset="-128"/>
              </a:rPr>
              <a:t>limited</a:t>
            </a:r>
            <a:r>
              <a:rPr lang="en-US" altLang="en-US" dirty="0">
                <a:latin typeface="Calibri" panose="020F0502020204030204" pitchFamily="34" charset="0"/>
                <a:ea typeface="ＭＳ Ｐゴシック" panose="020B0600070205080204" pitchFamily="34" charset="-128"/>
              </a:rPr>
              <a:t> rather than </a:t>
            </a:r>
            <a:r>
              <a:rPr lang="en-US" altLang="en-US" i="1" dirty="0">
                <a:latin typeface="Calibri" panose="020F0502020204030204" pitchFamily="34" charset="0"/>
                <a:ea typeface="ＭＳ Ｐゴシック" panose="020B0600070205080204" pitchFamily="34" charset="-128"/>
              </a:rPr>
              <a:t>ideological </a:t>
            </a:r>
            <a:r>
              <a:rPr lang="en-US" altLang="en-US" dirty="0" smtClean="0">
                <a:latin typeface="Calibri" panose="020F0502020204030204" pitchFamily="34" charset="0"/>
                <a:ea typeface="ＭＳ Ｐゴシック" panose="020B0600070205080204" pitchFamily="34" charset="-128"/>
              </a:rPr>
              <a:t>objectives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Did not seek out to destroy tax-paying populations either.</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Wars became more “formal” with </a:t>
            </a:r>
            <a:r>
              <a:rPr lang="en-US" altLang="en-US" i="1" dirty="0" smtClean="0">
                <a:latin typeface="Calibri" panose="020F0502020204030204" pitchFamily="34" charset="0"/>
                <a:ea typeface="ＭＳ Ｐゴシック" panose="020B0600070205080204" pitchFamily="34" charset="-128"/>
              </a:rPr>
              <a:t>rules of engagement</a:t>
            </a:r>
            <a:r>
              <a:rPr lang="en-US" altLang="en-US"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Wars were more expensive now (cost of technology and weapons), so leaders had to be clever.</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Elaborate maneuvers and </a:t>
            </a:r>
            <a:r>
              <a:rPr lang="en-US" altLang="en-US" dirty="0" smtClean="0">
                <a:latin typeface="Calibri" panose="020F0502020204030204" pitchFamily="34" charset="0"/>
                <a:ea typeface="ＭＳ Ｐゴシック" panose="020B0600070205080204" pitchFamily="34" charset="-128"/>
              </a:rPr>
              <a:t>sieges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Siege warfare: honorable surrender and negotiation rather than medieval destruction and slaughter. </a:t>
            </a:r>
          </a:p>
          <a:p>
            <a:pPr marL="914400" lvl="2" indent="0" eaLnBrk="1" hangingPunct="1">
              <a:lnSpc>
                <a:spcPct val="90000"/>
              </a:lnSpc>
              <a:buNone/>
            </a:pP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423691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22237"/>
            <a:ext cx="8458200" cy="411163"/>
          </a:xfrm>
        </p:spPr>
        <p:txBody>
          <a:bodyPr/>
          <a:lstStyle/>
          <a:p>
            <a:pPr eaLnBrk="1" hangingPunct="1">
              <a:defRPr/>
            </a:pPr>
            <a:r>
              <a:rPr lang="en-US" kern="1200" dirty="0">
                <a:solidFill>
                  <a:srgbClr val="000000"/>
                </a:solidFill>
                <a:latin typeface="Calibri"/>
                <a:ea typeface="ＭＳ Ｐゴシック"/>
                <a:cs typeface="ＭＳ Ｐゴシック"/>
              </a:rPr>
              <a:t>CHRONOLOGY The Mid-Century Wars</a:t>
            </a:r>
            <a:endParaRPr lang="en-US" dirty="0"/>
          </a:p>
        </p:txBody>
      </p:sp>
      <p:sp>
        <p:nvSpPr>
          <p:cNvPr id="4096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p542</a:t>
            </a:r>
          </a:p>
        </p:txBody>
      </p:sp>
      <p:graphicFrame>
        <p:nvGraphicFramePr>
          <p:cNvPr id="6" name="Table 5"/>
          <p:cNvGraphicFramePr>
            <a:graphicFrameLocks noGrp="1"/>
          </p:cNvGraphicFramePr>
          <p:nvPr>
            <p:extLst>
              <p:ext uri="{D42A27DB-BD31-4B8C-83A1-F6EECF244321}">
                <p14:modId xmlns:p14="http://schemas.microsoft.com/office/powerpoint/2010/main" val="998816149"/>
              </p:ext>
            </p:extLst>
          </p:nvPr>
        </p:nvGraphicFramePr>
        <p:xfrm>
          <a:off x="1544637" y="1066800"/>
          <a:ext cx="6740525" cy="4819650"/>
        </p:xfrm>
        <a:graphic>
          <a:graphicData uri="http://schemas.openxmlformats.org/drawingml/2006/table">
            <a:tbl>
              <a:tblPr firstRow="1">
                <a:tableStyleId>{5A111915-BE36-4E01-A7E5-04B1672EAD32}</a:tableStyleId>
              </a:tblPr>
              <a:tblGrid>
                <a:gridCol w="4345865">
                  <a:extLst>
                    <a:ext uri="{9D8B030D-6E8A-4147-A177-3AD203B41FA5}">
                      <a16:colId xmlns="" xmlns:a16="http://schemas.microsoft.com/office/drawing/2014/main" val="20000"/>
                    </a:ext>
                  </a:extLst>
                </a:gridCol>
                <a:gridCol w="2394660">
                  <a:extLst>
                    <a:ext uri="{9D8B030D-6E8A-4147-A177-3AD203B41FA5}">
                      <a16:colId xmlns="" xmlns:a16="http://schemas.microsoft.com/office/drawing/2014/main" val="20001"/>
                    </a:ext>
                  </a:extLst>
                </a:gridCol>
              </a:tblGrid>
              <a:tr h="427964">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Event</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15000"/>
                        </a:lnSpc>
                        <a:spcBef>
                          <a:spcPts val="0"/>
                        </a:spcBef>
                        <a:spcAft>
                          <a:spcPts val="0"/>
                        </a:spcAft>
                      </a:pPr>
                      <a:r>
                        <a:rPr lang="en-US" sz="2500" dirty="0">
                          <a:solidFill>
                            <a:schemeClr val="tx1"/>
                          </a:solidFill>
                          <a:effectLst/>
                          <a:latin typeface="Calibri" panose="020F0502020204030204" pitchFamily="34" charset="0"/>
                        </a:rPr>
                        <a:t>Dates</a:t>
                      </a:r>
                      <a:endParaRPr lang="en-US" sz="2500" dirty="0">
                        <a:solidFill>
                          <a:schemeClr val="tx1"/>
                        </a:solidFill>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War of the Austrian Succession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1740</a:t>
                      </a:r>
                      <a:r>
                        <a:rPr lang="en-US" sz="2500" dirty="0">
                          <a:effectLst/>
                          <a:latin typeface="Calibri" panose="020F0502020204030204" pitchFamily="34" charset="0"/>
                        </a:rPr>
                        <a:t>–1748</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Peace of Aix-la-Chapelle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1748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Seven Years’ War</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1756</a:t>
                      </a:r>
                      <a:r>
                        <a:rPr lang="en-US" sz="2500" dirty="0">
                          <a:effectLst/>
                          <a:latin typeface="Calibri" panose="020F0502020204030204" pitchFamily="34" charset="0"/>
                        </a:rPr>
                        <a:t>–1763</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Diplomatic</a:t>
                      </a:r>
                      <a:r>
                        <a:rPr lang="en-US" sz="2500" b="0" baseline="0" dirty="0">
                          <a:effectLst/>
                          <a:latin typeface="Calibri" panose="020F0502020204030204" pitchFamily="34" charset="0"/>
                          <a:ea typeface="Calibri"/>
                          <a:cs typeface="Times New Roman"/>
                        </a:rPr>
                        <a:t> revolution</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1756</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Battle of </a:t>
                      </a:r>
                      <a:r>
                        <a:rPr lang="en-US" sz="2500" b="0" dirty="0" err="1">
                          <a:effectLst/>
                          <a:latin typeface="Calibri" panose="020F0502020204030204" pitchFamily="34" charset="0"/>
                          <a:ea typeface="Calibri"/>
                          <a:cs typeface="Times New Roman"/>
                        </a:rPr>
                        <a:t>Rossbach</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1757</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British capture of Forts Duquesne</a:t>
                      </a:r>
                      <a:r>
                        <a:rPr lang="en-US" sz="2500" b="0" baseline="0" dirty="0">
                          <a:effectLst/>
                          <a:latin typeface="Calibri" panose="020F0502020204030204" pitchFamily="34" charset="0"/>
                          <a:ea typeface="Calibri"/>
                          <a:cs typeface="Times New Roman"/>
                        </a:rPr>
                        <a:t> and </a:t>
                      </a:r>
                      <a:r>
                        <a:rPr lang="en-US" sz="2500" b="0" baseline="0" dirty="0" err="1">
                          <a:effectLst/>
                          <a:latin typeface="Calibri" panose="020F0502020204030204" pitchFamily="34" charset="0"/>
                          <a:ea typeface="Calibri"/>
                          <a:cs typeface="Times New Roman"/>
                        </a:rPr>
                        <a:t>Louisbourg</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1758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Battle of Quebec</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1759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82380401"/>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Peace of </a:t>
                      </a:r>
                      <a:r>
                        <a:rPr lang="en-US" sz="2500" b="0" dirty="0" err="1">
                          <a:effectLst/>
                          <a:latin typeface="Calibri" panose="020F0502020204030204" pitchFamily="34" charset="0"/>
                          <a:ea typeface="Calibri"/>
                          <a:cs typeface="Times New Roman"/>
                        </a:rPr>
                        <a:t>Hubertusburg</a:t>
                      </a:r>
                      <a:endParaRPr lang="en-US" sz="2500" b="0" dirty="0">
                        <a:effectLst/>
                        <a:latin typeface="Calibri" panose="020F0502020204030204" pitchFamily="34" charset="0"/>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1763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888553616"/>
                  </a:ext>
                </a:extLst>
              </a:tr>
              <a:tr h="427964">
                <a:tc>
                  <a:txBody>
                    <a:bodyPr/>
                    <a:lstStyle/>
                    <a:p>
                      <a:pPr marL="0" marR="0">
                        <a:lnSpc>
                          <a:spcPct val="115000"/>
                        </a:lnSpc>
                        <a:spcBef>
                          <a:spcPts val="0"/>
                        </a:spcBef>
                        <a:spcAft>
                          <a:spcPts val="0"/>
                        </a:spcAft>
                      </a:pPr>
                      <a:r>
                        <a:rPr lang="en-US" sz="2500" b="0" dirty="0">
                          <a:effectLst/>
                          <a:latin typeface="Calibri" panose="020F0502020204030204" pitchFamily="34" charset="0"/>
                          <a:ea typeface="Calibri"/>
                          <a:cs typeface="Times New Roman"/>
                        </a:rPr>
                        <a:t>Treaty of Paris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1763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96955337"/>
                  </a:ext>
                </a:extLst>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European States</a:t>
            </a:r>
          </a:p>
        </p:txBody>
      </p:sp>
      <p:sp>
        <p:nvSpPr>
          <p:cNvPr id="7171" name="Rectangle 9"/>
          <p:cNvSpPr>
            <a:spLocks noGrp="1" noChangeArrowheads="1"/>
          </p:cNvSpPr>
          <p:nvPr>
            <p:ph type="body" idx="1"/>
          </p:nvPr>
        </p:nvSpPr>
        <p:spPr>
          <a:xfrm>
            <a:off x="690563" y="990600"/>
            <a:ext cx="7769225" cy="5867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Enlightened Absolutism?</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From </a:t>
            </a:r>
            <a:r>
              <a:rPr lang="en-US" altLang="en-US" i="1" dirty="0" smtClean="0">
                <a:latin typeface="Calibri" panose="020F0502020204030204" pitchFamily="34" charset="0"/>
                <a:ea typeface="ＭＳ Ｐゴシック" panose="020B0600070205080204" pitchFamily="34" charset="-128"/>
              </a:rPr>
              <a:t>Natural Laws </a:t>
            </a:r>
            <a:r>
              <a:rPr lang="en-US" altLang="en-US" dirty="0" smtClean="0">
                <a:latin typeface="Calibri" panose="020F0502020204030204" pitchFamily="34" charset="0"/>
                <a:ea typeface="ＭＳ Ｐゴシック" panose="020B0600070205080204" pitchFamily="34" charset="-128"/>
              </a:rPr>
              <a:t>to </a:t>
            </a:r>
            <a:r>
              <a:rPr lang="en-US" altLang="en-US" b="1" i="1" u="sng" dirty="0" smtClean="0">
                <a:latin typeface="Calibri" panose="020F0502020204030204" pitchFamily="34" charset="0"/>
                <a:ea typeface="ＭＳ Ｐゴシック" panose="020B0600070205080204" pitchFamily="34" charset="-128"/>
              </a:rPr>
              <a:t>Natural </a:t>
            </a:r>
            <a:r>
              <a:rPr lang="en-US" altLang="en-US" b="1" i="1" u="sng" dirty="0">
                <a:latin typeface="Calibri" panose="020F0502020204030204" pitchFamily="34" charset="0"/>
                <a:ea typeface="ＭＳ Ｐゴシック" panose="020B0600070205080204" pitchFamily="34" charset="-128"/>
              </a:rPr>
              <a:t>rights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Characteristics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American Declaration of Independence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need for enlightened rulers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What made rulers enlightened?</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Allow for religious toleration, freedom of speech and press, and the right to hold property</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Foster the arts, sciences, and education</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Obedience to the laws and fair enforcement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debate over enlightened </a:t>
            </a:r>
            <a:r>
              <a:rPr lang="en-US" altLang="en-US" dirty="0" smtClean="0">
                <a:latin typeface="Calibri" panose="020F0502020204030204" pitchFamily="34" charset="0"/>
                <a:ea typeface="ＭＳ Ｐゴシック" panose="020B0600070205080204" pitchFamily="34" charset="-128"/>
              </a:rPr>
              <a:t>despotism:</a:t>
            </a:r>
          </a:p>
          <a:p>
            <a:pPr lvl="2" eaLnBrk="1" hangingPunct="1">
              <a:lnSpc>
                <a:spcPct val="90000"/>
              </a:lnSpc>
            </a:pPr>
            <a:r>
              <a:rPr lang="en-US" altLang="en-US" i="1" dirty="0" smtClean="0">
                <a:latin typeface="Calibri" panose="020F0502020204030204" pitchFamily="34" charset="0"/>
                <a:ea typeface="ＭＳ Ｐゴシック" panose="020B0600070205080204" pitchFamily="34" charset="-128"/>
              </a:rPr>
              <a:t>Philosophes did </a:t>
            </a:r>
            <a:r>
              <a:rPr lang="en-US" altLang="en-US" i="1" u="sng" dirty="0" smtClean="0">
                <a:latin typeface="Calibri" panose="020F0502020204030204" pitchFamily="34" charset="0"/>
                <a:ea typeface="ＭＳ Ｐゴシック" panose="020B0600070205080204" pitchFamily="34" charset="-128"/>
              </a:rPr>
              <a:t>not</a:t>
            </a:r>
            <a:r>
              <a:rPr lang="en-US" altLang="en-US" i="1" dirty="0" smtClean="0">
                <a:latin typeface="Calibri" panose="020F0502020204030204" pitchFamily="34" charset="0"/>
                <a:ea typeface="ＭＳ Ｐゴシック" panose="020B0600070205080204" pitchFamily="34" charset="-128"/>
              </a:rPr>
              <a:t> believe in giving all people the right to vote/political equality; they supported a strong ruler guided by Enlightenment thought.</a:t>
            </a:r>
          </a:p>
          <a:p>
            <a:pPr lvl="3" eaLnBrk="1" hangingPunct="1">
              <a:lnSpc>
                <a:spcPct val="90000"/>
              </a:lnSpc>
            </a:pPr>
            <a:r>
              <a:rPr lang="en-US" altLang="en-US" i="1" dirty="0" smtClean="0">
                <a:latin typeface="Calibri" panose="020F0502020204030204" pitchFamily="34" charset="0"/>
                <a:ea typeface="ＭＳ Ｐゴシック" panose="020B0600070205080204" pitchFamily="34" charset="-128"/>
              </a:rPr>
              <a:t>Distrustful of the masses and “mob rule”.</a:t>
            </a:r>
            <a:endParaRPr lang="en-US" altLang="en-US" i="1"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17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17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Economic Expansion and Social Changes</a:t>
            </a:r>
          </a:p>
        </p:txBody>
      </p:sp>
      <p:sp>
        <p:nvSpPr>
          <p:cNvPr id="43011" name="Rectangle 9"/>
          <p:cNvSpPr>
            <a:spLocks noGrp="1" noChangeArrowheads="1"/>
          </p:cNvSpPr>
          <p:nvPr>
            <p:ph type="body" idx="1"/>
          </p:nvPr>
        </p:nvSpPr>
        <p:spPr>
          <a:xfrm>
            <a:off x="685800" y="1116767"/>
            <a:ext cx="7769225" cy="43561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Growth of the European Population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Slow but steady rise starting in 1750</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Falling death rate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Improvements in diet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Ideal growing conditions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New crops</a:t>
            </a:r>
          </a:p>
          <a:p>
            <a:pPr eaLnBrk="1" hangingPunct="1">
              <a:lnSpc>
                <a:spcPct val="90000"/>
              </a:lnSpc>
            </a:pPr>
            <a:r>
              <a:rPr lang="en-US" altLang="en-US" dirty="0">
                <a:latin typeface="Calibri" panose="020F0502020204030204" pitchFamily="34" charset="0"/>
                <a:ea typeface="ＭＳ Ｐゴシック" panose="020B0600070205080204" pitchFamily="34" charset="-128"/>
              </a:rPr>
              <a:t>Family, Marriage, and Birthrate Patterns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Child care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Criticism of traditional attitudes and practices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Problems of infanticide and abandonment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Marriage and birthrates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Late marriages and the nuclear family </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Limits on the birthrate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a:defRPr/>
            </a:pPr>
            <a:r>
              <a:rPr lang="en-US" sz="3000" kern="1200" dirty="0">
                <a:solidFill>
                  <a:srgbClr val="000000"/>
                </a:solidFill>
                <a:latin typeface="Calibri"/>
                <a:ea typeface="ＭＳ Ｐゴシック"/>
                <a:cs typeface="ＭＳ Ｐゴシック"/>
              </a:rPr>
              <a:t>Children of the Upper Classes</a:t>
            </a:r>
            <a:endParaRPr lang="en-US" dirty="0"/>
          </a:p>
        </p:txBody>
      </p:sp>
      <p:sp>
        <p:nvSpPr>
          <p:cNvPr id="440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p545</a:t>
            </a:r>
          </a:p>
        </p:txBody>
      </p:sp>
      <p:pic>
        <p:nvPicPr>
          <p:cNvPr id="440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863" y="762000"/>
            <a:ext cx="804227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2"/>
          <p:cNvSpPr>
            <a:spLocks noChangeArrowheads="1"/>
          </p:cNvSpPr>
          <p:nvPr/>
        </p:nvSpPr>
        <p:spPr bwMode="auto">
          <a:xfrm>
            <a:off x="887413" y="5588000"/>
            <a:ext cx="73691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This painting of John Bacon and his family illustrates an important</a:t>
            </a:r>
          </a:p>
          <a:p>
            <a:pPr>
              <a:spcBef>
                <a:spcPct val="0"/>
              </a:spcBef>
              <a:buClrTx/>
              <a:buSzTx/>
              <a:buFontTx/>
              <a:buNone/>
            </a:pPr>
            <a:r>
              <a:rPr lang="en-US" altLang="en-US" sz="2000">
                <a:latin typeface="Calibri" panose="020F0502020204030204" pitchFamily="34" charset="0"/>
              </a:rPr>
              <a:t>feature of upper-class family life in Great Britain in the first half of the eighteenth century. </a:t>
            </a:r>
            <a:endParaRPr lang="en-US" altLang="en-US" sz="200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noChangeArrowheads="1"/>
          </p:cNvSpPr>
          <p:nvPr>
            <p:ph type="title"/>
          </p:nvPr>
        </p:nvSpPr>
        <p:spPr>
          <a:xfrm>
            <a:off x="685800" y="427037"/>
            <a:ext cx="8458200" cy="411163"/>
          </a:xfrm>
        </p:spPr>
        <p:txBody>
          <a:bodyPr/>
          <a:lstStyle/>
          <a:p>
            <a:pPr eaLnBrk="1" hangingPunct="1"/>
            <a:r>
              <a:rPr lang="en-US" altLang="en-US" dirty="0">
                <a:latin typeface="Calibri" panose="020F0502020204030204" pitchFamily="34" charset="0"/>
                <a:ea typeface="ＭＳ Ｐゴシック" panose="020B0600070205080204" pitchFamily="34" charset="-128"/>
              </a:rPr>
              <a:t>Economic Expansion and Social Change </a:t>
            </a:r>
          </a:p>
        </p:txBody>
      </p:sp>
      <p:sp>
        <p:nvSpPr>
          <p:cNvPr id="2" name="Rectangle 9"/>
          <p:cNvSpPr>
            <a:spLocks noGrp="1" noChangeArrowheads="1"/>
          </p:cNvSpPr>
          <p:nvPr>
            <p:ph type="body" idx="1"/>
          </p:nvPr>
        </p:nvSpPr>
        <p:spPr>
          <a:xfrm>
            <a:off x="685800" y="1447800"/>
            <a:ext cx="7769225" cy="4800600"/>
          </a:xfrm>
        </p:spPr>
        <p:txBody>
          <a:bodyPr/>
          <a:lstStyle/>
          <a:p>
            <a:pPr eaLnBrk="1" hangingPunct="1">
              <a:lnSpc>
                <a:spcPct val="90000"/>
              </a:lnSpc>
              <a:defRPr/>
            </a:pPr>
            <a:r>
              <a:rPr lang="en-US" altLang="en-US" sz="2500" dirty="0">
                <a:latin typeface="Calibri" pitchFamily="34" charset="0"/>
                <a:ea typeface="ＭＳ Ｐゴシック" pitchFamily="34" charset="-128"/>
              </a:rPr>
              <a:t>Historian’s Debate: Was There an Agricultural Revolution?</a:t>
            </a:r>
          </a:p>
          <a:p>
            <a:pPr marL="740664" eaLnBrk="1" hangingPunct="1">
              <a:lnSpc>
                <a:spcPct val="90000"/>
              </a:lnSpc>
              <a:defRPr/>
            </a:pPr>
            <a:r>
              <a:rPr lang="en-US" altLang="en-US" sz="2500" dirty="0">
                <a:latin typeface="Calibri" pitchFamily="34" charset="0"/>
                <a:ea typeface="ＭＳ Ｐゴシック" pitchFamily="34" charset="-128"/>
              </a:rPr>
              <a:t>No: Significant change only in England and was not sustained after 1750</a:t>
            </a:r>
          </a:p>
          <a:p>
            <a:pPr marL="740664" eaLnBrk="1" hangingPunct="1">
              <a:lnSpc>
                <a:spcPct val="90000"/>
              </a:lnSpc>
              <a:defRPr/>
            </a:pPr>
            <a:r>
              <a:rPr lang="en-US" altLang="en-US" sz="2500" dirty="0">
                <a:latin typeface="Calibri" pitchFamily="34" charset="0"/>
                <a:ea typeface="ＭＳ Ｐゴシック" pitchFamily="34" charset="-128"/>
              </a:rPr>
              <a:t>Yes: It was more widespread and long-lasting</a:t>
            </a:r>
          </a:p>
          <a:p>
            <a:pPr lvl="1" eaLnBrk="1" hangingPunct="1">
              <a:lnSpc>
                <a:spcPct val="90000"/>
              </a:lnSpc>
              <a:defRPr/>
            </a:pPr>
            <a:r>
              <a:rPr lang="en-US" altLang="en-US" sz="2500" dirty="0">
                <a:latin typeface="Calibri" pitchFamily="34" charset="0"/>
                <a:ea typeface="ＭＳ Ｐゴシック" pitchFamily="34" charset="-128"/>
              </a:rPr>
              <a:t>Factors of growth in traditional view of Agricultural Revolution: more farmland; increased crop yield; healthier; more abundant livestock; and improved climate</a:t>
            </a:r>
          </a:p>
          <a:p>
            <a:pPr lvl="1" eaLnBrk="1" hangingPunct="1">
              <a:lnSpc>
                <a:spcPct val="90000"/>
              </a:lnSpc>
              <a:defRPr/>
            </a:pPr>
            <a:r>
              <a:rPr lang="en-US" altLang="en-US" sz="2500" dirty="0">
                <a:latin typeface="Calibri" pitchFamily="34" charset="0"/>
                <a:ea typeface="ＭＳ Ｐゴシック" pitchFamily="34" charset="-128"/>
              </a:rPr>
              <a:t>Gains in production displaced agricultural workers</a:t>
            </a:r>
          </a:p>
          <a:p>
            <a:pPr lvl="1" eaLnBrk="1" hangingPunct="1">
              <a:lnSpc>
                <a:spcPct val="90000"/>
              </a:lnSpc>
              <a:defRPr/>
            </a:pPr>
            <a:r>
              <a:rPr lang="en-US" altLang="en-US" sz="2500" dirty="0">
                <a:latin typeface="Calibri" pitchFamily="34" charset="0"/>
                <a:ea typeface="ＭＳ Ｐゴシック" pitchFamily="34" charset="-128"/>
              </a:rPr>
              <a:t>New techniques required larger holdings</a:t>
            </a:r>
          </a:p>
          <a:p>
            <a:pPr lvl="2" eaLnBrk="1" hangingPunct="1">
              <a:lnSpc>
                <a:spcPct val="90000"/>
              </a:lnSpc>
              <a:defRPr/>
            </a:pPr>
            <a:r>
              <a:rPr lang="en-US" altLang="en-US" sz="2500" dirty="0">
                <a:latin typeface="Calibri" pitchFamily="34" charset="0"/>
                <a:ea typeface="ＭＳ Ｐゴシック" pitchFamily="34" charset="-128"/>
              </a:rPr>
              <a:t>England: Enclosure Acts; </a:t>
            </a:r>
            <a:r>
              <a:rPr lang="en-US" sz="2500" dirty="0">
                <a:latin typeface="Calibri" panose="020F0502020204030204" pitchFamily="34" charset="0"/>
              </a:rPr>
              <a:t>destroyed traditional patterns of English village life </a:t>
            </a:r>
            <a:endParaRPr lang="en-US" altLang="en-US" sz="2500" dirty="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noChangeArrowheads="1"/>
          </p:cNvSpPr>
          <p:nvPr>
            <p:ph type="title"/>
          </p:nvPr>
        </p:nvSpPr>
        <p:spPr>
          <a:xfrm>
            <a:off x="685800" y="427037"/>
            <a:ext cx="8458200" cy="411163"/>
          </a:xfrm>
        </p:spPr>
        <p:txBody>
          <a:bodyPr/>
          <a:lstStyle/>
          <a:p>
            <a:pPr eaLnBrk="1" hangingPunct="1"/>
            <a:r>
              <a:rPr lang="en-US" altLang="en-US" dirty="0">
                <a:latin typeface="Calibri" panose="020F0502020204030204" pitchFamily="34" charset="0"/>
                <a:ea typeface="ＭＳ Ｐゴシック" panose="020B0600070205080204" pitchFamily="34" charset="-128"/>
              </a:rPr>
              <a:t>Economic Expansion and Social Change </a:t>
            </a:r>
          </a:p>
        </p:txBody>
      </p:sp>
      <p:sp>
        <p:nvSpPr>
          <p:cNvPr id="47107" name="Rectangle 9"/>
          <p:cNvSpPr>
            <a:spLocks noGrp="1" noChangeArrowheads="1"/>
          </p:cNvSpPr>
          <p:nvPr>
            <p:ph type="body" idx="1"/>
          </p:nvPr>
        </p:nvSpPr>
        <p:spPr>
          <a:xfrm>
            <a:off x="652463" y="1143000"/>
            <a:ext cx="7769225" cy="5943600"/>
          </a:xfrm>
        </p:spPr>
        <p:txBody>
          <a:bodyPr/>
          <a:lstStyle/>
          <a:p>
            <a:pPr eaLnBrk="1" hangingPunct="1">
              <a:lnSpc>
                <a:spcPct val="90000"/>
              </a:lnSpc>
            </a:pPr>
            <a:r>
              <a:rPr lang="en-US" altLang="en-US" sz="2300" dirty="0">
                <a:latin typeface="Calibri" panose="020F0502020204030204" pitchFamily="34" charset="0"/>
                <a:ea typeface="ＭＳ Ｐゴシック" panose="020B0600070205080204" pitchFamily="34" charset="-128"/>
              </a:rPr>
              <a:t>New Methods of Finance</a:t>
            </a:r>
          </a:p>
          <a:p>
            <a:pPr lvl="1" eaLnBrk="1" hangingPunct="1">
              <a:lnSpc>
                <a:spcPct val="90000"/>
              </a:lnSpc>
            </a:pPr>
            <a:r>
              <a:rPr lang="en-US" altLang="en-US" sz="2300" dirty="0">
                <a:latin typeface="Calibri" panose="020F0502020204030204" pitchFamily="34" charset="0"/>
                <a:ea typeface="ＭＳ Ｐゴシック" panose="020B0600070205080204" pitchFamily="34" charset="-128"/>
              </a:rPr>
              <a:t>The creation of national banks</a:t>
            </a:r>
          </a:p>
          <a:p>
            <a:pPr lvl="2" eaLnBrk="1" hangingPunct="1">
              <a:lnSpc>
                <a:spcPct val="90000"/>
              </a:lnSpc>
            </a:pPr>
            <a:r>
              <a:rPr lang="en-US" altLang="en-US" sz="2300" dirty="0">
                <a:latin typeface="Calibri" panose="020F0502020204030204" pitchFamily="34" charset="0"/>
                <a:ea typeface="ＭＳ Ｐゴシック" panose="020B0600070205080204" pitchFamily="34" charset="-128"/>
              </a:rPr>
              <a:t>The Bank of England and national debt</a:t>
            </a:r>
          </a:p>
          <a:p>
            <a:pPr lvl="2" eaLnBrk="1" hangingPunct="1">
              <a:lnSpc>
                <a:spcPct val="90000"/>
              </a:lnSpc>
            </a:pPr>
            <a:r>
              <a:rPr lang="en-US" altLang="en-US" sz="2300" dirty="0">
                <a:latin typeface="Calibri" panose="020F0502020204030204" pitchFamily="34" charset="0"/>
                <a:ea typeface="ＭＳ Ｐゴシック" panose="020B0600070205080204" pitchFamily="34" charset="-128"/>
              </a:rPr>
              <a:t>Troubles with speculation</a:t>
            </a:r>
          </a:p>
          <a:p>
            <a:pPr lvl="1" eaLnBrk="1" hangingPunct="1">
              <a:lnSpc>
                <a:spcPct val="90000"/>
              </a:lnSpc>
            </a:pPr>
            <a:r>
              <a:rPr lang="en-US" altLang="en-US" sz="2300" dirty="0">
                <a:latin typeface="Calibri" panose="020F0502020204030204" pitchFamily="34" charset="0"/>
                <a:ea typeface="ＭＳ Ｐゴシック" panose="020B0600070205080204" pitchFamily="34" charset="-128"/>
              </a:rPr>
              <a:t>Cottage industry for textiles</a:t>
            </a:r>
          </a:p>
          <a:p>
            <a:pPr eaLnBrk="1" hangingPunct="1">
              <a:lnSpc>
                <a:spcPct val="90000"/>
              </a:lnSpc>
            </a:pPr>
            <a:r>
              <a:rPr lang="en-US" altLang="en-US" sz="2300" dirty="0">
                <a:latin typeface="Calibri" panose="020F0502020204030204" pitchFamily="34" charset="0"/>
                <a:ea typeface="ＭＳ Ｐゴシック" panose="020B0600070205080204" pitchFamily="34" charset="-128"/>
              </a:rPr>
              <a:t>European Industry</a:t>
            </a:r>
          </a:p>
          <a:p>
            <a:pPr lvl="1" eaLnBrk="1" hangingPunct="1">
              <a:lnSpc>
                <a:spcPct val="90000"/>
              </a:lnSpc>
            </a:pPr>
            <a:r>
              <a:rPr lang="en-US" altLang="en-US" sz="2300" dirty="0">
                <a:latin typeface="Calibri" panose="020F0502020204030204" pitchFamily="34" charset="0"/>
                <a:ea typeface="ＭＳ Ｐゴシック" panose="020B0600070205080204" pitchFamily="34" charset="-128"/>
              </a:rPr>
              <a:t>Cottage industry</a:t>
            </a:r>
          </a:p>
          <a:p>
            <a:pPr lvl="2" eaLnBrk="1" hangingPunct="1">
              <a:lnSpc>
                <a:spcPct val="90000"/>
              </a:lnSpc>
            </a:pPr>
            <a:r>
              <a:rPr lang="en-US" altLang="en-US" sz="2300" dirty="0">
                <a:latin typeface="Calibri" panose="020F0502020204030204" pitchFamily="34" charset="0"/>
                <a:ea typeface="ＭＳ Ｐゴシック" panose="020B0600070205080204" pitchFamily="34" charset="-128"/>
              </a:rPr>
              <a:t>Shift of textile production to the countryside</a:t>
            </a:r>
          </a:p>
          <a:p>
            <a:pPr lvl="3" eaLnBrk="1" hangingPunct="1">
              <a:lnSpc>
                <a:spcPct val="90000"/>
              </a:lnSpc>
            </a:pPr>
            <a:r>
              <a:rPr lang="en-US" altLang="en-US" sz="2300" dirty="0">
                <a:latin typeface="Calibri" panose="020F0502020204030204" pitchFamily="34" charset="0"/>
                <a:ea typeface="ＭＳ Ｐゴシック" panose="020B0600070205080204" pitchFamily="34" charset="-128"/>
              </a:rPr>
              <a:t>The “putting-out” or “domestic” system</a:t>
            </a:r>
          </a:p>
          <a:p>
            <a:pPr lvl="3" eaLnBrk="1" hangingPunct="1">
              <a:lnSpc>
                <a:spcPct val="90000"/>
              </a:lnSpc>
            </a:pPr>
            <a:r>
              <a:rPr lang="en-US" altLang="en-US" sz="2300" dirty="0">
                <a:latin typeface="Calibri" panose="020F0502020204030204" pitchFamily="34" charset="0"/>
                <a:ea typeface="ＭＳ Ｐゴシック" panose="020B0600070205080204" pitchFamily="34" charset="-128"/>
              </a:rPr>
              <a:t>A family enterprise for rural people</a:t>
            </a:r>
          </a:p>
          <a:p>
            <a:pPr lvl="1" eaLnBrk="1" hangingPunct="1">
              <a:lnSpc>
                <a:spcPct val="90000"/>
              </a:lnSpc>
            </a:pPr>
            <a:r>
              <a:rPr lang="en-US" altLang="en-US" sz="2300" dirty="0">
                <a:latin typeface="Calibri" panose="020F0502020204030204" pitchFamily="34" charset="0"/>
                <a:ea typeface="ＭＳ Ｐゴシック" panose="020B0600070205080204" pitchFamily="34" charset="-128"/>
              </a:rPr>
              <a:t>New methods and new machines</a:t>
            </a:r>
          </a:p>
          <a:p>
            <a:pPr lvl="2" eaLnBrk="1" hangingPunct="1">
              <a:lnSpc>
                <a:spcPct val="90000"/>
              </a:lnSpc>
            </a:pPr>
            <a:r>
              <a:rPr lang="en-US" altLang="en-US" sz="2300" dirty="0">
                <a:latin typeface="Calibri" panose="020F0502020204030204" pitchFamily="34" charset="0"/>
                <a:ea typeface="ＭＳ Ｐゴシック" panose="020B0600070205080204" pitchFamily="34" charset="-128"/>
              </a:rPr>
              <a:t>Cotton importation leads to innovation</a:t>
            </a:r>
          </a:p>
          <a:p>
            <a:pPr lvl="3" eaLnBrk="1" hangingPunct="1">
              <a:lnSpc>
                <a:spcPct val="90000"/>
              </a:lnSpc>
            </a:pPr>
            <a:r>
              <a:rPr lang="en-US" altLang="en-US" sz="2300" dirty="0">
                <a:latin typeface="Calibri" panose="020F0502020204030204" pitchFamily="34" charset="0"/>
                <a:ea typeface="ＭＳ Ｐゴシック" panose="020B0600070205080204" pitchFamily="34" charset="-128"/>
              </a:rPr>
              <a:t>Richard Arkwright (1732 – 1792) and the water frame</a:t>
            </a:r>
          </a:p>
          <a:p>
            <a:pPr lvl="3" eaLnBrk="1" hangingPunct="1">
              <a:lnSpc>
                <a:spcPct val="90000"/>
              </a:lnSpc>
            </a:pPr>
            <a:r>
              <a:rPr lang="en-US" altLang="en-US" sz="2300" dirty="0">
                <a:latin typeface="Calibri" panose="020F0502020204030204" pitchFamily="34" charset="0"/>
                <a:ea typeface="ＭＳ Ｐゴシック" panose="020B0600070205080204" pitchFamily="34" charset="-128"/>
              </a:rPr>
              <a:t>The development of mechanized looms</a:t>
            </a:r>
          </a:p>
          <a:p>
            <a:pPr lvl="1" eaLnBrk="1" hangingPunct="1">
              <a:lnSpc>
                <a:spcPct val="90000"/>
              </a:lnSpc>
            </a:pPr>
            <a:endParaRPr lang="en-US" altLang="en-US" sz="23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a:defRPr/>
            </a:pPr>
            <a:r>
              <a:rPr lang="en-US" sz="3000" kern="1200" dirty="0">
                <a:solidFill>
                  <a:srgbClr val="000000"/>
                </a:solidFill>
                <a:latin typeface="Calibri"/>
                <a:ea typeface="ＭＳ Ｐゴシック"/>
                <a:cs typeface="ＭＳ Ｐゴシック"/>
              </a:rPr>
              <a:t>Jethro </a:t>
            </a:r>
            <a:r>
              <a:rPr lang="en-US" sz="3000" kern="1200" dirty="0" err="1">
                <a:solidFill>
                  <a:srgbClr val="000000"/>
                </a:solidFill>
                <a:latin typeface="Calibri"/>
                <a:ea typeface="ＭＳ Ｐゴシック"/>
                <a:cs typeface="ＭＳ Ｐゴシック"/>
              </a:rPr>
              <a:t>Tull</a:t>
            </a:r>
            <a:r>
              <a:rPr lang="en-US" sz="3000" kern="1200" dirty="0">
                <a:solidFill>
                  <a:srgbClr val="000000"/>
                </a:solidFill>
                <a:latin typeface="Calibri"/>
                <a:ea typeface="ＭＳ Ｐゴシック"/>
                <a:cs typeface="ＭＳ Ｐゴシック"/>
              </a:rPr>
              <a:t> and the Seed Drill (Slide</a:t>
            </a:r>
            <a:r>
              <a:rPr lang="en-US" sz="3000" kern="1200" baseline="0" dirty="0">
                <a:solidFill>
                  <a:srgbClr val="000000"/>
                </a:solidFill>
                <a:latin typeface="Calibri"/>
                <a:ea typeface="ＭＳ Ｐゴシック"/>
                <a:cs typeface="ＭＳ Ｐゴシック"/>
              </a:rPr>
              <a:t> 1 of 2)</a:t>
            </a:r>
            <a:endParaRPr lang="en-US" dirty="0"/>
          </a:p>
        </p:txBody>
      </p:sp>
      <p:sp>
        <p:nvSpPr>
          <p:cNvPr id="481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p546</a:t>
            </a:r>
          </a:p>
        </p:txBody>
      </p:sp>
      <p:pic>
        <p:nvPicPr>
          <p:cNvPr id="481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5425" y="685800"/>
            <a:ext cx="36131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2"/>
          <p:cNvSpPr>
            <a:spLocks noChangeArrowheads="1"/>
          </p:cNvSpPr>
          <p:nvPr/>
        </p:nvSpPr>
        <p:spPr bwMode="auto">
          <a:xfrm>
            <a:off x="723900" y="5334000"/>
            <a:ext cx="7696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seed drill was invented by Jethro Tull, one of the many landed aristocrats who participated in the scientific experimentation of the age.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a:defRPr/>
            </a:pPr>
            <a:r>
              <a:rPr lang="en-US" sz="3000" kern="1200" dirty="0">
                <a:solidFill>
                  <a:srgbClr val="000000"/>
                </a:solidFill>
                <a:latin typeface="Calibri"/>
                <a:ea typeface="ＭＳ Ｐゴシック"/>
                <a:cs typeface="ＭＳ Ｐゴシック"/>
              </a:rPr>
              <a:t>Jethro </a:t>
            </a:r>
            <a:r>
              <a:rPr lang="en-US" sz="3000" kern="1200" dirty="0" err="1">
                <a:solidFill>
                  <a:srgbClr val="000000"/>
                </a:solidFill>
                <a:latin typeface="Calibri"/>
                <a:ea typeface="ＭＳ Ｐゴシック"/>
                <a:cs typeface="ＭＳ Ｐゴシック"/>
              </a:rPr>
              <a:t>Tull</a:t>
            </a:r>
            <a:r>
              <a:rPr lang="en-US" sz="3000" kern="1200" dirty="0">
                <a:solidFill>
                  <a:srgbClr val="000000"/>
                </a:solidFill>
                <a:latin typeface="Calibri"/>
                <a:ea typeface="ＭＳ Ｐゴシック"/>
                <a:cs typeface="ＭＳ Ｐゴシック"/>
              </a:rPr>
              <a:t> and the Seed Drill (Slide 2 of 2)</a:t>
            </a:r>
            <a:endParaRPr lang="en-US" dirty="0"/>
          </a:p>
        </p:txBody>
      </p:sp>
      <p:sp>
        <p:nvSpPr>
          <p:cNvPr id="5017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p546</a:t>
            </a:r>
          </a:p>
        </p:txBody>
      </p:sp>
      <p:pic>
        <p:nvPicPr>
          <p:cNvPr id="501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823913"/>
            <a:ext cx="513080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Rectangle 2"/>
          <p:cNvSpPr>
            <a:spLocks noChangeArrowheads="1"/>
          </p:cNvSpPr>
          <p:nvPr/>
        </p:nvSpPr>
        <p:spPr bwMode="auto">
          <a:xfrm>
            <a:off x="914400" y="5029200"/>
            <a:ext cx="7315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 major innovation in the new agricultural practices of the eighteenth century was the development of seed drills that enabled farmers to plant seeds in rows and prevent them from being picked up by birds. </a:t>
            </a:r>
            <a:endParaRPr lang="en-US" altLang="en-US" sz="200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noChangeArrowheads="1"/>
          </p:cNvSpPr>
          <p:nvPr>
            <p:ph type="title"/>
          </p:nvPr>
        </p:nvSpPr>
        <p:spPr>
          <a:xfrm>
            <a:off x="762000" y="4997"/>
            <a:ext cx="83820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Economic Expansion and Social Change </a:t>
            </a:r>
          </a:p>
        </p:txBody>
      </p:sp>
      <p:sp>
        <p:nvSpPr>
          <p:cNvPr id="51202" name="Rectangle 9"/>
          <p:cNvSpPr>
            <a:spLocks noGrp="1" noChangeArrowheads="1"/>
          </p:cNvSpPr>
          <p:nvPr>
            <p:ph type="body" idx="1"/>
          </p:nvPr>
        </p:nvSpPr>
        <p:spPr>
          <a:xfrm>
            <a:off x="765748" y="1171731"/>
            <a:ext cx="7769225" cy="4572000"/>
          </a:xfrm>
        </p:spPr>
        <p:txBody>
          <a:bodyPr/>
          <a:lstStyle/>
          <a:p>
            <a:pPr marL="347472" lvl="1" eaLnBrk="1" hangingPunct="1">
              <a:lnSpc>
                <a:spcPct val="90000"/>
              </a:lnSpc>
              <a:defRPr/>
            </a:pPr>
            <a:r>
              <a:rPr lang="en-US" altLang="en-US" sz="3200" dirty="0">
                <a:latin typeface="Calibri" pitchFamily="34" charset="0"/>
                <a:ea typeface="ＭＳ Ｐゴシック" pitchFamily="34" charset="-128"/>
              </a:rPr>
              <a:t>The New Consumers </a:t>
            </a:r>
          </a:p>
          <a:p>
            <a:pPr lvl="1" eaLnBrk="1" hangingPunct="1">
              <a:lnSpc>
                <a:spcPct val="90000"/>
              </a:lnSpc>
              <a:defRPr/>
            </a:pPr>
            <a:r>
              <a:rPr lang="en-US" altLang="en-US" dirty="0">
                <a:latin typeface="Calibri" pitchFamily="34" charset="0"/>
                <a:ea typeface="ＭＳ Ｐゴシック" pitchFamily="34" charset="-128"/>
              </a:rPr>
              <a:t>The origins of a </a:t>
            </a:r>
            <a:r>
              <a:rPr lang="en-US" altLang="en-US" u="sng" dirty="0">
                <a:latin typeface="Calibri" pitchFamily="34" charset="0"/>
                <a:ea typeface="ＭＳ Ｐゴシック" pitchFamily="34" charset="-128"/>
              </a:rPr>
              <a:t>consumer revolution</a:t>
            </a:r>
          </a:p>
          <a:p>
            <a:pPr marL="1143000" lvl="1" eaLnBrk="1" hangingPunct="1">
              <a:lnSpc>
                <a:spcPct val="90000"/>
              </a:lnSpc>
              <a:defRPr/>
            </a:pPr>
            <a:r>
              <a:rPr lang="en-US" altLang="en-US" sz="2400" dirty="0">
                <a:latin typeface="Calibri" pitchFamily="34" charset="0"/>
                <a:ea typeface="ＭＳ Ｐゴシック" pitchFamily="34" charset="-128"/>
              </a:rPr>
              <a:t>Agricultural workers decline</a:t>
            </a:r>
          </a:p>
          <a:p>
            <a:pPr marL="1143000" lvl="1" eaLnBrk="1" hangingPunct="1">
              <a:lnSpc>
                <a:spcPct val="90000"/>
              </a:lnSpc>
              <a:defRPr/>
            </a:pPr>
            <a:r>
              <a:rPr lang="en-US" altLang="en-US" sz="2400" dirty="0">
                <a:latin typeface="Calibri" pitchFamily="34" charset="0"/>
                <a:ea typeface="ＭＳ Ｐゴシック" pitchFamily="34" charset="-128"/>
              </a:rPr>
              <a:t>Growth of small merchants, craftspeople and shopkeepers</a:t>
            </a:r>
          </a:p>
          <a:p>
            <a:pPr marL="1143000" lvl="1" eaLnBrk="1" hangingPunct="1">
              <a:lnSpc>
                <a:spcPct val="90000"/>
              </a:lnSpc>
              <a:defRPr/>
            </a:pPr>
            <a:r>
              <a:rPr lang="en-US" altLang="en-US" sz="2400" dirty="0">
                <a:latin typeface="Calibri" pitchFamily="34" charset="0"/>
                <a:ea typeface="ＭＳ Ｐゴシック" pitchFamily="34" charset="-128"/>
              </a:rPr>
              <a:t>Primarily in England </a:t>
            </a:r>
          </a:p>
          <a:p>
            <a:pPr lvl="1" eaLnBrk="1" hangingPunct="1">
              <a:lnSpc>
                <a:spcPct val="90000"/>
              </a:lnSpc>
              <a:defRPr/>
            </a:pPr>
            <a:r>
              <a:rPr lang="en-US" altLang="en-US" dirty="0">
                <a:latin typeface="Calibri" pitchFamily="34" charset="0"/>
                <a:ea typeface="ＭＳ Ｐゴシック" pitchFamily="34" charset="-128"/>
              </a:rPr>
              <a:t>Europe overtakes China in production of Porcelain</a:t>
            </a:r>
          </a:p>
          <a:p>
            <a:pPr lvl="1" eaLnBrk="1" hangingPunct="1">
              <a:lnSpc>
                <a:spcPct val="90000"/>
              </a:lnSpc>
              <a:defRPr/>
            </a:pPr>
            <a:r>
              <a:rPr lang="en-US" dirty="0">
                <a:latin typeface="Calibri" panose="020F0502020204030204" pitchFamily="34" charset="0"/>
              </a:rPr>
              <a:t>Showroom of Josiah </a:t>
            </a:r>
            <a:r>
              <a:rPr lang="en-US" dirty="0" smtClean="0">
                <a:latin typeface="Calibri" panose="020F0502020204030204" pitchFamily="34" charset="0"/>
              </a:rPr>
              <a:t>Wedgewood</a:t>
            </a:r>
          </a:p>
          <a:p>
            <a:pPr lvl="1" eaLnBrk="1" hangingPunct="1">
              <a:lnSpc>
                <a:spcPct val="90000"/>
              </a:lnSpc>
              <a:defRPr/>
            </a:pPr>
            <a:endParaRPr lang="en-US" altLang="en-US" dirty="0">
              <a:latin typeface="Calibri" panose="020F0502020204030204" pitchFamily="34" charset="0"/>
              <a:ea typeface="ＭＳ Ｐゴシック" pitchFamily="34" charset="-128"/>
            </a:endParaRPr>
          </a:p>
          <a:p>
            <a:pPr lvl="1" eaLnBrk="1" hangingPunct="1">
              <a:lnSpc>
                <a:spcPct val="90000"/>
              </a:lnSpc>
              <a:defRPr/>
            </a:pPr>
            <a:endParaRPr lang="en-US" altLang="en-US" dirty="0">
              <a:latin typeface="Calibri" panose="020F0502020204030204" pitchFamily="34" charset="0"/>
              <a:ea typeface="ＭＳ Ｐゴシック" pitchFamily="34" charset="-128"/>
            </a:endParaRPr>
          </a:p>
          <a:p>
            <a:pPr eaLnBrk="1" hangingPunct="1">
              <a:lnSpc>
                <a:spcPct val="90000"/>
              </a:lnSpc>
              <a:defRPr/>
            </a:pPr>
            <a:r>
              <a:rPr lang="en-US" altLang="en-US" dirty="0">
                <a:latin typeface="Calibri" panose="020F0502020204030204" pitchFamily="34" charset="0"/>
                <a:ea typeface="ＭＳ Ｐゴシック" pitchFamily="34" charset="-128"/>
              </a:rPr>
              <a:t>Mercantile Empire and Worldwide Trade</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4267200"/>
            <a:ext cx="1930303" cy="160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a:defRPr/>
            </a:pPr>
            <a:r>
              <a:rPr lang="en-US" sz="3000" kern="1200" dirty="0">
                <a:solidFill>
                  <a:srgbClr val="000000"/>
                </a:solidFill>
                <a:latin typeface="Calibri"/>
                <a:ea typeface="ＭＳ Ｐゴシック"/>
                <a:cs typeface="ＭＳ Ｐゴシック"/>
              </a:rPr>
              <a:t>Cottage Industry</a:t>
            </a:r>
            <a:endParaRPr lang="en-US" dirty="0"/>
          </a:p>
        </p:txBody>
      </p:sp>
      <p:sp>
        <p:nvSpPr>
          <p:cNvPr id="5325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p548</a:t>
            </a:r>
          </a:p>
        </p:txBody>
      </p:sp>
      <p:pic>
        <p:nvPicPr>
          <p:cNvPr id="5325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2888" y="685800"/>
            <a:ext cx="61182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2"/>
          <p:cNvSpPr>
            <a:spLocks noChangeArrowheads="1"/>
          </p:cNvSpPr>
          <p:nvPr/>
        </p:nvSpPr>
        <p:spPr bwMode="auto">
          <a:xfrm>
            <a:off x="609600" y="5410200"/>
            <a:ext cx="7924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One important source of textile production in the eighteenth century was the cottage industry, truly a family enterprise. Shown here is a family at work producing flax.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a:defRPr/>
            </a:pPr>
            <a:r>
              <a:rPr lang="en-US" sz="3000" kern="1200" dirty="0">
                <a:solidFill>
                  <a:srgbClr val="000000"/>
                </a:solidFill>
                <a:latin typeface="Calibri"/>
                <a:ea typeface="ＭＳ Ｐゴシック"/>
                <a:cs typeface="ＭＳ Ｐゴシック"/>
              </a:rPr>
              <a:t>Bristol</a:t>
            </a:r>
            <a:endParaRPr lang="en-US" dirty="0"/>
          </a:p>
        </p:txBody>
      </p:sp>
      <p:sp>
        <p:nvSpPr>
          <p:cNvPr id="5529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p549</a:t>
            </a:r>
          </a:p>
        </p:txBody>
      </p:sp>
      <p:pic>
        <p:nvPicPr>
          <p:cNvPr id="5530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585788"/>
            <a:ext cx="624840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Rectangle 2"/>
          <p:cNvSpPr>
            <a:spLocks noChangeArrowheads="1"/>
          </p:cNvSpPr>
          <p:nvPr/>
        </p:nvSpPr>
        <p:spPr bwMode="auto">
          <a:xfrm>
            <a:off x="723900" y="5719763"/>
            <a:ext cx="7696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After the discovery of the New World, Bristol became an important British shipping port. By the seventeenth century, it was the second-largest port in the kingdom.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noChangeArrowheads="1"/>
          </p:cNvSpPr>
          <p:nvPr>
            <p:ph type="title"/>
          </p:nvPr>
        </p:nvSpPr>
        <p:spPr>
          <a:xfrm>
            <a:off x="685800" y="7620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Social Order of the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Eighteenth Century</a:t>
            </a:r>
          </a:p>
        </p:txBody>
      </p:sp>
      <p:sp>
        <p:nvSpPr>
          <p:cNvPr id="57347" name="Rectangle 9"/>
          <p:cNvSpPr>
            <a:spLocks noGrp="1" noChangeArrowheads="1"/>
          </p:cNvSpPr>
          <p:nvPr>
            <p:ph type="body" idx="1"/>
          </p:nvPr>
        </p:nvSpPr>
        <p:spPr>
          <a:xfrm>
            <a:off x="652463" y="1524000"/>
            <a:ext cx="7769225" cy="4113213"/>
          </a:xfrm>
        </p:spPr>
        <p:txBody>
          <a:bodyPr/>
          <a:lstStyle/>
          <a:p>
            <a:pPr eaLnBrk="1" hangingPunct="1">
              <a:lnSpc>
                <a:spcPct val="90000"/>
              </a:lnSpc>
            </a:pPr>
            <a:r>
              <a:rPr lang="en-US" altLang="en-US">
                <a:latin typeface="Calibri" panose="020F0502020204030204" pitchFamily="34" charset="0"/>
                <a:ea typeface="ＭＳ Ｐゴシック" panose="020B0600070205080204" pitchFamily="34" charset="-128"/>
              </a:rPr>
              <a:t>Tradition and Change</a:t>
            </a:r>
          </a:p>
          <a:p>
            <a:pPr eaLnBrk="1" hangingPunct="1">
              <a:lnSpc>
                <a:spcPct val="90000"/>
              </a:lnSpc>
            </a:pPr>
            <a:r>
              <a:rPr lang="en-US" altLang="en-US">
                <a:latin typeface="Calibri" panose="020F0502020204030204" pitchFamily="34" charset="0"/>
                <a:ea typeface="ＭＳ Ｐゴシック" panose="020B0600070205080204" pitchFamily="34" charset="-128"/>
              </a:rPr>
              <a:t>The Peasants</a:t>
            </a:r>
          </a:p>
          <a:p>
            <a:pPr lvl="1" eaLnBrk="1" hangingPunct="1">
              <a:lnSpc>
                <a:spcPct val="90000"/>
              </a:lnSpc>
            </a:pPr>
            <a:r>
              <a:rPr lang="en-US" altLang="en-US">
                <a:latin typeface="Calibri" panose="020F0502020204030204" pitchFamily="34" charset="0"/>
                <a:ea typeface="ＭＳ Ｐゴシック" panose="020B0600070205080204" pitchFamily="34" charset="-128"/>
              </a:rPr>
              <a:t>Variety of experiences, depending on location</a:t>
            </a:r>
          </a:p>
          <a:p>
            <a:pPr lvl="2" eaLnBrk="1" hangingPunct="1">
              <a:lnSpc>
                <a:spcPct val="90000"/>
              </a:lnSpc>
            </a:pPr>
            <a:r>
              <a:rPr lang="en-US" altLang="en-US">
                <a:latin typeface="Calibri" panose="020F0502020204030204" pitchFamily="34" charset="0"/>
                <a:ea typeface="ＭＳ Ｐゴシック" panose="020B0600070205080204" pitchFamily="34" charset="-128"/>
              </a:rPr>
              <a:t>Some subject to compulsory services as well as legal and economic limitations</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village</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peasant diet</a:t>
            </a:r>
          </a:p>
          <a:p>
            <a:pPr eaLnBrk="1" hangingPunct="1">
              <a:lnSpc>
                <a:spcPct val="90000"/>
              </a:lnSpc>
            </a:pPr>
            <a:r>
              <a:rPr lang="en-US" altLang="en-US" sz="2800">
                <a:latin typeface="Calibri" panose="020F0502020204030204" pitchFamily="34" charset="0"/>
                <a:ea typeface="ＭＳ Ｐゴシック" panose="020B0600070205080204" pitchFamily="34" charset="-128"/>
              </a:rPr>
              <a:t>The Nobility</a:t>
            </a:r>
          </a:p>
          <a:p>
            <a:pPr lvl="1" eaLnBrk="1" hangingPunct="1">
              <a:lnSpc>
                <a:spcPct val="90000"/>
              </a:lnSpc>
            </a:pPr>
            <a:r>
              <a:rPr lang="en-US" altLang="en-US">
                <a:latin typeface="Calibri" panose="020F0502020204030204" pitchFamily="34" charset="0"/>
                <a:ea typeface="ＭＳ Ｐゴシック" panose="020B0600070205080204" pitchFamily="34" charset="-128"/>
              </a:rPr>
              <a:t>Privileges, service, and social mobility</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aristocratic way of life: the country house</a:t>
            </a:r>
          </a:p>
          <a:p>
            <a:pPr lvl="1" eaLnBrk="1" hangingPunct="1">
              <a:lnSpc>
                <a:spcPct val="90000"/>
              </a:lnSpc>
            </a:pPr>
            <a:r>
              <a:rPr lang="en-US" altLang="en-US">
                <a:latin typeface="Calibri" panose="020F0502020204030204" pitchFamily="34" charset="0"/>
                <a:ea typeface="ＭＳ Ｐゴシック" panose="020B0600070205080204" pitchFamily="34" charset="-128"/>
              </a:rPr>
              <a:t>The aristocratic way of life: the grand tour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noChangeArrowheads="1"/>
          </p:cNvSpPr>
          <p:nvPr>
            <p:ph type="title"/>
          </p:nvPr>
        </p:nvSpPr>
        <p:spPr>
          <a:xfrm>
            <a:off x="762000" y="0"/>
            <a:ext cx="83820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Atlantic Seaboard States</a:t>
            </a:r>
          </a:p>
        </p:txBody>
      </p:sp>
      <p:sp>
        <p:nvSpPr>
          <p:cNvPr id="8195" name="Rectangle 9"/>
          <p:cNvSpPr>
            <a:spLocks noGrp="1" noChangeArrowheads="1"/>
          </p:cNvSpPr>
          <p:nvPr>
            <p:ph type="body" idx="1"/>
          </p:nvPr>
        </p:nvSpPr>
        <p:spPr>
          <a:xfrm>
            <a:off x="762000" y="1144588"/>
            <a:ext cx="7769225" cy="5332412"/>
          </a:xfrm>
        </p:spPr>
        <p:txBody>
          <a:bodyPr/>
          <a:lstStyle/>
          <a:p>
            <a:pPr marL="457200" lvl="1" indent="-457200" eaLnBrk="1" hangingPunct="1">
              <a:lnSpc>
                <a:spcPct val="90000"/>
              </a:lnSpc>
            </a:pPr>
            <a:r>
              <a:rPr lang="en-US" altLang="en-US" sz="3200" dirty="0">
                <a:latin typeface="Calibri" panose="020F0502020204030204" pitchFamily="34" charset="0"/>
                <a:ea typeface="ＭＳ Ｐゴシック" panose="020B0600070205080204" pitchFamily="34" charset="-128"/>
              </a:rPr>
              <a:t>France: the Problems of the French </a:t>
            </a:r>
            <a:r>
              <a:rPr lang="en-US" altLang="en-US" sz="3200" dirty="0" smtClean="0">
                <a:latin typeface="Calibri" panose="020F0502020204030204" pitchFamily="34" charset="0"/>
                <a:ea typeface="ＭＳ Ｐゴシック" panose="020B0600070205080204" pitchFamily="34" charset="-128"/>
              </a:rPr>
              <a:t>Monarchs</a:t>
            </a:r>
          </a:p>
          <a:p>
            <a:pPr marL="857250" lvl="2" indent="-457200" eaLnBrk="1" hangingPunct="1">
              <a:lnSpc>
                <a:spcPct val="90000"/>
              </a:lnSpc>
            </a:pPr>
            <a:r>
              <a:rPr lang="en-US" altLang="en-US" dirty="0" smtClean="0">
                <a:latin typeface="Calibri" panose="020F0502020204030204" pitchFamily="34" charset="0"/>
                <a:ea typeface="ＭＳ Ｐゴシック" panose="020B0600070205080204" pitchFamily="34" charset="-128"/>
              </a:rPr>
              <a:t>Not affected by the Enlightenment (ironic) and resisted any reforms</a:t>
            </a:r>
          </a:p>
          <a:p>
            <a:pPr marL="857250" lvl="2" indent="-457200" eaLnBrk="1" hangingPunct="1">
              <a:lnSpc>
                <a:spcPct val="90000"/>
              </a:lnSpc>
            </a:pPr>
            <a:r>
              <a:rPr lang="en-US" altLang="en-US" dirty="0" smtClean="0">
                <a:latin typeface="Calibri" panose="020F0502020204030204" pitchFamily="34" charset="0"/>
                <a:ea typeface="ＭＳ Ｐゴシック" panose="020B0600070205080204" pitchFamily="34" charset="-128"/>
              </a:rPr>
              <a:t>Louis XIV left France in poor shape: too much debt, unhappy people, too much territory to manage, and a 5-year old on the throne. </a:t>
            </a:r>
            <a:endParaRPr lang="en-US" altLang="en-US" dirty="0">
              <a:latin typeface="Calibri" panose="020F0502020204030204" pitchFamily="34" charset="0"/>
              <a:ea typeface="ＭＳ Ｐゴシック" panose="020B0600070205080204" pitchFamily="34" charset="-128"/>
            </a:endParaRPr>
          </a:p>
          <a:p>
            <a:pPr marL="457200" lvl="1" indent="-457200" eaLnBrk="1" hangingPunct="1">
              <a:lnSpc>
                <a:spcPct val="90000"/>
              </a:lnSpc>
            </a:pPr>
            <a:r>
              <a:rPr lang="en-US" altLang="en-US" dirty="0">
                <a:latin typeface="Calibri" panose="020F0502020204030204" pitchFamily="34" charset="0"/>
                <a:ea typeface="ＭＳ Ｐゴシック" panose="020B0600070205080204" pitchFamily="34" charset="-128"/>
              </a:rPr>
              <a:t>The long rule of Louis XV (1715 – 1774</a:t>
            </a:r>
            <a:r>
              <a:rPr lang="en-US" altLang="en-US" dirty="0" smtClean="0">
                <a:latin typeface="Calibri" panose="020F0502020204030204" pitchFamily="34" charset="0"/>
                <a:ea typeface="ＭＳ Ｐゴシック" panose="020B0600070205080204" pitchFamily="34" charset="-128"/>
              </a:rPr>
              <a:t>)</a:t>
            </a:r>
          </a:p>
          <a:p>
            <a:pPr marL="857250" lvl="2" indent="-457200" eaLnBrk="1" hangingPunct="1">
              <a:lnSpc>
                <a:spcPct val="90000"/>
              </a:lnSpc>
            </a:pPr>
            <a:r>
              <a:rPr lang="en-US" altLang="en-US" dirty="0" smtClean="0">
                <a:latin typeface="Calibri" panose="020F0502020204030204" pitchFamily="34" charset="0"/>
                <a:ea typeface="ＭＳ Ｐゴシック" panose="020B0600070205080204" pitchFamily="34" charset="-128"/>
              </a:rPr>
              <a:t>Lazy, weak, and scandalous</a:t>
            </a:r>
          </a:p>
          <a:p>
            <a:pPr marL="857250" lvl="2" indent="-457200" eaLnBrk="1" hangingPunct="1">
              <a:lnSpc>
                <a:spcPct val="90000"/>
              </a:lnSpc>
            </a:pPr>
            <a:r>
              <a:rPr lang="en-US" altLang="en-US" dirty="0" smtClean="0">
                <a:latin typeface="Calibri" panose="020F0502020204030204" pitchFamily="34" charset="0"/>
                <a:ea typeface="ＭＳ Ｐゴシック" panose="020B0600070205080204" pitchFamily="34" charset="-128"/>
              </a:rPr>
              <a:t>Lost its empire in the Seven Years War</a:t>
            </a:r>
            <a:endParaRPr lang="en-US" altLang="en-US" dirty="0">
              <a:latin typeface="Calibri" panose="020F0502020204030204" pitchFamily="34" charset="0"/>
              <a:ea typeface="ＭＳ Ｐゴシック" panose="020B0600070205080204" pitchFamily="34" charset="-128"/>
            </a:endParaRPr>
          </a:p>
          <a:p>
            <a:pPr marL="457200" lvl="1" indent="-457200" eaLnBrk="1" hangingPunct="1">
              <a:lnSpc>
                <a:spcPct val="90000"/>
              </a:lnSpc>
            </a:pPr>
            <a:r>
              <a:rPr lang="en-US" altLang="en-US" dirty="0">
                <a:latin typeface="Calibri" panose="020F0502020204030204" pitchFamily="34" charset="0"/>
                <a:ea typeface="ＭＳ Ｐゴシック" panose="020B0600070205080204" pitchFamily="34" charset="-128"/>
              </a:rPr>
              <a:t>The financial woes of Louis XVI (1774 – 1792) </a:t>
            </a:r>
            <a:endParaRPr lang="en-US" altLang="en-US" dirty="0" smtClean="0">
              <a:latin typeface="Calibri" panose="020F0502020204030204" pitchFamily="34" charset="0"/>
              <a:ea typeface="ＭＳ Ｐゴシック" panose="020B0600070205080204" pitchFamily="34" charset="-128"/>
            </a:endParaRPr>
          </a:p>
          <a:p>
            <a:pPr marL="857250" lvl="2" indent="-457200" eaLnBrk="1" hangingPunct="1">
              <a:lnSpc>
                <a:spcPct val="90000"/>
              </a:lnSpc>
            </a:pPr>
            <a:r>
              <a:rPr lang="en-US" altLang="en-US" dirty="0" smtClean="0">
                <a:latin typeface="Calibri" panose="020F0502020204030204" pitchFamily="34" charset="0"/>
                <a:ea typeface="ＭＳ Ｐゴシック" panose="020B0600070205080204" pitchFamily="34" charset="-128"/>
              </a:rPr>
              <a:t>Weak and incompetent ruler with his Austrian wife, Marie Antoinette</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0200" y="457200"/>
            <a:ext cx="6604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5562600"/>
            <a:ext cx="66389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81232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52400"/>
            <a:ext cx="8034337" cy="4771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4400" y="4953000"/>
            <a:ext cx="8001000" cy="1461939"/>
          </a:xfrm>
          <a:prstGeom prst="rect">
            <a:avLst/>
          </a:prstGeom>
        </p:spPr>
        <p:txBody>
          <a:bodyPr wrap="square">
            <a:spAutoFit/>
          </a:bodyPr>
          <a:lstStyle/>
          <a:p>
            <a:pPr lvl="0" eaLnBrk="1" hangingPunct="1"/>
            <a:r>
              <a:rPr lang="en-US" altLang="en-US" sz="1800" dirty="0">
                <a:solidFill>
                  <a:srgbClr val="000000"/>
                </a:solidFill>
                <a:latin typeface="Arial" charset="0"/>
                <a:ea typeface="ＭＳ Ｐゴシック" pitchFamily="1" charset="-128"/>
              </a:rPr>
              <a:t>Eighteenth-century France had some of the best roads in the world, but they were often built with forced labor. French peasants were required to work part of each year on such projects. This system, called the </a:t>
            </a:r>
            <a:r>
              <a:rPr lang="en-US" altLang="en-US" sz="1800" dirty="0" err="1">
                <a:solidFill>
                  <a:srgbClr val="000000"/>
                </a:solidFill>
                <a:latin typeface="Arial" charset="0"/>
                <a:ea typeface="ＭＳ Ｐゴシック" pitchFamily="1" charset="-128"/>
              </a:rPr>
              <a:t>corvée</a:t>
            </a:r>
            <a:r>
              <a:rPr lang="en-US" altLang="en-US" sz="1800" dirty="0">
                <a:solidFill>
                  <a:srgbClr val="000000"/>
                </a:solidFill>
                <a:latin typeface="Arial" charset="0"/>
                <a:ea typeface="ＭＳ Ｐゴシック" pitchFamily="1" charset="-128"/>
              </a:rPr>
              <a:t>, was not abolished until the French Revolution in 1789.</a:t>
            </a:r>
          </a:p>
          <a:p>
            <a:pPr lvl="0" eaLnBrk="1" hangingPunct="1"/>
            <a:endParaRPr lang="en-US" altLang="en-US" sz="500" dirty="0">
              <a:solidFill>
                <a:srgbClr val="000000"/>
              </a:solidFill>
              <a:latin typeface="Arial" charset="0"/>
              <a:ea typeface="ＭＳ Ｐゴシック" pitchFamily="1" charset="-128"/>
            </a:endParaRPr>
          </a:p>
          <a:p>
            <a:pPr lvl="0" eaLnBrk="1" hangingPunct="1"/>
            <a:r>
              <a:rPr lang="en-US" altLang="en-US" sz="1200" dirty="0">
                <a:solidFill>
                  <a:srgbClr val="000000"/>
                </a:solidFill>
                <a:latin typeface="Arial" charset="0"/>
                <a:ea typeface="ＭＳ Ｐゴシック" pitchFamily="1" charset="-128"/>
              </a:rPr>
              <a:t>Joseph </a:t>
            </a:r>
            <a:r>
              <a:rPr lang="en-US" altLang="en-US" sz="1200" dirty="0" err="1">
                <a:solidFill>
                  <a:srgbClr val="000000"/>
                </a:solidFill>
                <a:latin typeface="Arial" charset="0"/>
                <a:ea typeface="ＭＳ Ｐゴシック" pitchFamily="1" charset="-128"/>
              </a:rPr>
              <a:t>Vernet</a:t>
            </a:r>
            <a:r>
              <a:rPr lang="en-US" altLang="en-US" sz="1200" dirty="0">
                <a:solidFill>
                  <a:srgbClr val="000000"/>
                </a:solidFill>
                <a:latin typeface="Arial" charset="0"/>
                <a:ea typeface="ＭＳ Ｐゴシック" pitchFamily="1" charset="-128"/>
              </a:rPr>
              <a:t>, “Construction of a Road.” Louvre, Paris, France. Bridgeman-</a:t>
            </a:r>
            <a:r>
              <a:rPr lang="en-US" altLang="en-US" sz="1200" dirty="0" err="1">
                <a:solidFill>
                  <a:srgbClr val="000000"/>
                </a:solidFill>
                <a:latin typeface="Arial" charset="0"/>
                <a:ea typeface="ＭＳ Ｐゴシック" pitchFamily="1" charset="-128"/>
              </a:rPr>
              <a:t>Giraudon</a:t>
            </a:r>
            <a:r>
              <a:rPr lang="en-US" altLang="en-US" sz="1200" dirty="0">
                <a:solidFill>
                  <a:srgbClr val="000000"/>
                </a:solidFill>
                <a:latin typeface="Arial" charset="0"/>
                <a:ea typeface="ＭＳ Ｐゴシック" pitchFamily="1" charset="-128"/>
              </a:rPr>
              <a:t>/Art Resource, NY</a:t>
            </a:r>
            <a:endParaRPr lang="en-US" altLang="en-US" sz="1200" dirty="0">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4257472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33400"/>
            <a:ext cx="7620000" cy="914400"/>
          </a:xfrm>
        </p:spPr>
        <p:txBody>
          <a:bodyPr/>
          <a:lstStyle/>
          <a:p>
            <a:r>
              <a:rPr lang="en-US" sz="2800" i="1" dirty="0" smtClean="0"/>
              <a:t>Beer Alley and Gin Lane</a:t>
            </a:r>
            <a:r>
              <a:rPr lang="en-US" sz="2800" dirty="0" smtClean="0"/>
              <a:t>, by William Hogarth</a:t>
            </a:r>
            <a:br>
              <a:rPr lang="en-US" sz="2800" dirty="0" smtClean="0"/>
            </a:br>
            <a:r>
              <a:rPr lang="en-US" sz="2800" dirty="0" smtClean="0"/>
              <a:t>England, 1751</a:t>
            </a:r>
            <a:endParaRPr lang="en-US" sz="28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66800" y="1524000"/>
            <a:ext cx="761337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9642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0" y="285929"/>
            <a:ext cx="4807323"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38200" y="5410200"/>
            <a:ext cx="8077200" cy="1200329"/>
          </a:xfrm>
          <a:prstGeom prst="rect">
            <a:avLst/>
          </a:prstGeom>
        </p:spPr>
        <p:txBody>
          <a:bodyPr wrap="square">
            <a:spAutoFit/>
          </a:bodyPr>
          <a:lstStyle/>
          <a:p>
            <a:pPr lvl="0" eaLnBrk="1" hangingPunct="1"/>
            <a:r>
              <a:rPr lang="en-US" altLang="en-US" sz="1800" dirty="0" err="1">
                <a:solidFill>
                  <a:srgbClr val="000000"/>
                </a:solidFill>
                <a:latin typeface="Arial" charset="0"/>
                <a:ea typeface="ＭＳ Ｐゴシック" pitchFamily="1" charset="-128"/>
              </a:rPr>
              <a:t>Emelyan</a:t>
            </a:r>
            <a:r>
              <a:rPr lang="en-US" altLang="en-US" sz="1800" dirty="0">
                <a:solidFill>
                  <a:srgbClr val="000000"/>
                </a:solidFill>
                <a:latin typeface="Arial" charset="0"/>
                <a:ea typeface="ＭＳ Ｐゴシック" pitchFamily="1" charset="-128"/>
              </a:rPr>
              <a:t> </a:t>
            </a:r>
            <a:r>
              <a:rPr lang="en-US" altLang="en-US" sz="1800" dirty="0" err="1">
                <a:solidFill>
                  <a:srgbClr val="000000"/>
                </a:solidFill>
                <a:latin typeface="Arial" charset="0"/>
                <a:ea typeface="ＭＳ Ｐゴシック" pitchFamily="1" charset="-128"/>
              </a:rPr>
              <a:t>Pugachev</a:t>
            </a:r>
            <a:r>
              <a:rPr lang="en-US" altLang="en-US" sz="1800" dirty="0">
                <a:solidFill>
                  <a:srgbClr val="000000"/>
                </a:solidFill>
                <a:latin typeface="Arial" charset="0"/>
                <a:ea typeface="ＭＳ Ｐゴシック" pitchFamily="1" charset="-128"/>
              </a:rPr>
              <a:t> (1726–1775) led the largest peasant revolt in Russian history. In this contemporary propaganda picture he is shown in chains. An inscription in Russian and German was printed below the picture decrying the evils of revolution and insurrection.</a:t>
            </a:r>
            <a:endParaRPr lang="en-US" altLang="en-US" sz="1800" dirty="0">
              <a:solidFill>
                <a:srgbClr val="000000"/>
              </a:solidFill>
              <a:latin typeface="Arial" charset="0"/>
              <a:ea typeface="ＭＳ Ｐゴシック" pitchFamily="1" charset="-128"/>
            </a:endParaRPr>
          </a:p>
        </p:txBody>
      </p:sp>
    </p:spTree>
    <p:extLst>
      <p:ext uri="{BB962C8B-B14F-4D97-AF65-F5344CB8AC3E}">
        <p14:creationId xmlns:p14="http://schemas.microsoft.com/office/powerpoint/2010/main" val="18740233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27037"/>
            <a:ext cx="9144000" cy="411163"/>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The Aristocratic Way of Life </a:t>
            </a:r>
            <a:endParaRPr lang="en-US" dirty="0"/>
          </a:p>
        </p:txBody>
      </p:sp>
      <p:sp>
        <p:nvSpPr>
          <p:cNvPr id="5837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p553</a:t>
            </a:r>
          </a:p>
        </p:txBody>
      </p:sp>
      <p:pic>
        <p:nvPicPr>
          <p:cNvPr id="5837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16062" y="1295400"/>
            <a:ext cx="6111875" cy="414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2"/>
          <p:cNvSpPr>
            <a:spLocks noChangeArrowheads="1"/>
          </p:cNvSpPr>
          <p:nvPr/>
        </p:nvSpPr>
        <p:spPr bwMode="auto">
          <a:xfrm>
            <a:off x="898524" y="5588000"/>
            <a:ext cx="7346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The painting, by Richard Wilson, shows a typical English country house of the eighteenth century surrounded by a simple, serene landscape.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0837"/>
            <a:ext cx="9144000" cy="411163"/>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The Aristocratic Way of Life </a:t>
            </a:r>
            <a:endParaRPr lang="en-US" dirty="0"/>
          </a:p>
        </p:txBody>
      </p:sp>
      <p:sp>
        <p:nvSpPr>
          <p:cNvPr id="6041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p553</a:t>
            </a:r>
          </a:p>
        </p:txBody>
      </p:sp>
      <p:pic>
        <p:nvPicPr>
          <p:cNvPr id="604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2443" y="1149680"/>
            <a:ext cx="3059113" cy="438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Rectangle 2"/>
          <p:cNvSpPr>
            <a:spLocks noChangeArrowheads="1"/>
          </p:cNvSpPr>
          <p:nvPr/>
        </p:nvSpPr>
        <p:spPr bwMode="auto">
          <a:xfrm>
            <a:off x="495300" y="5715000"/>
            <a:ext cx="8153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Thomas Gainsborough’s </a:t>
            </a:r>
            <a:r>
              <a:rPr lang="en-US" altLang="en-US" sz="2000" i="1">
                <a:latin typeface="Calibri" panose="020F0502020204030204" pitchFamily="34" charset="0"/>
              </a:rPr>
              <a:t>Conversation in the Park</a:t>
            </a:r>
            <a:r>
              <a:rPr lang="en-US" altLang="en-US" sz="2000">
                <a:latin typeface="Calibri" panose="020F0502020204030204" pitchFamily="34" charset="0"/>
              </a:rPr>
              <a:t>, captures the relaxed life of two aristocrats in the park of their country estate.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836" y="533400"/>
            <a:ext cx="7559675"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47800" y="5029200"/>
            <a:ext cx="6629400" cy="1200329"/>
          </a:xfrm>
          <a:prstGeom prst="rect">
            <a:avLst/>
          </a:prstGeom>
        </p:spPr>
        <p:txBody>
          <a:bodyPr wrap="square">
            <a:spAutoFit/>
          </a:bodyPr>
          <a:lstStyle/>
          <a:p>
            <a:pPr lvl="0"/>
            <a:r>
              <a:rPr lang="en-US" altLang="en-US" sz="1800" b="1" dirty="0">
                <a:solidFill>
                  <a:srgbClr val="000000"/>
                </a:solidFill>
                <a:latin typeface="Arial" charset="0"/>
                <a:ea typeface="ＭＳ Ｐゴシック" pitchFamily="1" charset="-128"/>
              </a:rPr>
              <a:t>An Aristocratic Couple </a:t>
            </a:r>
            <a:r>
              <a:rPr lang="en-US" altLang="en-US" sz="1800" dirty="0">
                <a:solidFill>
                  <a:srgbClr val="000000"/>
                </a:solidFill>
                <a:latin typeface="Arial" charset="0"/>
                <a:ea typeface="ＭＳ Ｐゴシック" pitchFamily="1" charset="-128"/>
              </a:rPr>
              <a:t>Portraits, such as this one of the English landowner, Robert Andrews and His Wife, by Thomas Gainsborough (1728–1788), contain many clues to the aristocratic dominance of landed society</a:t>
            </a:r>
            <a:endParaRPr lang="en-US" altLang="en-US" sz="1800" dirty="0">
              <a:solidFill>
                <a:srgbClr val="000000"/>
              </a:solidFill>
              <a:latin typeface="Times" pitchFamily="18" charset="0"/>
              <a:ea typeface="ＭＳ Ｐゴシック" pitchFamily="1" charset="-128"/>
            </a:endParaRPr>
          </a:p>
        </p:txBody>
      </p:sp>
    </p:spTree>
    <p:extLst>
      <p:ext uri="{BB962C8B-B14F-4D97-AF65-F5344CB8AC3E}">
        <p14:creationId xmlns:p14="http://schemas.microsoft.com/office/powerpoint/2010/main" val="3637078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0837"/>
            <a:ext cx="9144000" cy="411163"/>
          </a:xfrm>
        </p:spPr>
        <p:txBody>
          <a:bodyPr/>
          <a:lstStyle/>
          <a:p>
            <a:pPr eaLnBrk="1" hangingPunct="1">
              <a:defRPr/>
            </a:pPr>
            <a:r>
              <a:rPr lang="en-US" sz="3000" kern="1200" dirty="0">
                <a:solidFill>
                  <a:srgbClr val="000000"/>
                </a:solidFill>
                <a:latin typeface="Calibri"/>
                <a:ea typeface="ＭＳ Ｐゴシック"/>
                <a:cs typeface="ＭＳ Ｐゴシック"/>
              </a:rPr>
              <a:t>Images of Everyday Life: The Aristocratic Way of Life </a:t>
            </a:r>
            <a:endParaRPr lang="en-US" dirty="0"/>
          </a:p>
        </p:txBody>
      </p:sp>
      <p:sp>
        <p:nvSpPr>
          <p:cNvPr id="624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p553</a:t>
            </a:r>
          </a:p>
        </p:txBody>
      </p:sp>
      <p:pic>
        <p:nvPicPr>
          <p:cNvPr id="624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4137" y="1084262"/>
            <a:ext cx="389572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2"/>
          <p:cNvSpPr>
            <a:spLocks noChangeArrowheads="1"/>
          </p:cNvSpPr>
          <p:nvPr/>
        </p:nvSpPr>
        <p:spPr bwMode="auto">
          <a:xfrm>
            <a:off x="1219200" y="5895975"/>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illustration shows the formal dining room of a great British country house.</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0837"/>
            <a:ext cx="9144000" cy="411163"/>
          </a:xfrm>
        </p:spPr>
        <p:txBody>
          <a:bodyPr/>
          <a:lstStyle/>
          <a:p>
            <a:pPr>
              <a:defRPr/>
            </a:pPr>
            <a:r>
              <a:rPr lang="en-US" sz="3000" kern="1200" dirty="0">
                <a:solidFill>
                  <a:srgbClr val="000000"/>
                </a:solidFill>
                <a:latin typeface="Calibri"/>
                <a:ea typeface="ＭＳ Ｐゴシック"/>
                <a:cs typeface="ＭＳ Ｐゴシック"/>
              </a:rPr>
              <a:t>Images of Everyday Life: The Aristocratic Way of Life </a:t>
            </a:r>
            <a:endParaRPr lang="en-US" dirty="0"/>
          </a:p>
        </p:txBody>
      </p:sp>
      <p:sp>
        <p:nvSpPr>
          <p:cNvPr id="645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p553</a:t>
            </a:r>
          </a:p>
        </p:txBody>
      </p:sp>
      <p:pic>
        <p:nvPicPr>
          <p:cNvPr id="645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9875" y="1141412"/>
            <a:ext cx="6064250" cy="449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2"/>
          <p:cNvSpPr>
            <a:spLocks noChangeArrowheads="1"/>
          </p:cNvSpPr>
          <p:nvPr/>
        </p:nvSpPr>
        <p:spPr bwMode="auto">
          <a:xfrm>
            <a:off x="1257300" y="5730875"/>
            <a:ext cx="6629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illustration at the lower right shows Chinese cups without</a:t>
            </a:r>
          </a:p>
          <a:p>
            <a:pPr>
              <a:spcBef>
                <a:spcPct val="0"/>
              </a:spcBef>
              <a:buClrTx/>
              <a:buSzTx/>
              <a:buFontTx/>
              <a:buNone/>
            </a:pPr>
            <a:r>
              <a:rPr lang="en-US" altLang="en-US" sz="2000">
                <a:latin typeface="Calibri" panose="020F0502020204030204" pitchFamily="34" charset="0"/>
              </a:rPr>
              <a:t>handles, which became extremely fashionable.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noChangeArrowheads="1"/>
          </p:cNvSpPr>
          <p:nvPr>
            <p:ph type="title"/>
          </p:nvPr>
        </p:nvSpPr>
        <p:spPr>
          <a:xfrm>
            <a:off x="709534"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a:t>
            </a:r>
            <a:r>
              <a:rPr lang="en-US" altLang="en-US" dirty="0">
                <a:solidFill>
                  <a:srgbClr val="FF0000"/>
                </a:solidFill>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Inhabitants of Towns and Cities</a:t>
            </a:r>
          </a:p>
        </p:txBody>
      </p:sp>
      <p:sp>
        <p:nvSpPr>
          <p:cNvPr id="66563" name="Rectangle 11"/>
          <p:cNvSpPr>
            <a:spLocks noGrp="1" noChangeArrowheads="1"/>
          </p:cNvSpPr>
          <p:nvPr>
            <p:ph type="body" idx="1"/>
          </p:nvPr>
        </p:nvSpPr>
        <p:spPr>
          <a:xfrm>
            <a:off x="709534" y="11430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The Importance of Cities</a:t>
            </a:r>
          </a:p>
          <a:p>
            <a:pPr lvl="1" eaLnBrk="1" hangingPunct="1"/>
            <a:r>
              <a:rPr lang="en-US" altLang="en-US" dirty="0">
                <a:latin typeface="Calibri" panose="020F0502020204030204" pitchFamily="34" charset="0"/>
                <a:ea typeface="ＭＳ Ｐゴシック" panose="020B0600070205080204" pitchFamily="34" charset="-128"/>
              </a:rPr>
              <a:t>Function as centers of culture</a:t>
            </a:r>
          </a:p>
          <a:p>
            <a:pPr lvl="1" eaLnBrk="1" hangingPunct="1"/>
            <a:r>
              <a:rPr lang="en-US" altLang="en-US" dirty="0">
                <a:latin typeface="Calibri" panose="020F0502020204030204" pitchFamily="34" charset="0"/>
                <a:ea typeface="ＭＳ Ｐゴシック" panose="020B0600070205080204" pitchFamily="34" charset="-128"/>
              </a:rPr>
              <a:t>Urban hierarchy</a:t>
            </a:r>
          </a:p>
          <a:p>
            <a:pPr lvl="2" eaLnBrk="1" hangingPunct="1"/>
            <a:r>
              <a:rPr lang="en-US" altLang="en-US" dirty="0">
                <a:latin typeface="Calibri" panose="020F0502020204030204" pitchFamily="34" charset="0"/>
                <a:ea typeface="ＭＳ Ｐゴシック" panose="020B0600070205080204" pitchFamily="34" charset="-128"/>
              </a:rPr>
              <a:t>Patrician oligarchy</a:t>
            </a:r>
          </a:p>
          <a:p>
            <a:pPr lvl="2" eaLnBrk="1" hangingPunct="1"/>
            <a:r>
              <a:rPr lang="en-US" altLang="en-US" dirty="0">
                <a:latin typeface="Calibri" panose="020F0502020204030204" pitchFamily="34" charset="0"/>
                <a:ea typeface="ＭＳ Ｐゴシック" panose="020B0600070205080204" pitchFamily="34" charset="-128"/>
              </a:rPr>
              <a:t>Middle class</a:t>
            </a:r>
          </a:p>
          <a:p>
            <a:pPr lvl="2" eaLnBrk="1" hangingPunct="1"/>
            <a:r>
              <a:rPr lang="en-US" altLang="en-US" dirty="0">
                <a:latin typeface="Calibri" panose="020F0502020204030204" pitchFamily="34" charset="0"/>
                <a:ea typeface="ＭＳ Ｐゴシック" panose="020B0600070205080204" pitchFamily="34" charset="-128"/>
              </a:rPr>
              <a:t>Petty bourgeoisie</a:t>
            </a:r>
          </a:p>
          <a:p>
            <a:pPr lvl="2" eaLnBrk="1" hangingPunct="1"/>
            <a:r>
              <a:rPr lang="en-US" altLang="en-US" dirty="0">
                <a:latin typeface="Calibri" panose="020F0502020204030204" pitchFamily="34" charset="0"/>
                <a:ea typeface="ＭＳ Ｐゴシック" panose="020B0600070205080204" pitchFamily="34" charset="-128"/>
              </a:rPr>
              <a:t>Laborers</a:t>
            </a:r>
          </a:p>
          <a:p>
            <a:pPr lvl="1" eaLnBrk="1" hangingPunct="1"/>
            <a:r>
              <a:rPr lang="en-US" altLang="en-US" dirty="0">
                <a:latin typeface="Calibri" panose="020F0502020204030204" pitchFamily="34" charset="0"/>
                <a:ea typeface="ＭＳ Ｐゴシック" panose="020B0600070205080204" pitchFamily="34" charset="-128"/>
              </a:rPr>
              <a:t>Sanitation </a:t>
            </a:r>
          </a:p>
          <a:p>
            <a:pPr eaLnBrk="1" hangingPunct="1"/>
            <a:r>
              <a:rPr lang="en-US" altLang="en-US" dirty="0">
                <a:latin typeface="Calibri" panose="020F0502020204030204" pitchFamily="34" charset="0"/>
                <a:ea typeface="ＭＳ Ｐゴシック" panose="020B0600070205080204" pitchFamily="34" charset="-128"/>
              </a:rPr>
              <a:t>The Problem of Poverty</a:t>
            </a:r>
          </a:p>
          <a:p>
            <a:pPr lvl="1" eaLnBrk="1" hangingPunct="1"/>
            <a:r>
              <a:rPr lang="en-US" altLang="en-US" dirty="0">
                <a:latin typeface="Calibri" panose="020F0502020204030204" pitchFamily="34" charset="0"/>
                <a:ea typeface="ＭＳ Ｐゴシック" panose="020B0600070205080204" pitchFamily="34" charset="-128"/>
              </a:rPr>
              <a:t>Changing ideas about charity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411163"/>
          </a:xfrm>
        </p:spPr>
        <p:txBody>
          <a:bodyPr/>
          <a:lstStyle/>
          <a:p>
            <a:r>
              <a:rPr lang="en-US" dirty="0" smtClean="0"/>
              <a:t>The Atlantic Seaboard States</a:t>
            </a:r>
            <a:endParaRPr lang="en-US" dirty="0"/>
          </a:p>
        </p:txBody>
      </p:sp>
      <p:sp>
        <p:nvSpPr>
          <p:cNvPr id="3" name="Content Placeholder 2"/>
          <p:cNvSpPr>
            <a:spLocks noGrp="1"/>
          </p:cNvSpPr>
          <p:nvPr>
            <p:ph idx="1"/>
          </p:nvPr>
        </p:nvSpPr>
        <p:spPr>
          <a:xfrm>
            <a:off x="652463" y="990600"/>
            <a:ext cx="8491537" cy="5867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Great Britain: King and </a:t>
            </a:r>
            <a:r>
              <a:rPr lang="en-US" altLang="en-US" dirty="0" smtClean="0">
                <a:latin typeface="Calibri" panose="020F0502020204030204" pitchFamily="34" charset="0"/>
                <a:ea typeface="ＭＳ Ｐゴシック" panose="020B0600070205080204" pitchFamily="34" charset="-128"/>
              </a:rPr>
              <a:t>Parliament</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Glorious Revolution and the fact that the new kings were actually German = prevented absolutism</a:t>
            </a:r>
            <a:endParaRPr lang="en-US" altLang="en-US" dirty="0">
              <a:latin typeface="Calibri" panose="020F0502020204030204" pitchFamily="34" charset="0"/>
              <a:ea typeface="ＭＳ Ｐゴシック" panose="020B0600070205080204" pitchFamily="34" charset="-128"/>
            </a:endParaRPr>
          </a:p>
          <a:p>
            <a:pPr marL="457200" lvl="1" indent="-457200" eaLnBrk="1" hangingPunct="1">
              <a:lnSpc>
                <a:spcPct val="90000"/>
              </a:lnSpc>
            </a:pPr>
            <a:r>
              <a:rPr lang="en-US" altLang="en-US" dirty="0">
                <a:latin typeface="Calibri" panose="020F0502020204030204" pitchFamily="34" charset="0"/>
                <a:ea typeface="ＭＳ Ｐゴシック" panose="020B0600070205080204" pitchFamily="34" charset="-128"/>
              </a:rPr>
              <a:t>Shared powers: king, ministers, and Parliament</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Hanoverians and their ministers </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George I (1714 – 1727) and George II (1727 – 1760)</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Robert Walpole, 1721 – 1742, </a:t>
            </a:r>
            <a:r>
              <a:rPr lang="en-US" altLang="en-US" dirty="0" smtClean="0">
                <a:latin typeface="Calibri" panose="020F0502020204030204" pitchFamily="34" charset="0"/>
                <a:ea typeface="ＭＳ Ｐゴシック" panose="020B0600070205080204" pitchFamily="34" charset="-128"/>
              </a:rPr>
              <a:t>FIRST prime </a:t>
            </a:r>
            <a:r>
              <a:rPr lang="en-US" altLang="en-US" dirty="0">
                <a:latin typeface="Calibri" panose="020F0502020204030204" pitchFamily="34" charset="0"/>
                <a:ea typeface="ＭＳ Ｐゴシック" panose="020B0600070205080204" pitchFamily="34" charset="-128"/>
              </a:rPr>
              <a:t>minister</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William Pitt, the Elder, and empire</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George III (1760 – 1820</a:t>
            </a:r>
            <a:r>
              <a:rPr lang="en-US" altLang="en-US" dirty="0" smtClean="0">
                <a:latin typeface="Calibri" panose="020F0502020204030204" pitchFamily="34" charset="0"/>
                <a:ea typeface="ＭＳ Ｐゴシック" panose="020B0600070205080204" pitchFamily="34" charset="-128"/>
              </a:rPr>
              <a:t>)– </a:t>
            </a:r>
            <a:r>
              <a:rPr lang="en-US" altLang="en-US" i="1" dirty="0" smtClean="0">
                <a:latin typeface="Calibri" panose="020F0502020204030204" pitchFamily="34" charset="0"/>
                <a:ea typeface="ＭＳ Ｐゴシック" panose="020B0600070205080204" pitchFamily="34" charset="-128"/>
              </a:rPr>
              <a:t>HE WAS INSANE BTW</a:t>
            </a:r>
            <a:endParaRPr lang="en-US" altLang="en-US" i="1"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William Pitt, the Younger (1759 – 1806), and </a:t>
            </a:r>
            <a:r>
              <a:rPr lang="en-US" altLang="en-US" dirty="0" smtClean="0">
                <a:latin typeface="Calibri" panose="020F0502020204030204" pitchFamily="34" charset="0"/>
                <a:ea typeface="ＭＳ Ｐゴシック" panose="020B0600070205080204" pitchFamily="34" charset="-128"/>
              </a:rPr>
              <a:t>reform</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Parliament: legislate, levy taxes, pass budgets, influence king’s ministers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House of Lords: peers (nobles) sat for life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House of Commons: landed gentry. Still controlled by aristocracy</a:t>
            </a:r>
            <a:endParaRPr lang="en-US" altLang="en-US"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184456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a:defRPr/>
            </a:pPr>
            <a:r>
              <a:rPr lang="en-US" sz="3000" kern="1200" dirty="0">
                <a:solidFill>
                  <a:srgbClr val="000000"/>
                </a:solidFill>
                <a:latin typeface="Calibri"/>
                <a:ea typeface="ＭＳ Ｐゴシック"/>
                <a:cs typeface="ＭＳ Ｐゴシック"/>
              </a:rPr>
              <a:t>A Market Square in Naples</a:t>
            </a:r>
            <a:endParaRPr lang="en-US" dirty="0"/>
          </a:p>
        </p:txBody>
      </p:sp>
      <p:sp>
        <p:nvSpPr>
          <p:cNvPr id="675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p555</a:t>
            </a:r>
          </a:p>
        </p:txBody>
      </p:sp>
      <p:pic>
        <p:nvPicPr>
          <p:cNvPr id="675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685800"/>
            <a:ext cx="5172075"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2"/>
          <p:cNvSpPr>
            <a:spLocks noChangeArrowheads="1"/>
          </p:cNvSpPr>
          <p:nvPr/>
        </p:nvSpPr>
        <p:spPr bwMode="auto">
          <a:xfrm>
            <a:off x="419100" y="4926013"/>
            <a:ext cx="8305800"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Below the wealthy patrician elites who dominated the towns and cities</a:t>
            </a:r>
          </a:p>
          <a:p>
            <a:pPr>
              <a:spcBef>
                <a:spcPct val="0"/>
              </a:spcBef>
              <a:buClrTx/>
              <a:buSzTx/>
              <a:buFontTx/>
              <a:buNone/>
            </a:pPr>
            <a:r>
              <a:rPr lang="en-US" altLang="en-US" sz="2000">
                <a:latin typeface="Calibri" panose="020F0502020204030204" pitchFamily="34" charset="0"/>
              </a:rPr>
              <a:t>were a number of social groups with a wide range of incomes and occupations. This remarkable diversity is evident in this eighteenth-century painting by Angelo Costa, which shows a fair being held in the chief</a:t>
            </a:r>
          </a:p>
          <a:p>
            <a:pPr>
              <a:spcBef>
                <a:spcPct val="0"/>
              </a:spcBef>
              <a:buClrTx/>
              <a:buSzTx/>
              <a:buFontTx/>
              <a:buNone/>
            </a:pPr>
            <a:r>
              <a:rPr lang="en-US" altLang="en-US" sz="2000">
                <a:latin typeface="Calibri" panose="020F0502020204030204" pitchFamily="34" charset="0"/>
              </a:rPr>
              <a:t>market square of the Italian city of Naples.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696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p557</a:t>
            </a:r>
          </a:p>
        </p:txBody>
      </p:sp>
      <p:pic>
        <p:nvPicPr>
          <p:cNvPr id="696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0"/>
            <a:ext cx="87852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noChangeArrowheads="1"/>
          </p:cNvSpPr>
          <p:nvPr>
            <p:ph type="title"/>
          </p:nvPr>
        </p:nvSpPr>
        <p:spPr>
          <a:xfrm>
            <a:off x="766763" y="0"/>
            <a:ext cx="83772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71683" name="Rectangle 6"/>
          <p:cNvSpPr>
            <a:spLocks noGrp="1" noChangeArrowheads="1"/>
          </p:cNvSpPr>
          <p:nvPr>
            <p:ph type="body" idx="1"/>
          </p:nvPr>
        </p:nvSpPr>
        <p:spPr>
          <a:xfrm>
            <a:off x="766763" y="1371600"/>
            <a:ext cx="7769225" cy="4405313"/>
          </a:xfrm>
        </p:spPr>
        <p:txBody>
          <a:bodyPr/>
          <a:lstStyle/>
          <a:p>
            <a:pPr eaLnBrk="1" hangingPunct="1">
              <a:lnSpc>
                <a:spcPct val="80000"/>
              </a:lnSpc>
            </a:pPr>
            <a:r>
              <a:rPr lang="en-US" altLang="en-US" sz="2800" dirty="0">
                <a:latin typeface="Calibri" panose="020F0502020204030204" pitchFamily="34" charset="0"/>
                <a:ea typeface="ＭＳ Ｐゴシック" panose="020B0600070205080204" pitchFamily="34" charset="-128"/>
              </a:rPr>
              <a:t>How did Enlightenment ideas help form Enlightened Absolutists in Europe in the 18</a:t>
            </a:r>
            <a:r>
              <a:rPr lang="en-US" altLang="en-US" sz="2800" baseline="30000" dirty="0">
                <a:latin typeface="Calibri" panose="020F0502020204030204" pitchFamily="34" charset="0"/>
                <a:ea typeface="ＭＳ Ｐゴシック" panose="020B0600070205080204" pitchFamily="34" charset="-128"/>
              </a:rPr>
              <a:t>th</a:t>
            </a:r>
            <a:r>
              <a:rPr lang="en-US" altLang="en-US" sz="2800" dirty="0">
                <a:latin typeface="Calibri" panose="020F0502020204030204" pitchFamily="34" charset="0"/>
                <a:ea typeface="ＭＳ Ｐゴシック" panose="020B0600070205080204" pitchFamily="34" charset="-128"/>
              </a:rPr>
              <a:t> century?</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What are the reasons for the rise of Enlightened monarchs in Central Europe?</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Who was Frederick II, and what was his impact on the history, culture, and laws of Europe? </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What started the Seven Years’ War? How did the war progress and ultimately who won? </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What were some of the changes in social order in the 18</a:t>
            </a:r>
            <a:r>
              <a:rPr lang="en-US" altLang="en-US" sz="2800" baseline="30000" dirty="0">
                <a:latin typeface="Calibri" panose="020F0502020204030204" pitchFamily="34" charset="0"/>
                <a:ea typeface="ＭＳ Ｐゴシック" panose="020B0600070205080204" pitchFamily="34" charset="-128"/>
              </a:rPr>
              <a:t>th</a:t>
            </a:r>
            <a:r>
              <a:rPr lang="en-US" altLang="en-US" sz="2800" dirty="0">
                <a:latin typeface="Calibri" panose="020F0502020204030204" pitchFamily="34" charset="0"/>
                <a:ea typeface="ＭＳ Ｐゴシック" panose="020B0600070205080204" pitchFamily="34" charset="-128"/>
              </a:rPr>
              <a:t> century?</a:t>
            </a:r>
          </a:p>
          <a:p>
            <a:pPr eaLnBrk="1" hangingPunct="1">
              <a:lnSpc>
                <a:spcPct val="80000"/>
              </a:lnSpc>
            </a:pPr>
            <a:r>
              <a:rPr lang="en-US" altLang="en-US" sz="2800" dirty="0">
                <a:latin typeface="Calibri" panose="020F0502020204030204" pitchFamily="34" charset="0"/>
                <a:ea typeface="ＭＳ Ｐゴシック" panose="020B0600070205080204" pitchFamily="34" charset="-128"/>
              </a:rPr>
              <a:t>What was the fate of Poland, and why?</a:t>
            </a:r>
          </a:p>
          <a:p>
            <a:pPr eaLnBrk="1" hangingPunct="1">
              <a:lnSpc>
                <a:spcPct val="80000"/>
              </a:lnSpc>
            </a:pPr>
            <a:endParaRPr lang="en-US" altLang="en-US" sz="2800" dirty="0">
              <a:latin typeface="Calibri" panose="020F0502020204030204" pitchFamily="34" charset="0"/>
              <a:ea typeface="ＭＳ Ｐゴシック"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411163"/>
          </a:xfrm>
        </p:spPr>
        <p:txBody>
          <a:bodyPr/>
          <a:lstStyle/>
          <a:p>
            <a:r>
              <a:rPr lang="en-US" dirty="0" smtClean="0"/>
              <a:t>The Atlantic Seaboard States</a:t>
            </a:r>
            <a:endParaRPr lang="en-US" dirty="0"/>
          </a:p>
        </p:txBody>
      </p:sp>
      <p:sp>
        <p:nvSpPr>
          <p:cNvPr id="3" name="Content Placeholder 2"/>
          <p:cNvSpPr>
            <a:spLocks noGrp="1"/>
          </p:cNvSpPr>
          <p:nvPr>
            <p:ph idx="1"/>
          </p:nvPr>
        </p:nvSpPr>
        <p:spPr>
          <a:xfrm>
            <a:off x="652463" y="1219200"/>
            <a:ext cx="8034337" cy="5334000"/>
          </a:xfrm>
        </p:spPr>
        <p:txBody>
          <a:bodyPr/>
          <a:lstStyle/>
          <a:p>
            <a:r>
              <a:rPr lang="en-US" dirty="0" smtClean="0"/>
              <a:t>Decline of the Dutch Republic</a:t>
            </a:r>
          </a:p>
          <a:p>
            <a:pPr lvl="1"/>
            <a:r>
              <a:rPr lang="en-US" dirty="0" smtClean="0"/>
              <a:t>Decline in economic power as Britain grew stronger</a:t>
            </a:r>
          </a:p>
          <a:p>
            <a:pPr lvl="1"/>
            <a:r>
              <a:rPr lang="en-US" dirty="0" smtClean="0"/>
              <a:t>Power struggle between the burghers (middle class townspeople/Patriots) and the </a:t>
            </a:r>
            <a:r>
              <a:rPr lang="en-US" dirty="0" err="1"/>
              <a:t>O</a:t>
            </a:r>
            <a:r>
              <a:rPr lang="en-US" dirty="0" err="1" smtClean="0"/>
              <a:t>rangist</a:t>
            </a:r>
            <a:r>
              <a:rPr lang="en-US" dirty="0" smtClean="0"/>
              <a:t> stadtholders.</a:t>
            </a:r>
          </a:p>
          <a:p>
            <a:pPr lvl="1"/>
            <a:r>
              <a:rPr lang="en-US" dirty="0" smtClean="0"/>
              <a:t>Burghers revolt and demand democratic reforms</a:t>
            </a:r>
          </a:p>
          <a:p>
            <a:pPr lvl="1"/>
            <a:r>
              <a:rPr lang="en-US" dirty="0" smtClean="0"/>
              <a:t>Prussia sends military to crush revolt</a:t>
            </a:r>
          </a:p>
          <a:p>
            <a:pPr lvl="2"/>
            <a:r>
              <a:rPr lang="en-US" dirty="0" smtClean="0"/>
              <a:t>**Shows Prussia’s growing military power</a:t>
            </a:r>
          </a:p>
          <a:p>
            <a:pPr lvl="1"/>
            <a:endParaRPr lang="en-US" dirty="0"/>
          </a:p>
        </p:txBody>
      </p:sp>
    </p:spTree>
    <p:extLst>
      <p:ext uri="{BB962C8B-B14F-4D97-AF65-F5344CB8AC3E}">
        <p14:creationId xmlns:p14="http://schemas.microsoft.com/office/powerpoint/2010/main" val="94219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a:defRPr/>
            </a:pPr>
            <a:r>
              <a:rPr lang="en-US" sz="3000" kern="1200" dirty="0">
                <a:solidFill>
                  <a:srgbClr val="000000"/>
                </a:solidFill>
                <a:latin typeface="Calibri"/>
                <a:ea typeface="ＭＳ Ｐゴシック"/>
                <a:cs typeface="ＭＳ Ｐゴシック"/>
              </a:rPr>
              <a:t>Film &amp; History: </a:t>
            </a:r>
            <a:r>
              <a:rPr lang="en-US" sz="3000" i="1" kern="1200" dirty="0">
                <a:solidFill>
                  <a:srgbClr val="000000"/>
                </a:solidFill>
                <a:latin typeface="Calibri"/>
                <a:ea typeface="ＭＳ Ｐゴシック"/>
                <a:cs typeface="ＭＳ Ｐゴシック"/>
              </a:rPr>
              <a:t>Marie Antoinette </a:t>
            </a:r>
            <a:r>
              <a:rPr lang="en-US" sz="3000" kern="1200" dirty="0">
                <a:solidFill>
                  <a:srgbClr val="000000"/>
                </a:solidFill>
                <a:latin typeface="Calibri"/>
                <a:ea typeface="ＭＳ Ｐゴシック"/>
                <a:cs typeface="ＭＳ Ｐゴシック"/>
              </a:rPr>
              <a:t>(2006)</a:t>
            </a:r>
            <a:endParaRPr lang="en-US" dirty="0"/>
          </a:p>
        </p:txBody>
      </p:sp>
      <p:sp>
        <p:nvSpPr>
          <p:cNvPr id="9218"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p530</a:t>
            </a:r>
          </a:p>
        </p:txBody>
      </p:sp>
      <p:pic>
        <p:nvPicPr>
          <p:cNvPr id="7173" name="Picture 2" descr="Still from the movie Marie Antoinette." title="Film &amp; History: Marie Antoinette (200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914400"/>
            <a:ext cx="571500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2"/>
          <p:cNvSpPr>
            <a:spLocks noChangeArrowheads="1"/>
          </p:cNvSpPr>
          <p:nvPr/>
        </p:nvSpPr>
        <p:spPr bwMode="auto">
          <a:xfrm>
            <a:off x="2057400" y="4308475"/>
            <a:ext cx="502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a:latin typeface="Calibri" panose="020F0502020204030204" pitchFamily="34" charset="0"/>
              </a:rPr>
              <a:t>Marie Antoinette (Kirsten Dunst) at Versailles.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11163"/>
          </a:xfrm>
        </p:spPr>
        <p:txBody>
          <a:bodyPr/>
          <a:lstStyle/>
          <a:p>
            <a:pPr>
              <a:defRPr/>
            </a:pPr>
            <a:r>
              <a:rPr lang="en-US" sz="3000" kern="1200" dirty="0">
                <a:solidFill>
                  <a:srgbClr val="000000"/>
                </a:solidFill>
                <a:latin typeface="Calibri"/>
                <a:ea typeface="ＭＳ Ｐゴシック"/>
                <a:cs typeface="ＭＳ Ｐゴシック"/>
              </a:rPr>
              <a:t>The British House of Commons</a:t>
            </a:r>
            <a:endParaRPr lang="en-US" dirty="0"/>
          </a:p>
        </p:txBody>
      </p:sp>
      <p:sp>
        <p:nvSpPr>
          <p:cNvPr id="112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p530</a:t>
            </a:r>
          </a:p>
        </p:txBody>
      </p:sp>
      <p:pic>
        <p:nvPicPr>
          <p:cNvPr id="112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6125" y="685800"/>
            <a:ext cx="765175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2"/>
          <p:cNvSpPr>
            <a:spLocks noChangeArrowheads="1"/>
          </p:cNvSpPr>
          <p:nvPr/>
        </p:nvSpPr>
        <p:spPr bwMode="auto">
          <a:xfrm>
            <a:off x="427038" y="5588000"/>
            <a:ext cx="82899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Parliament was divided into the House of Lords and the House of Commons. This painting shows the House of Commons in session in 1793 during a debate over the possibility of war with France.</a:t>
            </a:r>
            <a:endParaRPr lang="en-US" altLang="en-US" sz="2000"/>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3422</TotalTime>
  <Words>3831</Words>
  <Application>Microsoft Office PowerPoint</Application>
  <PresentationFormat>On-screen Show (4:3)</PresentationFormat>
  <Paragraphs>514</Paragraphs>
  <Slides>62</Slides>
  <Notes>25</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Default Design</vt:lpstr>
      <vt:lpstr>The Eighteenth Century: European States, International Wars, and Social Change</vt:lpstr>
      <vt:lpstr>Focus Questions</vt:lpstr>
      <vt:lpstr>A 1793 portrait of Catherine the Great of Russia by Johann Lampi</vt:lpstr>
      <vt:lpstr>The European States</vt:lpstr>
      <vt:lpstr>The Atlantic Seaboard States</vt:lpstr>
      <vt:lpstr>The Atlantic Seaboard States</vt:lpstr>
      <vt:lpstr>The Atlantic Seaboard States</vt:lpstr>
      <vt:lpstr>Film &amp; History: Marie Antoinette (2006)</vt:lpstr>
      <vt:lpstr>The British House of Commons</vt:lpstr>
      <vt:lpstr>CHRONOLOGY The Atlantic Seaboard States: France</vt:lpstr>
      <vt:lpstr>CHRONOLOGY The Atlantic Seaboard States: Great Britain</vt:lpstr>
      <vt:lpstr>Absolutism in Central  and Eastern Europe</vt:lpstr>
      <vt:lpstr>MAP 18.1 Europe in 1763</vt:lpstr>
      <vt:lpstr>Frederick II</vt:lpstr>
      <vt:lpstr>The Austrian Empire  of the Hapsburgs</vt:lpstr>
      <vt:lpstr>Maria Theresa and Her Family</vt:lpstr>
      <vt:lpstr>Russia under Catherine the Great  (1762 – 1796)</vt:lpstr>
      <vt:lpstr>Pugachev’s Rebellion</vt:lpstr>
      <vt:lpstr>CHRONOLOGY Central and Eastern Europe: Prussia</vt:lpstr>
      <vt:lpstr>CHRONOLOGY Central and Eastern Europe: Austrian Empire</vt:lpstr>
      <vt:lpstr>CHRONOLOGY Central and Eastern Europe: Russia</vt:lpstr>
      <vt:lpstr>CHRONOLOGY Central and Eastern Europe: Poland</vt:lpstr>
      <vt:lpstr>MAP 18.2 The Partitioning of Poland</vt:lpstr>
      <vt:lpstr>The Mediterranean World and the Scandinavian States</vt:lpstr>
      <vt:lpstr>Enlightened Absolutism Revisited</vt:lpstr>
      <vt:lpstr>CHRONOLOGY The Mediterranean World and Scandinavia: Spain</vt:lpstr>
      <vt:lpstr>CHRONOLOGY The Mediterranean World and Scandinavia: Portugal</vt:lpstr>
      <vt:lpstr>CHRONOLOGY The Mediterranean World and Scandinavia: Sweden</vt:lpstr>
      <vt:lpstr>CHRONOLOGY The Mediterranean World and Scandinavia: Denmark</vt:lpstr>
      <vt:lpstr>Wars and Diplomacy</vt:lpstr>
      <vt:lpstr>Wars and Diplomacy</vt:lpstr>
      <vt:lpstr>Wars and Diplomacy</vt:lpstr>
      <vt:lpstr>War and Diplomacy</vt:lpstr>
      <vt:lpstr>The Seven Years War</vt:lpstr>
      <vt:lpstr>MAP 18.3 Battlefields of the Seven Years’ War</vt:lpstr>
      <vt:lpstr>Robert Clive in India</vt:lpstr>
      <vt:lpstr>Wars and Diplomacy</vt:lpstr>
      <vt:lpstr>Wars and Diplomacy</vt:lpstr>
      <vt:lpstr>CHRONOLOGY The Mid-Century Wars</vt:lpstr>
      <vt:lpstr>Economic Expansion and Social Changes</vt:lpstr>
      <vt:lpstr>Children of the Upper Classes</vt:lpstr>
      <vt:lpstr>Economic Expansion and Social Change </vt:lpstr>
      <vt:lpstr>Economic Expansion and Social Change </vt:lpstr>
      <vt:lpstr>Jethro Tull and the Seed Drill (Slide 1 of 2)</vt:lpstr>
      <vt:lpstr>Jethro Tull and the Seed Drill (Slide 2 of 2)</vt:lpstr>
      <vt:lpstr>Economic Expansion and Social Change </vt:lpstr>
      <vt:lpstr>Cottage Industry</vt:lpstr>
      <vt:lpstr>Bristol</vt:lpstr>
      <vt:lpstr>The Social Order of the  Eighteenth Century</vt:lpstr>
      <vt:lpstr>PowerPoint Presentation</vt:lpstr>
      <vt:lpstr>PowerPoint Presentation</vt:lpstr>
      <vt:lpstr>Beer Alley and Gin Lane, by William Hogarth England, 1751</vt:lpstr>
      <vt:lpstr>PowerPoint Presentation</vt:lpstr>
      <vt:lpstr>Images of Everyday Life: The Aristocratic Way of Life </vt:lpstr>
      <vt:lpstr>Images of Everyday Life: The Aristocratic Way of Life </vt:lpstr>
      <vt:lpstr>PowerPoint Presentation</vt:lpstr>
      <vt:lpstr>Images of Everyday Life: The Aristocratic Way of Life </vt:lpstr>
      <vt:lpstr>Images of Everyday Life: The Aristocratic Way of Life </vt:lpstr>
      <vt:lpstr>The Inhabitants of Towns and Cities</vt:lpstr>
      <vt:lpstr>A Market Square in Naples</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Paula Dillon</cp:lastModifiedBy>
  <cp:revision>89</cp:revision>
  <dcterms:created xsi:type="dcterms:W3CDTF">2008-08-28T18:47:09Z</dcterms:created>
  <dcterms:modified xsi:type="dcterms:W3CDTF">2017-12-01T06:52:39Z</dcterms:modified>
</cp:coreProperties>
</file>