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69" r:id="rId2"/>
    <p:sldId id="331" r:id="rId3"/>
    <p:sldId id="289" r:id="rId4"/>
    <p:sldId id="312" r:id="rId5"/>
    <p:sldId id="290" r:id="rId6"/>
    <p:sldId id="313" r:id="rId7"/>
    <p:sldId id="291" r:id="rId8"/>
    <p:sldId id="314" r:id="rId9"/>
    <p:sldId id="315" r:id="rId10"/>
    <p:sldId id="292" r:id="rId11"/>
    <p:sldId id="316" r:id="rId12"/>
    <p:sldId id="293" r:id="rId13"/>
    <p:sldId id="317" r:id="rId14"/>
    <p:sldId id="310" r:id="rId15"/>
    <p:sldId id="311" r:id="rId16"/>
    <p:sldId id="294" r:id="rId17"/>
    <p:sldId id="318" r:id="rId18"/>
    <p:sldId id="339" r:id="rId19"/>
    <p:sldId id="335" r:id="rId20"/>
    <p:sldId id="334" r:id="rId21"/>
    <p:sldId id="336" r:id="rId22"/>
    <p:sldId id="340" r:id="rId23"/>
    <p:sldId id="319" r:id="rId24"/>
    <p:sldId id="337" r:id="rId25"/>
    <p:sldId id="295" r:id="rId26"/>
    <p:sldId id="320" r:id="rId27"/>
    <p:sldId id="338" r:id="rId28"/>
    <p:sldId id="321" r:id="rId29"/>
    <p:sldId id="296" r:id="rId30"/>
    <p:sldId id="322" r:id="rId31"/>
    <p:sldId id="302" r:id="rId32"/>
    <p:sldId id="298" r:id="rId33"/>
    <p:sldId id="299" r:id="rId34"/>
    <p:sldId id="297" r:id="rId35"/>
    <p:sldId id="300" r:id="rId36"/>
    <p:sldId id="301" r:id="rId37"/>
    <p:sldId id="323" r:id="rId38"/>
    <p:sldId id="341" r:id="rId39"/>
    <p:sldId id="324" r:id="rId40"/>
    <p:sldId id="332" r:id="rId41"/>
    <p:sldId id="342" r:id="rId42"/>
    <p:sldId id="304" r:id="rId43"/>
    <p:sldId id="325" r:id="rId44"/>
    <p:sldId id="344" r:id="rId45"/>
    <p:sldId id="343" r:id="rId46"/>
    <p:sldId id="305" r:id="rId47"/>
    <p:sldId id="326" r:id="rId48"/>
    <p:sldId id="345" r:id="rId49"/>
    <p:sldId id="346" r:id="rId50"/>
    <p:sldId id="327" r:id="rId51"/>
    <p:sldId id="347" r:id="rId52"/>
    <p:sldId id="351" r:id="rId53"/>
    <p:sldId id="348" r:id="rId54"/>
    <p:sldId id="349" r:id="rId55"/>
    <p:sldId id="350" r:id="rId56"/>
    <p:sldId id="307" r:id="rId57"/>
    <p:sldId id="306" r:id="rId58"/>
    <p:sldId id="328" r:id="rId59"/>
    <p:sldId id="329" r:id="rId60"/>
    <p:sldId id="333" r:id="rId61"/>
    <p:sldId id="309" r:id="rId62"/>
    <p:sldId id="330" r:id="rId6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xmlns="">
        <p15:guide id="1" orient="horz" pos="1007">
          <p15:clr>
            <a:srgbClr val="A4A3A4"/>
          </p15:clr>
        </p15:guide>
        <p15:guide id="2" orient="horz" pos="2160">
          <p15:clr>
            <a:srgbClr val="A4A3A4"/>
          </p15:clr>
        </p15:guide>
        <p15:guide id="3" orient="horz" pos="167">
          <p15:clr>
            <a:srgbClr val="A4A3A4"/>
          </p15:clr>
        </p15:guide>
        <p15:guide id="4" orient="horz" pos="886">
          <p15:clr>
            <a:srgbClr val="A4A3A4"/>
          </p15:clr>
        </p15:guide>
        <p15:guide id="5"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40"/>
    <a:srgbClr val="5C150B"/>
    <a:srgbClr val="EADC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25" autoAdjust="0"/>
    <p:restoredTop sz="86450" autoAdjust="0"/>
  </p:normalViewPr>
  <p:slideViewPr>
    <p:cSldViewPr>
      <p:cViewPr>
        <p:scale>
          <a:sx n="70" d="100"/>
          <a:sy n="70" d="100"/>
        </p:scale>
        <p:origin x="-1326" y="-18"/>
      </p:cViewPr>
      <p:guideLst>
        <p:guide orient="horz" pos="1007"/>
        <p:guide orient="horz" pos="2160"/>
        <p:guide orient="horz" pos="167"/>
        <p:guide orient="horz" pos="886"/>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6" d="100"/>
        <a:sy n="10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_rels/viewProps.xml.rels><?xml version="1.0" encoding="UTF-8" standalone="yes"?>
<Relationships xmlns="http://schemas.openxmlformats.org/package/2006/relationships"><Relationship Id="rId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B0800E1-DC70-401A-B22D-E90C98E51B0D}" type="slidenum">
              <a:rPr lang="en-US" altLang="en-US"/>
              <a:pPr>
                <a:defRPr/>
              </a:pPr>
              <a:t>‹#›</a:t>
            </a:fld>
            <a:endParaRPr lang="en-US" altLang="en-US"/>
          </a:p>
        </p:txBody>
      </p:sp>
    </p:spTree>
    <p:extLst>
      <p:ext uri="{BB962C8B-B14F-4D97-AF65-F5344CB8AC3E}">
        <p14:creationId xmlns:p14="http://schemas.microsoft.com/office/powerpoint/2010/main" val="25243270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storming of the Bastille</a:t>
            </a:r>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A713917-31CF-403F-BBAC-F4B84D0D9F05}" type="slidenum">
              <a:rPr lang="en-US" altLang="en-US" smtClean="0">
                <a:latin typeface="Calibri" panose="020F0502020204030204" pitchFamily="34" charset="0"/>
              </a:rPr>
              <a:pPr>
                <a:spcBef>
                  <a:spcPct val="0"/>
                </a:spcBef>
              </a:pPr>
              <a:t>3</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Execution of the King. </a:t>
            </a:r>
          </a:p>
          <a:p>
            <a:r>
              <a:rPr lang="en-US" altLang="en-US">
                <a:latin typeface="Arial" panose="020B0604020202020204" pitchFamily="34" charset="0"/>
                <a:ea typeface="ＭＳ Ｐゴシック" panose="020B0600070205080204" pitchFamily="34" charset="-128"/>
              </a:rPr>
              <a:t>At the beginning of 1793, the National Convention decreed the death of the king, and on January 21 of that year, Louis XVI was executed. As seen in this engraving, a new revolutionary device, the guillotine, was used to execute the king.</a:t>
            </a:r>
            <a:endParaRPr lang="en-US" altLang="en-US">
              <a:latin typeface="Calibri" panose="020F0502020204030204" pitchFamily="34" charset="0"/>
              <a:ea typeface="ＭＳ Ｐゴシック" panose="020B0600070205080204" pitchFamily="34" charset="-128"/>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40E522A-82B8-4F76-A593-B37A75E54C60}" type="slidenum">
              <a:rPr lang="en-US" altLang="en-US" smtClean="0">
                <a:latin typeface="Calibri" panose="020F0502020204030204" pitchFamily="34" charset="0"/>
              </a:rPr>
              <a:pPr>
                <a:spcBef>
                  <a:spcPct val="0"/>
                </a:spcBef>
              </a:pPr>
              <a:t>25</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3C744D5-6090-418B-809D-B5967DBE9769}" type="slidenum">
              <a:rPr lang="en-US" altLang="en-US" smtClean="0"/>
              <a:pPr>
                <a:spcBef>
                  <a:spcPct val="0"/>
                </a:spcBef>
              </a:pPr>
              <a:t>26</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0B04C3E-8FD9-4B6C-B726-ED765FF28ABC}" type="slidenum">
              <a:rPr lang="en-US" altLang="en-US" smtClean="0"/>
              <a:pPr>
                <a:spcBef>
                  <a:spcPct val="0"/>
                </a:spcBef>
              </a:pPr>
              <a:t>28</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Rebellion in France</a:t>
            </a: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AC3C287-138C-400F-9F93-67748091079D}" type="slidenum">
              <a:rPr lang="en-US" altLang="en-US" smtClean="0">
                <a:latin typeface="Calibri" panose="020F0502020204030204" pitchFamily="34" charset="0"/>
              </a:rPr>
              <a:pPr>
                <a:spcBef>
                  <a:spcPct val="0"/>
                </a:spcBef>
              </a:pPr>
              <a:t>29</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Robespierre. Maximilien Robespierre, see here in a portrait by an</a:t>
            </a:r>
          </a:p>
          <a:p>
            <a:r>
              <a:rPr lang="en-US" altLang="en-US">
                <a:latin typeface="Calibri" panose="020F0502020204030204" pitchFamily="34" charset="0"/>
                <a:ea typeface="ＭＳ Ｐゴシック" panose="020B0600070205080204" pitchFamily="34" charset="-128"/>
              </a:rPr>
              <a:t>unknown artist, eventually became the dominant figure in the</a:t>
            </a:r>
          </a:p>
          <a:p>
            <a:r>
              <a:rPr lang="en-US" altLang="en-US">
                <a:latin typeface="Calibri" panose="020F0502020204030204" pitchFamily="34" charset="0"/>
                <a:ea typeface="ＭＳ Ｐゴシック" panose="020B0600070205080204" pitchFamily="34" charset="-128"/>
              </a:rPr>
              <a:t>Committee of Public Safety. Fear of Robespierre, however, led many in</a:t>
            </a:r>
          </a:p>
          <a:p>
            <a:r>
              <a:rPr lang="en-US" altLang="en-US">
                <a:latin typeface="Calibri" panose="020F0502020204030204" pitchFamily="34" charset="0"/>
                <a:ea typeface="ＭＳ Ｐゴシック" panose="020B0600070205080204" pitchFamily="34" charset="-128"/>
              </a:rPr>
              <a:t>the National Convention to condemn him, and on July 28, 1794, he was</a:t>
            </a:r>
          </a:p>
          <a:p>
            <a:r>
              <a:rPr lang="en-US" altLang="en-US">
                <a:latin typeface="Calibri" panose="020F0502020204030204" pitchFamily="34" charset="0"/>
                <a:ea typeface="ＭＳ Ｐゴシック" panose="020B0600070205080204" pitchFamily="34" charset="-128"/>
              </a:rPr>
              <a:t>executed.</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F40028C-C4A2-4A8D-9D34-63341C0E72C8}" type="slidenum">
              <a:rPr lang="en-US" altLang="en-US" smtClean="0">
                <a:latin typeface="Calibri" panose="020F0502020204030204" pitchFamily="34" charset="0"/>
              </a:rPr>
              <a:pPr>
                <a:spcBef>
                  <a:spcPct val="0"/>
                </a:spcBef>
              </a:pPr>
              <a:t>31</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Citizens in the New French Army. To save the Republic from its</a:t>
            </a:r>
          </a:p>
          <a:p>
            <a:r>
              <a:rPr lang="en-US" altLang="en-US">
                <a:latin typeface="Calibri" panose="020F0502020204030204" pitchFamily="34" charset="0"/>
                <a:ea typeface="ＭＳ Ｐゴシック" panose="020B0600070205080204" pitchFamily="34" charset="-128"/>
              </a:rPr>
              <a:t>foreign enemies, the National Convention created a revolutionary army</a:t>
            </a:r>
          </a:p>
          <a:p>
            <a:r>
              <a:rPr lang="en-US" altLang="en-US">
                <a:latin typeface="Calibri" panose="020F0502020204030204" pitchFamily="34" charset="0"/>
                <a:ea typeface="ＭＳ Ｐゴシック" panose="020B0600070205080204" pitchFamily="34" charset="-128"/>
              </a:rPr>
              <a:t>of unprecedented size. The illustration, from a book of paintings</a:t>
            </a:r>
          </a:p>
          <a:p>
            <a:r>
              <a:rPr lang="en-US" altLang="en-US">
                <a:latin typeface="Calibri" panose="020F0502020204030204" pitchFamily="34" charset="0"/>
                <a:ea typeface="ＭＳ Ｐゴシック" panose="020B0600070205080204" pitchFamily="34" charset="-128"/>
              </a:rPr>
              <a:t>on the French Revolution by the Lesueur brothers, shows three citizens</a:t>
            </a:r>
          </a:p>
          <a:p>
            <a:r>
              <a:rPr lang="en-US" altLang="en-US">
                <a:latin typeface="Calibri" panose="020F0502020204030204" pitchFamily="34" charset="0"/>
                <a:ea typeface="ＭＳ Ｐゴシック" panose="020B0600070205080204" pitchFamily="34" charset="-128"/>
              </a:rPr>
              <a:t>learning to drill, while a young volunteer is being armed and outfitted by</a:t>
            </a:r>
          </a:p>
          <a:p>
            <a:r>
              <a:rPr lang="en-US" altLang="en-US">
                <a:latin typeface="Calibri" panose="020F0502020204030204" pitchFamily="34" charset="0"/>
                <a:ea typeface="ＭＳ Ｐゴシック" panose="020B0600070205080204" pitchFamily="34" charset="-128"/>
              </a:rPr>
              <a:t>his family. </a:t>
            </a: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97B029F-875F-44E3-B3B5-79C17AECA13A}" type="slidenum">
              <a:rPr lang="en-US" altLang="en-US" smtClean="0">
                <a:latin typeface="Calibri" panose="020F0502020204030204" pitchFamily="34" charset="0"/>
              </a:rPr>
              <a:pPr>
                <a:spcBef>
                  <a:spcPct val="0"/>
                </a:spcBef>
              </a:pPr>
              <a:t>32</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Citizens in the New French Army. To save the Republic from its</a:t>
            </a:r>
          </a:p>
          <a:p>
            <a:r>
              <a:rPr lang="en-US" altLang="en-US">
                <a:latin typeface="Calibri" panose="020F0502020204030204" pitchFamily="34" charset="0"/>
                <a:ea typeface="ＭＳ Ｐゴシック" panose="020B0600070205080204" pitchFamily="34" charset="-128"/>
              </a:rPr>
              <a:t>foreign enemies, the National Convention created a revolutionary army</a:t>
            </a:r>
          </a:p>
          <a:p>
            <a:r>
              <a:rPr lang="en-US" altLang="en-US">
                <a:latin typeface="Calibri" panose="020F0502020204030204" pitchFamily="34" charset="0"/>
                <a:ea typeface="ＭＳ Ｐゴシック" panose="020B0600070205080204" pitchFamily="34" charset="-128"/>
              </a:rPr>
              <a:t>of unprecedented size. The illustration, by the Lesueur brothers,</a:t>
            </a:r>
          </a:p>
          <a:p>
            <a:r>
              <a:rPr lang="en-US" altLang="en-US">
                <a:latin typeface="Calibri" panose="020F0502020204030204" pitchFamily="34" charset="0"/>
                <a:ea typeface="ＭＳ Ｐゴシック" panose="020B0600070205080204" pitchFamily="34" charset="-128"/>
              </a:rPr>
              <a:t>shows two volunteers joyfully going off to fight.</a:t>
            </a: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FC84D4B-716C-426F-9F5F-7F90402E50E6}" type="slidenum">
              <a:rPr lang="en-US" altLang="en-US" smtClean="0">
                <a:latin typeface="Calibri" panose="020F0502020204030204" pitchFamily="34" charset="0"/>
              </a:rPr>
              <a:pPr>
                <a:spcBef>
                  <a:spcPct val="0"/>
                </a:spcBef>
              </a:pPr>
              <a:t>33</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19.2 French Expansion During the</a:t>
            </a:r>
          </a:p>
          <a:p>
            <a:r>
              <a:rPr lang="en-US" altLang="en-US">
                <a:latin typeface="Calibri" panose="020F0502020204030204" pitchFamily="34" charset="0"/>
                <a:ea typeface="ＭＳ Ｐゴシック" panose="020B0600070205080204" pitchFamily="34" charset="-128"/>
              </a:rPr>
              <a:t>Revolutionary Wars, 1792–1799. The</a:t>
            </a:r>
          </a:p>
          <a:p>
            <a:r>
              <a:rPr lang="en-US" altLang="en-US">
                <a:latin typeface="Calibri" panose="020F0502020204030204" pitchFamily="34" charset="0"/>
                <a:ea typeface="ＭＳ Ｐゴシック" panose="020B0600070205080204" pitchFamily="34" charset="-128"/>
              </a:rPr>
              <a:t>conservative rulers of Europe, appalled at</a:t>
            </a:r>
          </a:p>
          <a:p>
            <a:r>
              <a:rPr lang="en-US" altLang="en-US">
                <a:latin typeface="Calibri" panose="020F0502020204030204" pitchFamily="34" charset="0"/>
                <a:ea typeface="ＭＳ Ｐゴシック" panose="020B0600070205080204" pitchFamily="34" charset="-128"/>
              </a:rPr>
              <a:t>the republican character of the French</a:t>
            </a:r>
          </a:p>
          <a:p>
            <a:r>
              <a:rPr lang="en-US" altLang="en-US">
                <a:latin typeface="Calibri" panose="020F0502020204030204" pitchFamily="34" charset="0"/>
                <a:ea typeface="ＭＳ Ｐゴシック" panose="020B0600070205080204" pitchFamily="34" charset="-128"/>
              </a:rPr>
              <a:t>Revolution, took up arms to restore the</a:t>
            </a:r>
          </a:p>
          <a:p>
            <a:r>
              <a:rPr lang="en-US" altLang="en-US">
                <a:latin typeface="Calibri" panose="020F0502020204030204" pitchFamily="34" charset="0"/>
                <a:ea typeface="ＭＳ Ｐゴシック" panose="020B0600070205080204" pitchFamily="34" charset="-128"/>
              </a:rPr>
              <a:t>Bourbon monarchy. The French responded</a:t>
            </a:r>
          </a:p>
          <a:p>
            <a:r>
              <a:rPr lang="en-US" altLang="en-US">
                <a:latin typeface="Calibri" panose="020F0502020204030204" pitchFamily="34" charset="0"/>
                <a:ea typeface="ＭＳ Ｐゴシック" panose="020B0600070205080204" pitchFamily="34" charset="-128"/>
              </a:rPr>
              <a:t>with a people’s army, the largest ever seen,</a:t>
            </a:r>
          </a:p>
          <a:p>
            <a:r>
              <a:rPr lang="en-US" altLang="en-US">
                <a:latin typeface="Calibri" panose="020F0502020204030204" pitchFamily="34" charset="0"/>
                <a:ea typeface="ＭＳ Ｐゴシック" panose="020B0600070205080204" pitchFamily="34" charset="-128"/>
              </a:rPr>
              <a:t>which pushed the invaders out of France,</a:t>
            </a:r>
          </a:p>
          <a:p>
            <a:r>
              <a:rPr lang="en-US" altLang="en-US">
                <a:latin typeface="Calibri" panose="020F0502020204030204" pitchFamily="34" charset="0"/>
                <a:ea typeface="ＭＳ Ｐゴシック" panose="020B0600070205080204" pitchFamily="34" charset="-128"/>
              </a:rPr>
              <a:t>annexed the Austrian Netherlands and</a:t>
            </a:r>
          </a:p>
          <a:p>
            <a:r>
              <a:rPr lang="en-US" altLang="en-US">
                <a:latin typeface="Calibri" panose="020F0502020204030204" pitchFamily="34" charset="0"/>
                <a:ea typeface="ＭＳ Ｐゴシック" panose="020B0600070205080204" pitchFamily="34" charset="-128"/>
              </a:rPr>
              <a:t>some Italian territory, and created a</a:t>
            </a:r>
          </a:p>
          <a:p>
            <a:r>
              <a:rPr lang="en-US" altLang="en-US">
                <a:latin typeface="Calibri" panose="020F0502020204030204" pitchFamily="34" charset="0"/>
                <a:ea typeface="ＭＳ Ｐゴシック" panose="020B0600070205080204" pitchFamily="34" charset="-128"/>
              </a:rPr>
              <a:t>number of French satellite states.</a:t>
            </a: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8BE565A-6CD5-4C5B-9B2D-53778D79EB82}" type="slidenum">
              <a:rPr lang="en-US" altLang="en-US" smtClean="0">
                <a:latin typeface="Calibri" panose="020F0502020204030204" pitchFamily="34" charset="0"/>
              </a:rPr>
              <a:pPr>
                <a:spcBef>
                  <a:spcPct val="0"/>
                </a:spcBef>
              </a:pPr>
              <a:t>34</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Women Patriots. Women played a variety of roles in the</a:t>
            </a:r>
          </a:p>
          <a:p>
            <a:r>
              <a:rPr lang="en-US" altLang="en-US">
                <a:latin typeface="Calibri" panose="020F0502020204030204" pitchFamily="34" charset="0"/>
                <a:ea typeface="ＭＳ Ｐゴシック" panose="020B0600070205080204" pitchFamily="34" charset="-128"/>
              </a:rPr>
              <a:t>events of the French Revolution. This picture shows a</a:t>
            </a:r>
          </a:p>
          <a:p>
            <a:r>
              <a:rPr lang="en-US" altLang="en-US">
                <a:latin typeface="Calibri" panose="020F0502020204030204" pitchFamily="34" charset="0"/>
                <a:ea typeface="ＭＳ Ｐゴシック" panose="020B0600070205080204" pitchFamily="34" charset="-128"/>
              </a:rPr>
              <a:t>middle-class women’s patriotic club discussing the decrees of</a:t>
            </a:r>
          </a:p>
          <a:p>
            <a:r>
              <a:rPr lang="en-US" altLang="en-US">
                <a:latin typeface="Calibri" panose="020F0502020204030204" pitchFamily="34" charset="0"/>
                <a:ea typeface="ＭＳ Ｐゴシック" panose="020B0600070205080204" pitchFamily="34" charset="-128"/>
              </a:rPr>
              <a:t>the National Convention, an indication that some women had</a:t>
            </a:r>
          </a:p>
          <a:p>
            <a:r>
              <a:rPr lang="en-US" altLang="en-US">
                <a:latin typeface="Calibri" panose="020F0502020204030204" pitchFamily="34" charset="0"/>
                <a:ea typeface="ＭＳ Ｐゴシック" panose="020B0600070205080204" pitchFamily="34" charset="-128"/>
              </a:rPr>
              <a:t>become highly politicized by the upheavals of the Revolution.</a:t>
            </a:r>
          </a:p>
          <a:p>
            <a:r>
              <a:rPr lang="en-US" altLang="en-US">
                <a:latin typeface="Calibri" panose="020F0502020204030204" pitchFamily="34" charset="0"/>
                <a:ea typeface="ＭＳ Ｐゴシック" panose="020B0600070205080204" pitchFamily="34" charset="-128"/>
              </a:rPr>
              <a:t>The women are also giving coins to create a fund for</a:t>
            </a:r>
          </a:p>
          <a:p>
            <a:r>
              <a:rPr lang="en-US" altLang="en-US">
                <a:latin typeface="Calibri" panose="020F0502020204030204" pitchFamily="34" charset="0"/>
                <a:ea typeface="ＭＳ Ｐゴシック" panose="020B0600070205080204" pitchFamily="34" charset="-128"/>
              </a:rPr>
              <a:t>impoverished families.</a:t>
            </a: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8F23CEA-D4D4-4D42-9A6F-7E0DF6FAF852}" type="slidenum">
              <a:rPr lang="en-US" altLang="en-US" smtClean="0">
                <a:latin typeface="Calibri" panose="020F0502020204030204" pitchFamily="34" charset="0"/>
              </a:rPr>
              <a:pPr>
                <a:spcBef>
                  <a:spcPct val="0"/>
                </a:spcBef>
              </a:pPr>
              <a:t>35</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Revolt in Saint-Domingue (Haiti)</a:t>
            </a: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8459C84-A093-4F5D-B8CA-367F33644F8E}" type="slidenum">
              <a:rPr lang="en-US" altLang="en-US" smtClean="0">
                <a:latin typeface="Calibri" panose="020F0502020204030204" pitchFamily="34" charset="0"/>
              </a:rPr>
              <a:pPr>
                <a:spcBef>
                  <a:spcPct val="0"/>
                </a:spcBef>
              </a:pPr>
              <a:t>36</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Calibri" panose="020F0502020204030204" pitchFamily="34" charset="0"/>
                <a:ea typeface="ＭＳ Ｐゴシック" panose="020B0600070205080204" pitchFamily="34" charset="-128"/>
              </a:rPr>
              <a:t>MAP 19.1 North America, 1700–1803. At the end of the Seven Years’ War, Britain had gained</a:t>
            </a:r>
          </a:p>
          <a:p>
            <a:r>
              <a:rPr lang="en-US" altLang="en-US" dirty="0">
                <a:latin typeface="Calibri" panose="020F0502020204030204" pitchFamily="34" charset="0"/>
                <a:ea typeface="ＭＳ Ｐゴシック" panose="020B0600070205080204" pitchFamily="34" charset="-128"/>
              </a:rPr>
              <a:t>much territory in eastern North America, but its efforts to obtain new revenues from the American</a:t>
            </a:r>
          </a:p>
          <a:p>
            <a:r>
              <a:rPr lang="en-US" altLang="en-US" dirty="0">
                <a:latin typeface="Calibri" panose="020F0502020204030204" pitchFamily="34" charset="0"/>
                <a:ea typeface="ＭＳ Ｐゴシック" panose="020B0600070205080204" pitchFamily="34" charset="-128"/>
              </a:rPr>
              <a:t>colonies to help pay for the war sparked the American Revolution. The 1803 Louisiana Purchase</a:t>
            </a:r>
          </a:p>
          <a:p>
            <a:r>
              <a:rPr lang="en-US" altLang="en-US" dirty="0">
                <a:latin typeface="Calibri" panose="020F0502020204030204" pitchFamily="34" charset="0"/>
                <a:ea typeface="ＭＳ Ｐゴシック" panose="020B0600070205080204" pitchFamily="34" charset="-128"/>
              </a:rPr>
              <a:t>nearly doubled the size of the United States and spurred westward expansion to the Pacific Ocean.</a:t>
            </a: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AF2E132-1A3A-4030-A176-B11D1079785C}" type="slidenum">
              <a:rPr lang="en-US" altLang="en-US" smtClean="0">
                <a:latin typeface="Calibri" panose="020F0502020204030204" pitchFamily="34" charset="0"/>
              </a:rPr>
              <a:pPr>
                <a:spcBef>
                  <a:spcPct val="0"/>
                </a:spcBef>
              </a:pPr>
              <a:t>5</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The French Revolution</a:t>
            </a: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C776CD3-4AB9-480D-9759-69AD1B4B921B}" type="slidenum">
              <a:rPr lang="en-US" altLang="en-US" smtClean="0">
                <a:latin typeface="Calibri" panose="020F0502020204030204" pitchFamily="34" charset="0"/>
              </a:rPr>
              <a:pPr>
                <a:spcBef>
                  <a:spcPct val="0"/>
                </a:spcBef>
              </a:pPr>
              <a:t>39</a:t>
            </a:fld>
            <a:endParaRPr lang="en-US"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Napoleon as a Young Officer. Napoleon rose quickly through the</a:t>
            </a:r>
          </a:p>
          <a:p>
            <a:r>
              <a:rPr lang="en-US" altLang="en-US">
                <a:latin typeface="Calibri" panose="020F0502020204030204" pitchFamily="34" charset="0"/>
                <a:ea typeface="ＭＳ Ｐゴシック" panose="020B0600070205080204" pitchFamily="34" charset="-128"/>
              </a:rPr>
              <a:t>military ranks, being promoted to the rank of brigadier general at the</a:t>
            </a:r>
          </a:p>
          <a:p>
            <a:r>
              <a:rPr lang="en-US" altLang="en-US">
                <a:latin typeface="Calibri" panose="020F0502020204030204" pitchFamily="34" charset="0"/>
                <a:ea typeface="ＭＳ Ｐゴシック" panose="020B0600070205080204" pitchFamily="34" charset="-128"/>
              </a:rPr>
              <a:t>age of twenty-five. This painting of Napoleon by the Romantic painter</a:t>
            </a:r>
          </a:p>
          <a:p>
            <a:r>
              <a:rPr lang="en-US" altLang="en-US">
                <a:latin typeface="Calibri" panose="020F0502020204030204" pitchFamily="34" charset="0"/>
                <a:ea typeface="ＭＳ Ｐゴシック" panose="020B0600070205080204" pitchFamily="34" charset="-128"/>
              </a:rPr>
              <a:t>Baron Antoine-Jean Gros (GROH) presents an idealized, heroic image of</a:t>
            </a:r>
          </a:p>
          <a:p>
            <a:r>
              <a:rPr lang="en-US" altLang="en-US">
                <a:latin typeface="Calibri" panose="020F0502020204030204" pitchFamily="34" charset="0"/>
                <a:ea typeface="ＭＳ Ｐゴシック" panose="020B0600070205080204" pitchFamily="34" charset="-128"/>
              </a:rPr>
              <a:t>the young leader.</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4BF2E2F-DD1B-4B5E-8592-A9E66B0D9055}" type="slidenum">
              <a:rPr lang="en-US" altLang="en-US" smtClean="0">
                <a:latin typeface="Calibri" panose="020F0502020204030204" pitchFamily="34" charset="0"/>
              </a:rPr>
              <a:pPr>
                <a:spcBef>
                  <a:spcPct val="0"/>
                </a:spcBef>
              </a:pPr>
              <a:t>42</a:t>
            </a:fld>
            <a:endParaRPr lang="en-US"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Coronation of Napoleon. In 1804, Napoleon restored monarchy to France when he crowned</a:t>
            </a:r>
          </a:p>
          <a:p>
            <a:r>
              <a:rPr lang="en-US" altLang="en-US">
                <a:latin typeface="Calibri" panose="020F0502020204030204" pitchFamily="34" charset="0"/>
                <a:ea typeface="ＭＳ Ｐゴシック" panose="020B0600070205080204" pitchFamily="34" charset="-128"/>
              </a:rPr>
              <a:t>himself emperor. In the coronation scene painted by Jacques-Louis David, Napoleon is shown crowning</a:t>
            </a:r>
          </a:p>
          <a:p>
            <a:r>
              <a:rPr lang="en-US" altLang="en-US">
                <a:latin typeface="Calibri" panose="020F0502020204030204" pitchFamily="34" charset="0"/>
                <a:ea typeface="ＭＳ Ｐゴシック" panose="020B0600070205080204" pitchFamily="34" charset="-128"/>
              </a:rPr>
              <a:t>the empress Josephine while the pope looks on. Shown seated in the box in the background is Napoleon’s</a:t>
            </a:r>
          </a:p>
          <a:p>
            <a:r>
              <a:rPr lang="en-US" altLang="en-US">
                <a:latin typeface="Calibri" panose="020F0502020204030204" pitchFamily="34" charset="0"/>
                <a:ea typeface="ＭＳ Ｐゴシック" panose="020B0600070205080204" pitchFamily="34" charset="-128"/>
              </a:rPr>
              <a:t>mother, even though she was not at the ceremony.</a:t>
            </a: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C66F356-C44D-45E5-8CC6-49130E73C0A8}" type="slidenum">
              <a:rPr lang="en-US" altLang="en-US" smtClean="0">
                <a:latin typeface="Calibri" panose="020F0502020204030204" pitchFamily="34" charset="0"/>
              </a:rPr>
              <a:pPr>
                <a:spcBef>
                  <a:spcPct val="0"/>
                </a:spcBef>
              </a:pPr>
              <a:t>46</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pPr>
            <a:r>
              <a:rPr lang="en-US" altLang="en-US" sz="1200" dirty="0" smtClean="0">
                <a:latin typeface="Arial" pitchFamily="34" charset="0"/>
                <a:ea typeface="ＭＳ Ｐゴシック" pitchFamily="34" charset="-128"/>
              </a:rPr>
              <a:t>This portrait of Napoleon on his throne by Jean Ingres (1780–1867) shows him in the splendor of an imperial monarch who embodies the total power of the state.</a:t>
            </a:r>
          </a:p>
          <a:p>
            <a:pPr eaLnBrk="1" hangingPunct="1">
              <a:lnSpc>
                <a:spcPct val="90000"/>
              </a:lnSpc>
              <a:spcBef>
                <a:spcPct val="0"/>
              </a:spcBef>
            </a:pPr>
            <a:r>
              <a:rPr lang="en-US" altLang="en-US" sz="1200" dirty="0" smtClean="0">
                <a:latin typeface="Arial" pitchFamily="34" charset="0"/>
                <a:ea typeface="ＭＳ Ｐゴシック" pitchFamily="34" charset="-128"/>
              </a:rPr>
              <a:t>Jean </a:t>
            </a:r>
            <a:r>
              <a:rPr lang="en-US" altLang="en-US" sz="1200" dirty="0" err="1" smtClean="0">
                <a:latin typeface="Arial" pitchFamily="34" charset="0"/>
                <a:ea typeface="ＭＳ Ｐゴシック" pitchFamily="34" charset="-128"/>
              </a:rPr>
              <a:t>Auguste</a:t>
            </a:r>
            <a:r>
              <a:rPr lang="en-US" altLang="en-US" sz="1200" dirty="0" smtClean="0">
                <a:latin typeface="Arial" pitchFamily="34" charset="0"/>
                <a:ea typeface="ＭＳ Ｐゴシック" pitchFamily="34" charset="-128"/>
              </a:rPr>
              <a:t> Dominique Ingres (1780–1867), </a:t>
            </a:r>
            <a:r>
              <a:rPr lang="en-US" altLang="en-US" sz="1200" i="1" dirty="0" smtClean="0">
                <a:latin typeface="Arial" pitchFamily="34" charset="0"/>
                <a:ea typeface="ＭＳ Ｐゴシック" pitchFamily="34" charset="-128"/>
              </a:rPr>
              <a:t>Napoleon on His Imperial Throne, 1806</a:t>
            </a:r>
            <a:r>
              <a:rPr lang="en-US" altLang="en-US" sz="1200" dirty="0" smtClean="0">
                <a:latin typeface="Arial" pitchFamily="34" charset="0"/>
                <a:ea typeface="ＭＳ Ｐゴシック" pitchFamily="34" charset="-128"/>
              </a:rPr>
              <a:t>. Oil on canvas, 259 × 162 cm. </a:t>
            </a:r>
            <a:r>
              <a:rPr lang="en-US" altLang="en-US" sz="1200" dirty="0" err="1" smtClean="0">
                <a:latin typeface="Arial" pitchFamily="34" charset="0"/>
                <a:ea typeface="ＭＳ Ｐゴシック" pitchFamily="34" charset="-128"/>
              </a:rPr>
              <a:t>Musée</a:t>
            </a:r>
            <a:r>
              <a:rPr lang="en-US" altLang="en-US" sz="1200" dirty="0" smtClean="0">
                <a:latin typeface="Arial" pitchFamily="34" charset="0"/>
                <a:ea typeface="ＭＳ Ｐゴシック" pitchFamily="34" charset="-128"/>
              </a:rPr>
              <a:t> des Beaux-Arts, Rennes. Photograph © Erich Lessing/Art Resource, NY</a:t>
            </a:r>
            <a:endParaRPr lang="en-US" dirty="0"/>
          </a:p>
        </p:txBody>
      </p:sp>
      <p:sp>
        <p:nvSpPr>
          <p:cNvPr id="4" name="Slide Number Placeholder 3"/>
          <p:cNvSpPr>
            <a:spLocks noGrp="1"/>
          </p:cNvSpPr>
          <p:nvPr>
            <p:ph type="sldNum" sz="quarter" idx="10"/>
          </p:nvPr>
        </p:nvSpPr>
        <p:spPr/>
        <p:txBody>
          <a:bodyPr/>
          <a:lstStyle/>
          <a:p>
            <a:pPr>
              <a:defRPr/>
            </a:pPr>
            <a:fld id="{1B0800E1-DC70-401A-B22D-E90C98E51B0D}" type="slidenum">
              <a:rPr lang="en-US" altLang="en-US" smtClean="0"/>
              <a:pPr>
                <a:defRPr/>
              </a:pPr>
              <a:t>49</a:t>
            </a:fld>
            <a:endParaRPr lang="en-US" altLang="en-US"/>
          </a:p>
        </p:txBody>
      </p:sp>
    </p:spTree>
    <p:extLst>
      <p:ext uri="{BB962C8B-B14F-4D97-AF65-F5344CB8AC3E}">
        <p14:creationId xmlns:p14="http://schemas.microsoft.com/office/powerpoint/2010/main" val="3722978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latin typeface="Arial" pitchFamily="34" charset="0"/>
                <a:ea typeface="ＭＳ Ｐゴシック" pitchFamily="34" charset="-128"/>
              </a:rPr>
              <a:t>In this 1806 caricature by the famous English artist James </a:t>
            </a:r>
            <a:r>
              <a:rPr lang="en-US" altLang="en-US" dirty="0" err="1" smtClean="0">
                <a:latin typeface="Arial" pitchFamily="34" charset="0"/>
                <a:ea typeface="ＭＳ Ｐゴシック" pitchFamily="34" charset="-128"/>
              </a:rPr>
              <a:t>Gillray</a:t>
            </a:r>
            <a:r>
              <a:rPr lang="en-US" altLang="en-US" dirty="0" smtClean="0">
                <a:latin typeface="Arial" pitchFamily="34" charset="0"/>
                <a:ea typeface="ＭＳ Ｐゴシック" pitchFamily="34" charset="-128"/>
              </a:rPr>
              <a:t>, Napoleon is shown as a baker who creates new kings as easily as gingerbread cookies. His new allies in the Rhine Confederation, including the rulers of Württemberg, Bavaria, and Saxony, are placed in the “New French Oven for Imperial Gingerbread.”</a:t>
            </a:r>
          </a:p>
          <a:p>
            <a:pPr eaLnBrk="1" hangingPunct="1">
              <a:spcBef>
                <a:spcPct val="0"/>
              </a:spcBef>
            </a:pPr>
            <a:r>
              <a:rPr lang="en-US" altLang="en-US" dirty="0" smtClean="0">
                <a:latin typeface="Arial" pitchFamily="34" charset="0"/>
                <a:ea typeface="ＭＳ Ｐゴシック" pitchFamily="34" charset="-128"/>
              </a:rPr>
              <a:t>‘</a:t>
            </a:r>
            <a:r>
              <a:rPr lang="en-US" altLang="en-US" dirty="0" err="1" smtClean="0">
                <a:latin typeface="Arial" pitchFamily="34" charset="0"/>
                <a:ea typeface="ＭＳ Ｐゴシック" pitchFamily="34" charset="-128"/>
              </a:rPr>
              <a:t>Tiddy</a:t>
            </a:r>
            <a:r>
              <a:rPr lang="en-US" altLang="en-US" dirty="0" smtClean="0">
                <a:latin typeface="Arial" pitchFamily="34" charset="0"/>
                <a:ea typeface="ＭＳ Ｐゴシック" pitchFamily="34" charset="-128"/>
              </a:rPr>
              <a:t>- Doll, the Great French Gingerbread Maker, Drawing Out a New Batch of Kings. His Man, Hopping Talley, Mixing Up the Dough’, pub. by Hannah Humphrey, 23rd January 1806 (aquatint), </a:t>
            </a:r>
            <a:r>
              <a:rPr lang="en-US" altLang="en-US" dirty="0" err="1" smtClean="0">
                <a:latin typeface="Arial" pitchFamily="34" charset="0"/>
                <a:ea typeface="ＭＳ Ｐゴシック" pitchFamily="34" charset="-128"/>
              </a:rPr>
              <a:t>Gillray</a:t>
            </a:r>
            <a:r>
              <a:rPr lang="en-US" altLang="en-US" dirty="0" smtClean="0">
                <a:latin typeface="Arial" pitchFamily="34" charset="0"/>
                <a:ea typeface="ＭＳ Ｐゴシック" pitchFamily="34" charset="-128"/>
              </a:rPr>
              <a:t>, James (1757–1815). Leeds Museums and Galleries (City Art Gallery) U.K./The Bridgeman Art Library International</a:t>
            </a:r>
            <a:endParaRPr lang="en-US" altLang="en-US" dirty="0" smtClean="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pPr>
              <a:defRPr/>
            </a:pPr>
            <a:fld id="{1B0800E1-DC70-401A-B22D-E90C98E51B0D}" type="slidenum">
              <a:rPr lang="en-US" altLang="en-US" smtClean="0"/>
              <a:pPr>
                <a:defRPr/>
              </a:pPr>
              <a:t>52</a:t>
            </a:fld>
            <a:endParaRPr lang="en-US" altLang="en-US"/>
          </a:p>
        </p:txBody>
      </p:sp>
    </p:spTree>
    <p:extLst>
      <p:ext uri="{BB962C8B-B14F-4D97-AF65-F5344CB8AC3E}">
        <p14:creationId xmlns:p14="http://schemas.microsoft.com/office/powerpoint/2010/main" val="420989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Francisco Goya, The Third of May 1808. After Napoleon imposed his brother Joseph on Spain as its</a:t>
            </a:r>
          </a:p>
          <a:p>
            <a:r>
              <a:rPr lang="en-US" altLang="en-US">
                <a:latin typeface="Calibri" panose="020F0502020204030204" pitchFamily="34" charset="0"/>
                <a:ea typeface="ＭＳ Ｐゴシック" panose="020B0600070205080204" pitchFamily="34" charset="-128"/>
              </a:rPr>
              <a:t>king, the Spanish people revolted against his authority, and a series of riots broke out in Madrid. This</a:t>
            </a:r>
          </a:p>
          <a:p>
            <a:r>
              <a:rPr lang="en-US" altLang="en-US">
                <a:latin typeface="Calibri" panose="020F0502020204030204" pitchFamily="34" charset="0"/>
                <a:ea typeface="ＭＳ Ｐゴシック" panose="020B0600070205080204" pitchFamily="34" charset="-128"/>
              </a:rPr>
              <a:t>painting by Francisco Goya shows the French response—a deliberate execution of Spanish citizens to</a:t>
            </a:r>
          </a:p>
          <a:p>
            <a:r>
              <a:rPr lang="en-US" altLang="en-US">
                <a:latin typeface="Calibri" panose="020F0502020204030204" pitchFamily="34" charset="0"/>
                <a:ea typeface="ＭＳ Ｐゴシック" panose="020B0600070205080204" pitchFamily="34" charset="-128"/>
              </a:rPr>
              <a:t>frighten people into submission. Goya portrays the French troops as a firing squad, killing people</a:t>
            </a:r>
          </a:p>
          <a:p>
            <a:r>
              <a:rPr lang="en-US" altLang="en-US">
                <a:latin typeface="Calibri" panose="020F0502020204030204" pitchFamily="34" charset="0"/>
                <a:ea typeface="ＭＳ Ｐゴシック" panose="020B0600070205080204" pitchFamily="34" charset="-128"/>
              </a:rPr>
              <a:t>(including a monk) reacting in terror. The peasant in the middle throws out his arms in a gesture</a:t>
            </a:r>
          </a:p>
          <a:p>
            <a:r>
              <a:rPr lang="en-US" altLang="en-US">
                <a:latin typeface="Calibri" panose="020F0502020204030204" pitchFamily="34" charset="0"/>
                <a:ea typeface="ＭＳ Ｐゴシック" panose="020B0600070205080204" pitchFamily="34" charset="-128"/>
              </a:rPr>
              <a:t>reminiscent of crucifixion. Goya painted many scenes depicting the horrors of war in Napoleonic Spain.</a:t>
            </a: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011AD4C-6A58-4652-8341-3CA0397B8394}" type="slidenum">
              <a:rPr lang="en-US" altLang="en-US" smtClean="0">
                <a:latin typeface="Calibri" panose="020F0502020204030204" pitchFamily="34" charset="0"/>
              </a:rPr>
              <a:pPr>
                <a:spcBef>
                  <a:spcPct val="0"/>
                </a:spcBef>
              </a:pPr>
              <a:t>56</a:t>
            </a:fld>
            <a:endParaRPr lang="en-US"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19.3 Napoleon’s Grand Empire in 1810. Napoleon’s Grand Army won a series of victories</a:t>
            </a:r>
          </a:p>
          <a:p>
            <a:r>
              <a:rPr lang="en-US" altLang="en-US">
                <a:latin typeface="Calibri" panose="020F0502020204030204" pitchFamily="34" charset="0"/>
                <a:ea typeface="ＭＳ Ｐゴシック" panose="020B0600070205080204" pitchFamily="34" charset="-128"/>
              </a:rPr>
              <a:t>against Austria, Prussia, and Russia that gave the French emperor full or partial control over much of</a:t>
            </a:r>
          </a:p>
          <a:p>
            <a:r>
              <a:rPr lang="en-US" altLang="en-US">
                <a:latin typeface="Calibri" panose="020F0502020204030204" pitchFamily="34" charset="0"/>
                <a:ea typeface="ＭＳ Ｐゴシック" panose="020B0600070205080204" pitchFamily="34" charset="-128"/>
              </a:rPr>
              <a:t>Europe by 1807.</a:t>
            </a: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2AB7EE8-912E-4E1F-899C-96D48724225E}" type="slidenum">
              <a:rPr lang="en-US" altLang="en-US" smtClean="0">
                <a:latin typeface="Calibri" panose="020F0502020204030204" pitchFamily="34" charset="0"/>
              </a:rPr>
              <a:pPr>
                <a:spcBef>
                  <a:spcPct val="0"/>
                </a:spcBef>
              </a:pPr>
              <a:t>57</a:t>
            </a:fld>
            <a:endParaRPr lang="en-US" altLang="en-US">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The Napoleonic Era, 1799–1815</a:t>
            </a: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F9BD53C-BBE4-4392-8116-AF503139BD5E}" type="slidenum">
              <a:rPr lang="en-US" altLang="en-US" smtClean="0">
                <a:latin typeface="Calibri" panose="020F0502020204030204" pitchFamily="34" charset="0"/>
              </a:rPr>
              <a:pPr>
                <a:spcBef>
                  <a:spcPct val="0"/>
                </a:spcBef>
              </a:pPr>
              <a:t>59</a:t>
            </a:fld>
            <a:endParaRPr lang="en-US" altLang="en-US">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Calibri" panose="020F0502020204030204" pitchFamily="34" charset="0"/>
              <a:ea typeface="ＭＳ Ｐゴシック" panose="020B0600070205080204" pitchFamily="34" charset="-128"/>
            </a:endParaRP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5149E8C-CDBE-4269-B0B5-3730FC35A93B}" type="slidenum">
              <a:rPr lang="en-US" altLang="en-US" smtClean="0">
                <a:latin typeface="Calibri" panose="020F0502020204030204" pitchFamily="34" charset="0"/>
              </a:rPr>
              <a:pPr>
                <a:spcBef>
                  <a:spcPct val="0"/>
                </a:spcBef>
              </a:pPr>
              <a:t>61</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Declaration of</a:t>
            </a:r>
          </a:p>
          <a:p>
            <a:r>
              <a:rPr lang="en-US" altLang="en-US">
                <a:latin typeface="Calibri" panose="020F0502020204030204" pitchFamily="34" charset="0"/>
                <a:ea typeface="ＭＳ Ｐゴシック" panose="020B0600070205080204" pitchFamily="34" charset="-128"/>
              </a:rPr>
              <a:t>Independence. The</a:t>
            </a:r>
          </a:p>
          <a:p>
            <a:r>
              <a:rPr lang="en-US" altLang="en-US">
                <a:latin typeface="Calibri" panose="020F0502020204030204" pitchFamily="34" charset="0"/>
                <a:ea typeface="ＭＳ Ｐゴシック" panose="020B0600070205080204" pitchFamily="34" charset="-128"/>
              </a:rPr>
              <a:t>Declaration of</a:t>
            </a:r>
          </a:p>
          <a:p>
            <a:r>
              <a:rPr lang="en-US" altLang="en-US">
                <a:latin typeface="Calibri" panose="020F0502020204030204" pitchFamily="34" charset="0"/>
                <a:ea typeface="ＭＳ Ｐゴシック" panose="020B0600070205080204" pitchFamily="34" charset="-128"/>
              </a:rPr>
              <a:t>Independence, approved on</a:t>
            </a:r>
          </a:p>
          <a:p>
            <a:r>
              <a:rPr lang="en-US" altLang="en-US">
                <a:latin typeface="Calibri" panose="020F0502020204030204" pitchFamily="34" charset="0"/>
                <a:ea typeface="ＭＳ Ｐゴシック" panose="020B0600070205080204" pitchFamily="34" charset="-128"/>
              </a:rPr>
              <a:t>July 4, 1776, by the Second</a:t>
            </a:r>
          </a:p>
          <a:p>
            <a:r>
              <a:rPr lang="en-US" altLang="en-US">
                <a:latin typeface="Calibri" panose="020F0502020204030204" pitchFamily="34" charset="0"/>
                <a:ea typeface="ＭＳ Ｐゴシック" panose="020B0600070205080204" pitchFamily="34" charset="-128"/>
              </a:rPr>
              <a:t>Continental Congress,</a:t>
            </a:r>
          </a:p>
          <a:p>
            <a:r>
              <a:rPr lang="en-US" altLang="en-US">
                <a:latin typeface="Calibri" panose="020F0502020204030204" pitchFamily="34" charset="0"/>
                <a:ea typeface="ＭＳ Ｐゴシック" panose="020B0600070205080204" pitchFamily="34" charset="-128"/>
              </a:rPr>
              <a:t>opened the door to the war</a:t>
            </a:r>
          </a:p>
          <a:p>
            <a:r>
              <a:rPr lang="en-US" altLang="en-US">
                <a:latin typeface="Calibri" panose="020F0502020204030204" pitchFamily="34" charset="0"/>
                <a:ea typeface="ＭＳ Ｐゴシック" panose="020B0600070205080204" pitchFamily="34" charset="-128"/>
              </a:rPr>
              <a:t>for American independence.</a:t>
            </a:r>
          </a:p>
          <a:p>
            <a:r>
              <a:rPr lang="en-US" altLang="en-US">
                <a:latin typeface="Calibri" panose="020F0502020204030204" pitchFamily="34" charset="0"/>
                <a:ea typeface="ＭＳ Ｐゴシック" panose="020B0600070205080204" pitchFamily="34" charset="-128"/>
              </a:rPr>
              <a:t>John Trumbull’s famous</a:t>
            </a:r>
          </a:p>
          <a:p>
            <a:r>
              <a:rPr lang="en-US" altLang="en-US">
                <a:latin typeface="Calibri" panose="020F0502020204030204" pitchFamily="34" charset="0"/>
                <a:ea typeface="ＭＳ Ｐゴシック" panose="020B0600070205080204" pitchFamily="34" charset="-128"/>
              </a:rPr>
              <a:t>painting, The Signing of the</a:t>
            </a:r>
          </a:p>
          <a:p>
            <a:r>
              <a:rPr lang="en-US" altLang="en-US">
                <a:latin typeface="Calibri" panose="020F0502020204030204" pitchFamily="34" charset="0"/>
                <a:ea typeface="ＭＳ Ｐゴシック" panose="020B0600070205080204" pitchFamily="34" charset="-128"/>
              </a:rPr>
              <a:t>Declaration, shows the</a:t>
            </a:r>
          </a:p>
          <a:p>
            <a:r>
              <a:rPr lang="en-US" altLang="en-US">
                <a:latin typeface="Calibri" panose="020F0502020204030204" pitchFamily="34" charset="0"/>
                <a:ea typeface="ＭＳ Ｐゴシック" panose="020B0600070205080204" pitchFamily="34" charset="-128"/>
              </a:rPr>
              <a:t>members of the committee</a:t>
            </a:r>
          </a:p>
          <a:p>
            <a:r>
              <a:rPr lang="en-US" altLang="en-US">
                <a:latin typeface="Calibri" panose="020F0502020204030204" pitchFamily="34" charset="0"/>
                <a:ea typeface="ＭＳ Ｐゴシック" panose="020B0600070205080204" pitchFamily="34" charset="-128"/>
              </a:rPr>
              <a:t>responsible for the</a:t>
            </a:r>
          </a:p>
          <a:p>
            <a:r>
              <a:rPr lang="en-US" altLang="en-US">
                <a:latin typeface="Calibri" panose="020F0502020204030204" pitchFamily="34" charset="0"/>
                <a:ea typeface="ＭＳ Ｐゴシック" panose="020B0600070205080204" pitchFamily="34" charset="-128"/>
              </a:rPr>
              <a:t>Declaration of Independence</a:t>
            </a:r>
          </a:p>
          <a:p>
            <a:r>
              <a:rPr lang="en-US" altLang="en-US">
                <a:latin typeface="Calibri" panose="020F0502020204030204" pitchFamily="34" charset="0"/>
                <a:ea typeface="ＭＳ Ｐゴシック" panose="020B0600070205080204" pitchFamily="34" charset="-128"/>
              </a:rPr>
              <a:t>(from left to right, John</a:t>
            </a:r>
          </a:p>
          <a:p>
            <a:r>
              <a:rPr lang="en-US" altLang="en-US">
                <a:latin typeface="Calibri" panose="020F0502020204030204" pitchFamily="34" charset="0"/>
                <a:ea typeface="ＭＳ Ｐゴシック" panose="020B0600070205080204" pitchFamily="34" charset="-128"/>
              </a:rPr>
              <a:t>Adams, Roger Sherman,</a:t>
            </a:r>
          </a:p>
          <a:p>
            <a:r>
              <a:rPr lang="en-US" altLang="en-US">
                <a:latin typeface="Calibri" panose="020F0502020204030204" pitchFamily="34" charset="0"/>
                <a:ea typeface="ＭＳ Ｐゴシック" panose="020B0600070205080204" pitchFamily="34" charset="-128"/>
              </a:rPr>
              <a:t>Robert Livingston, Thomas</a:t>
            </a:r>
          </a:p>
          <a:p>
            <a:r>
              <a:rPr lang="en-US" altLang="en-US">
                <a:latin typeface="Calibri" panose="020F0502020204030204" pitchFamily="34" charset="0"/>
                <a:ea typeface="ＭＳ Ｐゴシック" panose="020B0600070205080204" pitchFamily="34" charset="-128"/>
              </a:rPr>
              <a:t>Jefferson, and Benjamin</a:t>
            </a:r>
          </a:p>
          <a:p>
            <a:r>
              <a:rPr lang="en-US" altLang="en-US">
                <a:latin typeface="Calibri" panose="020F0502020204030204" pitchFamily="34" charset="0"/>
                <a:ea typeface="ＭＳ Ｐゴシック" panose="020B0600070205080204" pitchFamily="34" charset="-128"/>
              </a:rPr>
              <a:t>Franklin) standing before</a:t>
            </a:r>
          </a:p>
          <a:p>
            <a:r>
              <a:rPr lang="en-US" altLang="en-US">
                <a:latin typeface="Calibri" panose="020F0502020204030204" pitchFamily="34" charset="0"/>
                <a:ea typeface="ＭＳ Ｐゴシック" panose="020B0600070205080204" pitchFamily="34" charset="-128"/>
              </a:rPr>
              <a:t>John Hancock, president of</a:t>
            </a:r>
          </a:p>
          <a:p>
            <a:r>
              <a:rPr lang="en-US" altLang="en-US">
                <a:latin typeface="Calibri" panose="020F0502020204030204" pitchFamily="34" charset="0"/>
                <a:ea typeface="ＭＳ Ｐゴシック" panose="020B0600070205080204" pitchFamily="34" charset="-128"/>
              </a:rPr>
              <a:t>the Second Continental</a:t>
            </a:r>
          </a:p>
          <a:p>
            <a:r>
              <a:rPr lang="en-US" altLang="en-US">
                <a:latin typeface="Calibri" panose="020F0502020204030204" pitchFamily="34" charset="0"/>
                <a:ea typeface="ＭＳ Ｐゴシック" panose="020B0600070205080204" pitchFamily="34" charset="-128"/>
              </a:rPr>
              <a:t>Congress.</a:t>
            </a: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F8AE147-F296-4777-A13C-896004E9FB62}" type="slidenum">
              <a:rPr lang="en-US" altLang="en-US" smtClean="0">
                <a:latin typeface="Calibri" panose="020F0502020204030204" pitchFamily="34" charset="0"/>
              </a:rPr>
              <a:pPr>
                <a:spcBef>
                  <a:spcPct val="0"/>
                </a:spcBef>
              </a:pPr>
              <a:t>7</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Three Estates. This French political cartoon from 1789 reveals a critical view</a:t>
            </a:r>
          </a:p>
          <a:p>
            <a:r>
              <a:rPr lang="en-US" altLang="en-US">
                <a:latin typeface="Calibri" panose="020F0502020204030204" pitchFamily="34" charset="0"/>
                <a:ea typeface="ＭＳ Ｐゴシック" panose="020B0600070205080204" pitchFamily="34" charset="-128"/>
              </a:rPr>
              <a:t>of France’s privileged orders. Shown in the cartoon is a naked common man held in</a:t>
            </a:r>
          </a:p>
          <a:p>
            <a:r>
              <a:rPr lang="en-US" altLang="en-US">
                <a:latin typeface="Calibri" panose="020F0502020204030204" pitchFamily="34" charset="0"/>
                <a:ea typeface="ＭＳ Ｐゴシック" panose="020B0600070205080204" pitchFamily="34" charset="-128"/>
              </a:rPr>
              <a:t>chains and being ridden by an aristocrat, a clergyman, and a judge. The message is</a:t>
            </a:r>
          </a:p>
          <a:p>
            <a:r>
              <a:rPr lang="en-US" altLang="en-US">
                <a:latin typeface="Calibri" panose="020F0502020204030204" pitchFamily="34" charset="0"/>
                <a:ea typeface="ＭＳ Ｐゴシック" panose="020B0600070205080204" pitchFamily="34" charset="-128"/>
              </a:rPr>
              <a:t>clear: most ordinary French people (the Third Estate) are suffering horribly as a result</a:t>
            </a:r>
          </a:p>
          <a:p>
            <a:r>
              <a:rPr lang="en-US" altLang="en-US">
                <a:latin typeface="Calibri" panose="020F0502020204030204" pitchFamily="34" charset="0"/>
                <a:ea typeface="ＭＳ Ｐゴシック" panose="020B0600070205080204" pitchFamily="34" charset="-128"/>
              </a:rPr>
              <a:t>of the privileges of the First and Second Estates.</a:t>
            </a: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777232C-C01A-4ECA-80E9-B94675B56820}" type="slidenum">
              <a:rPr lang="en-US" altLang="en-US" smtClean="0">
                <a:latin typeface="Calibri" panose="020F0502020204030204" pitchFamily="34" charset="0"/>
              </a:rPr>
              <a:pPr>
                <a:spcBef>
                  <a:spcPct val="0"/>
                </a:spcBef>
              </a:pPr>
              <a:t>10</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Tennis Court Oath.</a:t>
            </a:r>
          </a:p>
          <a:p>
            <a:r>
              <a:rPr lang="en-US" altLang="en-US">
                <a:latin typeface="Calibri" panose="020F0502020204030204" pitchFamily="34" charset="0"/>
                <a:ea typeface="ＭＳ Ｐゴシック" panose="020B0600070205080204" pitchFamily="34" charset="-128"/>
              </a:rPr>
              <a:t>Finding themselves locked out of</a:t>
            </a:r>
          </a:p>
          <a:p>
            <a:r>
              <a:rPr lang="en-US" altLang="en-US">
                <a:latin typeface="Calibri" panose="020F0502020204030204" pitchFamily="34" charset="0"/>
                <a:ea typeface="ＭＳ Ｐゴシック" panose="020B0600070205080204" pitchFamily="34" charset="-128"/>
              </a:rPr>
              <a:t>their regular meeting place on</a:t>
            </a:r>
          </a:p>
          <a:p>
            <a:r>
              <a:rPr lang="en-US" altLang="en-US">
                <a:latin typeface="Calibri" panose="020F0502020204030204" pitchFamily="34" charset="0"/>
                <a:ea typeface="ＭＳ Ｐゴシック" panose="020B0600070205080204" pitchFamily="34" charset="-128"/>
              </a:rPr>
              <a:t>June 20, 1789, the deputies of the</a:t>
            </a:r>
          </a:p>
          <a:p>
            <a:r>
              <a:rPr lang="en-US" altLang="en-US">
                <a:latin typeface="Calibri" panose="020F0502020204030204" pitchFamily="34" charset="0"/>
                <a:ea typeface="ＭＳ Ｐゴシック" panose="020B0600070205080204" pitchFamily="34" charset="-128"/>
              </a:rPr>
              <a:t>Third Estate met instead in the</a:t>
            </a:r>
          </a:p>
          <a:p>
            <a:r>
              <a:rPr lang="en-US" altLang="en-US">
                <a:latin typeface="Calibri" panose="020F0502020204030204" pitchFamily="34" charset="0"/>
                <a:ea typeface="ＭＳ Ｐゴシック" panose="020B0600070205080204" pitchFamily="34" charset="-128"/>
              </a:rPr>
              <a:t>nearby tennis courts of the Jeu</a:t>
            </a:r>
          </a:p>
          <a:p>
            <a:r>
              <a:rPr lang="en-US" altLang="en-US">
                <a:latin typeface="Calibri" panose="020F0502020204030204" pitchFamily="34" charset="0"/>
                <a:ea typeface="ＭＳ Ｐゴシック" panose="020B0600070205080204" pitchFamily="34" charset="-128"/>
              </a:rPr>
              <a:t>de Paume and committed</a:t>
            </a:r>
          </a:p>
          <a:p>
            <a:r>
              <a:rPr lang="en-US" altLang="en-US">
                <a:latin typeface="Calibri" panose="020F0502020204030204" pitchFamily="34" charset="0"/>
                <a:ea typeface="ＭＳ Ｐゴシック" panose="020B0600070205080204" pitchFamily="34" charset="-128"/>
              </a:rPr>
              <a:t>themselves to continue to meet</a:t>
            </a:r>
          </a:p>
          <a:p>
            <a:r>
              <a:rPr lang="en-US" altLang="en-US">
                <a:latin typeface="Calibri" panose="020F0502020204030204" pitchFamily="34" charset="0"/>
                <a:ea typeface="ＭＳ Ｐゴシック" panose="020B0600070205080204" pitchFamily="34" charset="-128"/>
              </a:rPr>
              <a:t>until they established a new</a:t>
            </a:r>
          </a:p>
          <a:p>
            <a:r>
              <a:rPr lang="en-US" altLang="en-US">
                <a:latin typeface="Calibri" panose="020F0502020204030204" pitchFamily="34" charset="0"/>
                <a:ea typeface="ＭＳ Ｐゴシック" panose="020B0600070205080204" pitchFamily="34" charset="-128"/>
              </a:rPr>
              <a:t>constitution for France. In this</a:t>
            </a:r>
          </a:p>
          <a:p>
            <a:r>
              <a:rPr lang="en-US" altLang="en-US">
                <a:latin typeface="Calibri" panose="020F0502020204030204" pitchFamily="34" charset="0"/>
                <a:ea typeface="ＭＳ Ｐゴシック" panose="020B0600070205080204" pitchFamily="34" charset="-128"/>
              </a:rPr>
              <a:t>painting, the Neoclassical artist</a:t>
            </a:r>
          </a:p>
          <a:p>
            <a:r>
              <a:rPr lang="en-US" altLang="en-US">
                <a:latin typeface="Calibri" panose="020F0502020204030204" pitchFamily="34" charset="0"/>
                <a:ea typeface="ＭＳ Ｐゴシック" panose="020B0600070205080204" pitchFamily="34" charset="-128"/>
              </a:rPr>
              <a:t>Jacques-Louis David presents a</a:t>
            </a:r>
          </a:p>
          <a:p>
            <a:r>
              <a:rPr lang="en-US" altLang="en-US">
                <a:latin typeface="Calibri" panose="020F0502020204030204" pitchFamily="34" charset="0"/>
                <a:ea typeface="ＭＳ Ｐゴシック" panose="020B0600070205080204" pitchFamily="34" charset="-128"/>
              </a:rPr>
              <a:t>dramatic rendering of the Tennis</a:t>
            </a:r>
          </a:p>
          <a:p>
            <a:r>
              <a:rPr lang="en-US" altLang="en-US">
                <a:latin typeface="Calibri" panose="020F0502020204030204" pitchFamily="34" charset="0"/>
                <a:ea typeface="ＭＳ Ｐゴシック" panose="020B0600070205080204" pitchFamily="34" charset="-128"/>
              </a:rPr>
              <a:t>Court Oath.</a:t>
            </a: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451A122-5946-46F1-B24E-DCB764CF606D}" type="slidenum">
              <a:rPr lang="en-US" altLang="en-US" smtClean="0">
                <a:latin typeface="Calibri" panose="020F0502020204030204" pitchFamily="34" charset="0"/>
              </a:rPr>
              <a:pPr>
                <a:spcBef>
                  <a:spcPct val="0"/>
                </a:spcBef>
              </a:pPr>
              <a:t>12</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(p.569) At the top is a scene from the storming of the Bastille in Paris in 1789. </a:t>
            </a:r>
            <a:endParaRPr lang="en-US" altLang="en-US">
              <a:latin typeface="Calibri" panose="020F0502020204030204" pitchFamily="34" charset="0"/>
              <a:ea typeface="ＭＳ Ｐゴシック" panose="020B0600070205080204" pitchFamily="34" charset="-128"/>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9041E3B-CC42-4E56-90AC-0A546B13872A}" type="slidenum">
              <a:rPr lang="en-US" altLang="en-US" smtClean="0">
                <a:latin typeface="Calibri" panose="020F0502020204030204" pitchFamily="34" charset="0"/>
              </a:rPr>
              <a:pPr>
                <a:spcBef>
                  <a:spcPct val="0"/>
                </a:spcBef>
              </a:pPr>
              <a:t>14</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(p.569) Pictured is a scene from one of the struggles during the Taiping Rebellion, a major peasant revolt in the mid-nineteenth century in China. An imperial Chinese army is shown recapturing the city of Nanjing from Taiping rebels in 1864.</a:t>
            </a:r>
            <a:endParaRPr lang="en-US" altLang="en-US">
              <a:latin typeface="Calibri" panose="020F0502020204030204" pitchFamily="34" charset="0"/>
              <a:ea typeface="ＭＳ Ｐゴシック" panose="020B0600070205080204" pitchFamily="34" charset="-128"/>
            </a:endParaRP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FA62E72-C6F1-478B-8C83-189674424E0E}" type="slidenum">
              <a:rPr lang="en-US" altLang="en-US" smtClean="0">
                <a:latin typeface="Calibri" panose="020F0502020204030204" pitchFamily="34" charset="0"/>
              </a:rPr>
              <a:pPr>
                <a:spcBef>
                  <a:spcPct val="0"/>
                </a:spcBef>
              </a:pPr>
              <a:t>15</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Women’s March to</a:t>
            </a:r>
          </a:p>
          <a:p>
            <a:r>
              <a:rPr lang="en-US" altLang="en-US">
                <a:latin typeface="Calibri" panose="020F0502020204030204" pitchFamily="34" charset="0"/>
                <a:ea typeface="ＭＳ Ｐゴシック" panose="020B0600070205080204" pitchFamily="34" charset="-128"/>
              </a:rPr>
              <a:t>Versailles. On October 5,</a:t>
            </a:r>
          </a:p>
          <a:p>
            <a:r>
              <a:rPr lang="en-US" altLang="en-US">
                <a:latin typeface="Calibri" panose="020F0502020204030204" pitchFamily="34" charset="0"/>
                <a:ea typeface="ＭＳ Ｐゴシック" panose="020B0600070205080204" pitchFamily="34" charset="-128"/>
              </a:rPr>
              <a:t>1789, thousands of Parisian</a:t>
            </a:r>
          </a:p>
          <a:p>
            <a:r>
              <a:rPr lang="en-US" altLang="en-US">
                <a:latin typeface="Calibri" panose="020F0502020204030204" pitchFamily="34" charset="0"/>
                <a:ea typeface="ＭＳ Ｐゴシック" panose="020B0600070205080204" pitchFamily="34" charset="-128"/>
              </a:rPr>
              <a:t>women marched to Versailles</a:t>
            </a:r>
          </a:p>
          <a:p>
            <a:r>
              <a:rPr lang="en-US" altLang="en-US">
                <a:latin typeface="Calibri" panose="020F0502020204030204" pitchFamily="34" charset="0"/>
                <a:ea typeface="ＭＳ Ｐゴシック" panose="020B0600070205080204" pitchFamily="34" charset="-128"/>
              </a:rPr>
              <a:t>to confront King Louis XVI and</a:t>
            </a:r>
          </a:p>
          <a:p>
            <a:r>
              <a:rPr lang="en-US" altLang="en-US">
                <a:latin typeface="Calibri" panose="020F0502020204030204" pitchFamily="34" charset="0"/>
                <a:ea typeface="ＭＳ Ｐゴシック" panose="020B0600070205080204" pitchFamily="34" charset="-128"/>
              </a:rPr>
              <a:t>to demand bread for their</a:t>
            </a:r>
          </a:p>
          <a:p>
            <a:r>
              <a:rPr lang="en-US" altLang="en-US">
                <a:latin typeface="Calibri" panose="020F0502020204030204" pitchFamily="34" charset="0"/>
                <a:ea typeface="ＭＳ Ｐゴシック" panose="020B0600070205080204" pitchFamily="34" charset="-128"/>
              </a:rPr>
              <a:t>starving children. This</a:t>
            </a:r>
          </a:p>
          <a:p>
            <a:r>
              <a:rPr lang="en-US" altLang="en-US">
                <a:latin typeface="Calibri" panose="020F0502020204030204" pitchFamily="34" charset="0"/>
                <a:ea typeface="ＭＳ Ｐゴシック" panose="020B0600070205080204" pitchFamily="34" charset="-128"/>
              </a:rPr>
              <a:t>contemporary print shows a</a:t>
            </a:r>
          </a:p>
          <a:p>
            <a:r>
              <a:rPr lang="en-US" altLang="en-US">
                <a:latin typeface="Calibri" panose="020F0502020204030204" pitchFamily="34" charset="0"/>
                <a:ea typeface="ＭＳ Ｐゴシック" panose="020B0600070205080204" pitchFamily="34" charset="-128"/>
              </a:rPr>
              <a:t>group of dedicated marchers;</a:t>
            </a:r>
          </a:p>
          <a:p>
            <a:r>
              <a:rPr lang="en-US" altLang="en-US">
                <a:latin typeface="Calibri" panose="020F0502020204030204" pitchFamily="34" charset="0"/>
                <a:ea typeface="ＭＳ Ｐゴシック" panose="020B0600070205080204" pitchFamily="34" charset="-128"/>
              </a:rPr>
              <a:t>some are armed with pikes and</a:t>
            </a:r>
          </a:p>
          <a:p>
            <a:r>
              <a:rPr lang="en-US" altLang="en-US">
                <a:latin typeface="Calibri" panose="020F0502020204030204" pitchFamily="34" charset="0"/>
                <a:ea typeface="ＭＳ Ｐゴシック" panose="020B0600070205080204" pitchFamily="34" charset="-128"/>
              </a:rPr>
              <a:t>other weapons while others pull</a:t>
            </a:r>
          </a:p>
          <a:p>
            <a:r>
              <a:rPr lang="en-US" altLang="en-US">
                <a:latin typeface="Calibri" panose="020F0502020204030204" pitchFamily="34" charset="0"/>
                <a:ea typeface="ＭＳ Ｐゴシック" panose="020B0600070205080204" pitchFamily="34" charset="-128"/>
              </a:rPr>
              <a:t>an artillery piece.</a:t>
            </a: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5B27438-9AE4-43DC-A19D-BE3636A9E11C}" type="slidenum">
              <a:rPr lang="en-US" altLang="en-US" smtClean="0">
                <a:latin typeface="Calibri" panose="020F0502020204030204" pitchFamily="34" charset="0"/>
              </a:rPr>
              <a:pPr>
                <a:spcBef>
                  <a:spcPct val="0"/>
                </a:spcBef>
              </a:pPr>
              <a:t>16</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D2C169E-5DE1-4DB4-9D5E-3373CB4372DC}" type="slidenum">
              <a:rPr lang="en-US" altLang="en-US" smtClean="0"/>
              <a:pPr>
                <a:spcBef>
                  <a:spcPct val="0"/>
                </a:spcBef>
              </a:pPr>
              <a:t>23</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3" name="Picture 22"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7938" y="6500813"/>
            <a:ext cx="9151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1"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15875" y="-7938"/>
            <a:ext cx="9159875" cy="33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0" y="644525"/>
            <a:ext cx="432435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48600" y="6149975"/>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noGrp="1" noChangeArrowheads="1"/>
          </p:cNvSpPr>
          <p:nvPr>
            <p:ph type="ctrTitle"/>
          </p:nvPr>
        </p:nvSpPr>
        <p:spPr>
          <a:xfrm>
            <a:off x="4552950" y="2895600"/>
            <a:ext cx="4432300" cy="2005013"/>
          </a:xfrm>
        </p:spPr>
        <p:txBody>
          <a:bodyPr/>
          <a:lstStyle>
            <a:lvl1pPr>
              <a:defRPr sz="3600">
                <a:effectLst>
                  <a:outerShdw blurRad="38100" dist="38100" dir="2700000" algn="tl">
                    <a:srgbClr val="FFFFFF"/>
                  </a:outerShdw>
                </a:effectLst>
                <a:latin typeface="Arial" charset="0"/>
              </a:defRPr>
            </a:lvl1pPr>
          </a:lstStyle>
          <a:p>
            <a:pPr lvl="0"/>
            <a:r>
              <a:rPr lang="en-US" noProof="0"/>
              <a:t>Click to edit Master title style</a:t>
            </a:r>
          </a:p>
        </p:txBody>
      </p:sp>
    </p:spTree>
    <p:extLst>
      <p:ext uri="{BB962C8B-B14F-4D97-AF65-F5344CB8AC3E}">
        <p14:creationId xmlns:p14="http://schemas.microsoft.com/office/powerpoint/2010/main" val="1642537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55636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2023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0651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31836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3789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6863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717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921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0209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1483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21891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8" descr="Expbanna"/>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76200" y="76200"/>
            <a:ext cx="906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652463" y="1600200"/>
            <a:ext cx="803433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972"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Lst>
  <p:txStyles>
    <p:titleStyle>
      <a:lvl1pPr algn="ctr" rtl="0" eaLnBrk="0" fontAlgn="base" hangingPunct="0">
        <a:spcBef>
          <a:spcPct val="0"/>
        </a:spcBef>
        <a:spcAft>
          <a:spcPct val="0"/>
        </a:spcAft>
        <a:defRPr sz="40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008040"/>
        </a:buClr>
        <a:buSzPct val="75000"/>
        <a:buFont typeface="Wingdings" panose="05000000000000000000" pitchFamily="2" charset="2"/>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008040"/>
        </a:buClr>
        <a:buSzPct val="75000"/>
        <a:buFont typeface="Wingdings" panose="05000000000000000000" pitchFamily="2" charset="2"/>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8040"/>
        </a:buClr>
        <a:buSzPct val="75000"/>
        <a:buFont typeface="Wingdings" panose="05000000000000000000" pitchFamily="2" charset="2"/>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itle 1"/>
          <p:cNvSpPr>
            <a:spLocks noChangeArrowheads="1"/>
          </p:cNvSpPr>
          <p:nvPr/>
        </p:nvSpPr>
        <p:spPr bwMode="auto">
          <a:xfrm>
            <a:off x="4714875" y="2298700"/>
            <a:ext cx="41640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3000" dirty="0">
                <a:effectLst>
                  <a:outerShdw blurRad="38100" dist="38100" dir="2700000" algn="tl">
                    <a:srgbClr val="FFFFFF"/>
                  </a:outerShdw>
                </a:effectLst>
                <a:latin typeface="Calibri"/>
                <a:ea typeface="ＭＳ Ｐゴシック" charset="0"/>
                <a:cs typeface="Calibri"/>
              </a:rPr>
              <a:t>Chapter 19</a:t>
            </a:r>
            <a:endParaRPr lang="en-US" sz="3000" dirty="0">
              <a:latin typeface="Calibri"/>
              <a:ea typeface="ＭＳ Ｐゴシック" charset="0"/>
              <a:cs typeface="Calibri"/>
            </a:endParaRPr>
          </a:p>
        </p:txBody>
      </p:sp>
      <p:sp>
        <p:nvSpPr>
          <p:cNvPr id="28674" name="Rectangle 2"/>
          <p:cNvSpPr>
            <a:spLocks noGrp="1" noChangeArrowheads="1"/>
          </p:cNvSpPr>
          <p:nvPr>
            <p:ph type="ctrTitle"/>
          </p:nvPr>
        </p:nvSpPr>
        <p:spPr>
          <a:xfrm>
            <a:off x="4579938" y="2895600"/>
            <a:ext cx="4432300" cy="2005013"/>
          </a:xfrm>
        </p:spPr>
        <p:txBody>
          <a:bodyPr/>
          <a:lstStyle/>
          <a:p>
            <a:pPr eaLnBrk="1" hangingPunct="1">
              <a:defRPr/>
            </a:pP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A Revolution in Politics:</a:t>
            </a:r>
            <a:b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b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The Era of the French Revolution and Napoleon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The Three Estates</a:t>
            </a:r>
            <a:endParaRPr lang="en-US" dirty="0"/>
          </a:p>
        </p:txBody>
      </p:sp>
      <p:sp>
        <p:nvSpPr>
          <p:cNvPr id="1536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p564</a:t>
            </a:r>
          </a:p>
        </p:txBody>
      </p:sp>
      <p:pic>
        <p:nvPicPr>
          <p:cNvPr id="1536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4413" y="685800"/>
            <a:ext cx="4575175"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2"/>
          <p:cNvSpPr>
            <a:spLocks noChangeArrowheads="1"/>
          </p:cNvSpPr>
          <p:nvPr/>
        </p:nvSpPr>
        <p:spPr bwMode="auto">
          <a:xfrm>
            <a:off x="1257300" y="5837238"/>
            <a:ext cx="6629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This French political cartoon from 1789 reveals a critical view</a:t>
            </a:r>
          </a:p>
          <a:p>
            <a:pPr>
              <a:spcBef>
                <a:spcPct val="0"/>
              </a:spcBef>
              <a:buClrTx/>
              <a:buSzTx/>
              <a:buFontTx/>
              <a:buNone/>
            </a:pPr>
            <a:r>
              <a:rPr lang="en-US" altLang="en-US" sz="2000">
                <a:latin typeface="Calibri" panose="020F0502020204030204" pitchFamily="34" charset="0"/>
              </a:rPr>
              <a:t>of France’s privileged orders. </a:t>
            </a:r>
            <a:endParaRPr lang="en-US" altLang="en-US" sz="2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noChangeArrowheads="1"/>
          </p:cNvSpPr>
          <p:nvPr>
            <p:ph type="title"/>
          </p:nvPr>
        </p:nvSpPr>
        <p:spPr>
          <a:xfrm>
            <a:off x="690563" y="0"/>
            <a:ext cx="8453437" cy="990600"/>
          </a:xfrm>
        </p:spPr>
        <p:txBody>
          <a:bodyPr/>
          <a:lstStyle/>
          <a:p>
            <a:pPr eaLnBrk="1" hangingPunct="1"/>
            <a:r>
              <a:rPr lang="en-US" altLang="en-US" dirty="0">
                <a:latin typeface="Calibri" panose="020F0502020204030204" pitchFamily="34" charset="0"/>
                <a:ea typeface="ＭＳ Ｐゴシック" panose="020B0600070205080204" pitchFamily="34" charset="-128"/>
              </a:rPr>
              <a:t>The French Revolution</a:t>
            </a:r>
          </a:p>
        </p:txBody>
      </p:sp>
      <p:sp>
        <p:nvSpPr>
          <p:cNvPr id="17411" name="Rectangle 7"/>
          <p:cNvSpPr>
            <a:spLocks noGrp="1" noChangeArrowheads="1"/>
          </p:cNvSpPr>
          <p:nvPr>
            <p:ph type="body" idx="1"/>
          </p:nvPr>
        </p:nvSpPr>
        <p:spPr>
          <a:xfrm>
            <a:off x="690563" y="990600"/>
            <a:ext cx="8305800" cy="54991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From Estates-General to a National Assembly</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Composition and actions of the Estates-General</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300 delegates each to the First and Second Estate; 600 delegates to the Third Estate</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Cahiers de </a:t>
            </a:r>
            <a:r>
              <a:rPr lang="en-US" altLang="en-US" dirty="0" err="1">
                <a:latin typeface="Calibri" panose="020F0502020204030204" pitchFamily="34" charset="0"/>
                <a:ea typeface="ＭＳ Ｐゴシック" panose="020B0600070205080204" pitchFamily="34" charset="-128"/>
              </a:rPr>
              <a:t>doléances</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Estates General meets May 5, 1789</a:t>
            </a:r>
          </a:p>
          <a:p>
            <a:pPr lvl="2" eaLnBrk="1" hangingPunct="1">
              <a:lnSpc>
                <a:spcPct val="90000"/>
              </a:lnSpc>
            </a:pPr>
            <a:r>
              <a:rPr lang="en-US" altLang="en-US" dirty="0" err="1">
                <a:latin typeface="Calibri" panose="020F0502020204030204" pitchFamily="34" charset="0"/>
                <a:ea typeface="ＭＳ Ｐゴシック" panose="020B0600070205080204" pitchFamily="34" charset="-128"/>
              </a:rPr>
              <a:t>Abbé</a:t>
            </a:r>
            <a:r>
              <a:rPr lang="en-US" altLang="en-US" dirty="0">
                <a:latin typeface="Calibri" panose="020F0502020204030204" pitchFamily="34" charset="0"/>
                <a:ea typeface="ＭＳ Ｐゴシック" panose="020B0600070205080204" pitchFamily="34" charset="-128"/>
              </a:rPr>
              <a:t> Sieyès, “What is the Third Estate?”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National Assembly </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Constituted, June 17; Tennis Court Oath, June 20</a:t>
            </a:r>
          </a:p>
          <a:p>
            <a:pPr eaLnBrk="1" hangingPunct="1">
              <a:lnSpc>
                <a:spcPct val="90000"/>
              </a:lnSpc>
            </a:pPr>
            <a:r>
              <a:rPr lang="en-US" altLang="en-US" dirty="0">
                <a:latin typeface="Calibri" panose="020F0502020204030204" pitchFamily="34" charset="0"/>
                <a:ea typeface="ＭＳ Ｐゴシック" panose="020B0600070205080204" pitchFamily="34" charset="-128"/>
              </a:rPr>
              <a:t>Intervention of the Common People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Attack on the Bastille, July 14</a:t>
            </a:r>
          </a:p>
          <a:p>
            <a:pPr eaLnBrk="1" hangingPunct="1">
              <a:lnSpc>
                <a:spcPct val="90000"/>
              </a:lnSpc>
            </a:pPr>
            <a:r>
              <a:rPr lang="en-US" altLang="en-US" dirty="0">
                <a:latin typeface="Calibri" panose="020F0502020204030204" pitchFamily="34" charset="0"/>
                <a:ea typeface="ＭＳ Ｐゴシック" panose="020B0600070205080204" pitchFamily="34" charset="-128"/>
              </a:rPr>
              <a:t>Peasant rebellions and the Great Fear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4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4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41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41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4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The Tennis Court Oath</a:t>
            </a:r>
            <a:endParaRPr lang="en-US" dirty="0"/>
          </a:p>
        </p:txBody>
      </p:sp>
      <p:sp>
        <p:nvSpPr>
          <p:cNvPr id="1843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p567</a:t>
            </a:r>
          </a:p>
        </p:txBody>
      </p:sp>
      <p:pic>
        <p:nvPicPr>
          <p:cNvPr id="1843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338" y="552450"/>
            <a:ext cx="7553325"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2"/>
          <p:cNvSpPr>
            <a:spLocks noChangeArrowheads="1"/>
          </p:cNvSpPr>
          <p:nvPr/>
        </p:nvSpPr>
        <p:spPr bwMode="auto">
          <a:xfrm>
            <a:off x="795338" y="5351463"/>
            <a:ext cx="75533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Finding themselves locked out of their regular meeting place on June 20, 1789, the deputies of the Third Estate met instead in the nearby tennis courts of the Jeu de Paume and committed themselves to continue to meet until they established a new constitution for France. </a:t>
            </a:r>
            <a:endParaRPr lang="en-US" altLang="en-US" sz="20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noChangeArrowheads="1"/>
          </p:cNvSpPr>
          <p:nvPr>
            <p:ph type="title"/>
          </p:nvPr>
        </p:nvSpPr>
        <p:spPr>
          <a:xfrm>
            <a:off x="685800" y="1524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Destruction of the Old Regime </a:t>
            </a:r>
          </a:p>
        </p:txBody>
      </p:sp>
      <p:sp>
        <p:nvSpPr>
          <p:cNvPr id="20483" name="Rectangle 7"/>
          <p:cNvSpPr>
            <a:spLocks noGrp="1" noChangeArrowheads="1"/>
          </p:cNvSpPr>
          <p:nvPr>
            <p:ph type="body" idx="1"/>
          </p:nvPr>
        </p:nvSpPr>
        <p:spPr>
          <a:xfrm>
            <a:off x="685800" y="1314450"/>
            <a:ext cx="7769225" cy="4113212"/>
          </a:xfrm>
        </p:spPr>
        <p:txBody>
          <a:bodyPr/>
          <a:lstStyle/>
          <a:p>
            <a:pPr eaLnBrk="1" hangingPunct="1"/>
            <a:r>
              <a:rPr lang="en-US" altLang="en-US" dirty="0">
                <a:latin typeface="Calibri" panose="020F0502020204030204" pitchFamily="34" charset="0"/>
                <a:ea typeface="ＭＳ Ｐゴシック" panose="020B0600070205080204" pitchFamily="34" charset="-128"/>
              </a:rPr>
              <a:t>Signs of Change</a:t>
            </a:r>
          </a:p>
          <a:p>
            <a:pPr lvl="1" eaLnBrk="1" hangingPunct="1"/>
            <a:r>
              <a:rPr lang="en-US" altLang="en-US" dirty="0">
                <a:latin typeface="Calibri" panose="020F0502020204030204" pitchFamily="34" charset="0"/>
                <a:ea typeface="ＭＳ Ｐゴシック" panose="020B0600070205080204" pitchFamily="34" charset="-128"/>
              </a:rPr>
              <a:t>Seigneurial rights abolished, August 4, 1789</a:t>
            </a:r>
          </a:p>
          <a:p>
            <a:pPr eaLnBrk="1" hangingPunct="1"/>
            <a:r>
              <a:rPr lang="en-US" altLang="en-US" dirty="0">
                <a:latin typeface="Calibri" panose="020F0502020204030204" pitchFamily="34" charset="0"/>
                <a:ea typeface="ＭＳ Ｐゴシック" panose="020B0600070205080204" pitchFamily="34" charset="-128"/>
              </a:rPr>
              <a:t>The Declaration of the Rights of Man and Citizen</a:t>
            </a:r>
          </a:p>
          <a:p>
            <a:pPr lvl="1" eaLnBrk="1" hangingPunct="1"/>
            <a:r>
              <a:rPr lang="en-US" altLang="en-US" dirty="0">
                <a:latin typeface="Calibri" panose="020F0502020204030204" pitchFamily="34" charset="0"/>
                <a:ea typeface="ＭＳ Ｐゴシック" panose="020B0600070205080204" pitchFamily="34" charset="-128"/>
              </a:rPr>
              <a:t>Charter of basic liberties, adopted August 26</a:t>
            </a:r>
          </a:p>
          <a:p>
            <a:pPr lvl="2" eaLnBrk="1" hangingPunct="1"/>
            <a:r>
              <a:rPr lang="en-US" altLang="en-US" dirty="0">
                <a:latin typeface="Calibri" panose="020F0502020204030204" pitchFamily="34" charset="0"/>
                <a:ea typeface="ＭＳ Ｐゴシック" panose="020B0600070205080204" pitchFamily="34" charset="-128"/>
              </a:rPr>
              <a:t>Does this include women?</a:t>
            </a:r>
          </a:p>
          <a:p>
            <a:pPr lvl="3" eaLnBrk="1" hangingPunct="1"/>
            <a:r>
              <a:rPr lang="en-US" altLang="en-US" sz="1800" dirty="0" err="1">
                <a:latin typeface="Calibri" panose="020F0502020204030204" pitchFamily="34" charset="0"/>
                <a:ea typeface="ＭＳ Ｐゴシック" panose="020B0600070205080204" pitchFamily="34" charset="-128"/>
              </a:rPr>
              <a:t>Olympe</a:t>
            </a:r>
            <a:r>
              <a:rPr lang="en-US" altLang="en-US" sz="1800" dirty="0">
                <a:latin typeface="Calibri" panose="020F0502020204030204" pitchFamily="34" charset="0"/>
                <a:ea typeface="ＭＳ Ｐゴシック" panose="020B0600070205080204" pitchFamily="34" charset="-128"/>
              </a:rPr>
              <a:t> de Gouges, Declaration of the Rights of Woman and the Female Citizen, 1791</a:t>
            </a:r>
          </a:p>
          <a:p>
            <a:pPr eaLnBrk="1" hangingPunct="1"/>
            <a:r>
              <a:rPr lang="en-US" altLang="en-US" dirty="0">
                <a:latin typeface="Calibri" panose="020F0502020204030204" pitchFamily="34" charset="0"/>
                <a:ea typeface="ＭＳ Ｐゴシック" panose="020B0600070205080204" pitchFamily="34" charset="-128"/>
              </a:rPr>
              <a:t>The Women’s March to Versailles</a:t>
            </a:r>
          </a:p>
          <a:p>
            <a:pPr lvl="1" eaLnBrk="1" hangingPunct="1"/>
            <a:r>
              <a:rPr lang="en-US" altLang="en-US" dirty="0">
                <a:latin typeface="Calibri" panose="020F0502020204030204" pitchFamily="34" charset="0"/>
                <a:ea typeface="ＭＳ Ｐゴシック" panose="020B0600070205080204" pitchFamily="34" charset="-128"/>
              </a:rPr>
              <a:t>The demand for bread becomes a demand for the king’s return to Paris, October 5, 1789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48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48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48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48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48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48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8" name="Title 1"/>
          <p:cNvSpPr>
            <a:spLocks noGrp="1"/>
          </p:cNvSpPr>
          <p:nvPr>
            <p:ph type="title" idx="4294967295"/>
          </p:nvPr>
        </p:nvSpPr>
        <p:spPr>
          <a:xfrm>
            <a:off x="0" y="76200"/>
            <a:ext cx="9144000" cy="838200"/>
          </a:xfrm>
        </p:spPr>
        <p:txBody>
          <a:bodyPr/>
          <a:lstStyle/>
          <a:p>
            <a:r>
              <a:rPr lang="en-US" altLang="en-US" sz="3000" dirty="0">
                <a:solidFill>
                  <a:srgbClr val="000000"/>
                </a:solidFill>
                <a:latin typeface="Calibri" panose="020F0502020204030204" pitchFamily="34" charset="0"/>
                <a:ea typeface="ＭＳ Ｐゴシック" panose="020B0600070205080204" pitchFamily="34" charset="-128"/>
              </a:rPr>
              <a:t>Global Perspectives: </a:t>
            </a:r>
            <a:br>
              <a:rPr lang="en-US" altLang="en-US" sz="3000" dirty="0">
                <a:solidFill>
                  <a:srgbClr val="000000"/>
                </a:solidFill>
                <a:latin typeface="Calibri" panose="020F0502020204030204" pitchFamily="34" charset="0"/>
                <a:ea typeface="ＭＳ Ｐゴシック" panose="020B0600070205080204" pitchFamily="34" charset="-128"/>
              </a:rPr>
            </a:br>
            <a:r>
              <a:rPr lang="en-US" altLang="en-US" sz="3000" dirty="0">
                <a:solidFill>
                  <a:srgbClr val="000000"/>
                </a:solidFill>
                <a:latin typeface="Calibri" panose="020F0502020204030204" pitchFamily="34" charset="0"/>
                <a:ea typeface="ＭＳ Ｐゴシック" panose="020B0600070205080204" pitchFamily="34" charset="-128"/>
              </a:rPr>
              <a:t>Revolution and Revolt in France and </a:t>
            </a:r>
            <a:r>
              <a:rPr lang="en-US" altLang="en-US" sz="3000" dirty="0" smtClean="0">
                <a:solidFill>
                  <a:srgbClr val="000000"/>
                </a:solidFill>
                <a:latin typeface="Calibri" panose="020F0502020204030204" pitchFamily="34" charset="0"/>
                <a:ea typeface="ＭＳ Ｐゴシック" panose="020B0600070205080204" pitchFamily="34" charset="-128"/>
              </a:rPr>
              <a:t>China</a:t>
            </a:r>
            <a:endParaRPr lang="en-US" altLang="en-US" dirty="0">
              <a:ea typeface="ＭＳ Ｐゴシック" panose="020B0600070205080204" pitchFamily="34" charset="-128"/>
            </a:endParaRPr>
          </a:p>
        </p:txBody>
      </p:sp>
      <p:sp>
        <p:nvSpPr>
          <p:cNvPr id="2150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p569</a:t>
            </a:r>
          </a:p>
        </p:txBody>
      </p:sp>
      <p:pic>
        <p:nvPicPr>
          <p:cNvPr id="2150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5588" y="990600"/>
            <a:ext cx="6092825" cy="471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Rectangle 1"/>
          <p:cNvSpPr>
            <a:spLocks noChangeArrowheads="1"/>
          </p:cNvSpPr>
          <p:nvPr/>
        </p:nvSpPr>
        <p:spPr bwMode="auto">
          <a:xfrm>
            <a:off x="800100" y="5943600"/>
            <a:ext cx="754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At the top is a scene from the storming of the Bastille in Paris in 1789.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6" name="Title 1"/>
          <p:cNvSpPr>
            <a:spLocks noGrp="1"/>
          </p:cNvSpPr>
          <p:nvPr>
            <p:ph type="title" idx="4294967295"/>
          </p:nvPr>
        </p:nvSpPr>
        <p:spPr>
          <a:xfrm>
            <a:off x="0" y="76200"/>
            <a:ext cx="9144000" cy="762000"/>
          </a:xfrm>
        </p:spPr>
        <p:txBody>
          <a:bodyPr/>
          <a:lstStyle/>
          <a:p>
            <a:r>
              <a:rPr lang="en-US" altLang="en-US" sz="3000" dirty="0">
                <a:solidFill>
                  <a:srgbClr val="000000"/>
                </a:solidFill>
                <a:latin typeface="Calibri" panose="020F0502020204030204" pitchFamily="34" charset="0"/>
                <a:ea typeface="ＭＳ Ｐゴシック" panose="020B0600070205080204" pitchFamily="34" charset="-128"/>
              </a:rPr>
              <a:t>Global Perspectives: </a:t>
            </a:r>
            <a:br>
              <a:rPr lang="en-US" altLang="en-US" sz="3000" dirty="0">
                <a:solidFill>
                  <a:srgbClr val="000000"/>
                </a:solidFill>
                <a:latin typeface="Calibri" panose="020F0502020204030204" pitchFamily="34" charset="0"/>
                <a:ea typeface="ＭＳ Ｐゴシック" panose="020B0600070205080204" pitchFamily="34" charset="-128"/>
              </a:rPr>
            </a:br>
            <a:r>
              <a:rPr lang="en-US" altLang="en-US" sz="3000" dirty="0">
                <a:solidFill>
                  <a:srgbClr val="000000"/>
                </a:solidFill>
                <a:latin typeface="Calibri" panose="020F0502020204030204" pitchFamily="34" charset="0"/>
                <a:ea typeface="ＭＳ Ｐゴシック" panose="020B0600070205080204" pitchFamily="34" charset="-128"/>
              </a:rPr>
              <a:t>Revolution and Revolt in France and </a:t>
            </a:r>
            <a:r>
              <a:rPr lang="en-US" altLang="en-US" sz="3000" dirty="0" smtClean="0">
                <a:solidFill>
                  <a:srgbClr val="000000"/>
                </a:solidFill>
                <a:latin typeface="Calibri" panose="020F0502020204030204" pitchFamily="34" charset="0"/>
                <a:ea typeface="ＭＳ Ｐゴシック" panose="020B0600070205080204" pitchFamily="34" charset="-128"/>
              </a:rPr>
              <a:t>China</a:t>
            </a:r>
            <a:endParaRPr lang="en-US" altLang="en-US" dirty="0">
              <a:ea typeface="ＭＳ Ｐゴシック" panose="020B0600070205080204" pitchFamily="34" charset="-128"/>
            </a:endParaRPr>
          </a:p>
        </p:txBody>
      </p:sp>
      <p:sp>
        <p:nvSpPr>
          <p:cNvPr id="2355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p569</a:t>
            </a:r>
          </a:p>
        </p:txBody>
      </p:sp>
      <p:pic>
        <p:nvPicPr>
          <p:cNvPr id="235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9088" y="1150938"/>
            <a:ext cx="5965825"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1"/>
          <p:cNvSpPr>
            <a:spLocks noChangeArrowheads="1"/>
          </p:cNvSpPr>
          <p:nvPr/>
        </p:nvSpPr>
        <p:spPr bwMode="auto">
          <a:xfrm>
            <a:off x="593725" y="5486400"/>
            <a:ext cx="7956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Pictured is a scene from one of the struggles during the Taiping Rebellion, a major peasant revolt in the mid-nineteenth century in China.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4" name="Title 1"/>
          <p:cNvSpPr>
            <a:spLocks noGrp="1"/>
          </p:cNvSpPr>
          <p:nvPr>
            <p:ph type="title" idx="4294967295"/>
          </p:nvPr>
        </p:nvSpPr>
        <p:spPr>
          <a:xfrm>
            <a:off x="0" y="76200"/>
            <a:ext cx="9144000" cy="381000"/>
          </a:xfrm>
        </p:spPr>
        <p:txBody>
          <a:bodyPr/>
          <a:lstStyle/>
          <a:p>
            <a:r>
              <a:rPr lang="en-US" altLang="en-US" sz="3000">
                <a:solidFill>
                  <a:srgbClr val="000000"/>
                </a:solidFill>
                <a:latin typeface="Calibri" panose="020F0502020204030204" pitchFamily="34" charset="0"/>
                <a:ea typeface="ＭＳ Ｐゴシック" panose="020B0600070205080204" pitchFamily="34" charset="-128"/>
              </a:rPr>
              <a:t>The Women’s March to Versailles</a:t>
            </a:r>
            <a:endParaRPr lang="en-US" altLang="en-US">
              <a:ea typeface="ＭＳ Ｐゴシック" panose="020B0600070205080204" pitchFamily="34" charset="-128"/>
            </a:endParaRPr>
          </a:p>
        </p:txBody>
      </p:sp>
      <p:sp>
        <p:nvSpPr>
          <p:cNvPr id="2560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p570</a:t>
            </a:r>
          </a:p>
        </p:txBody>
      </p:sp>
      <p:pic>
        <p:nvPicPr>
          <p:cNvPr id="2560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9475" y="561975"/>
            <a:ext cx="73850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1"/>
          <p:cNvSpPr>
            <a:spLocks noChangeArrowheads="1"/>
          </p:cNvSpPr>
          <p:nvPr/>
        </p:nvSpPr>
        <p:spPr bwMode="auto">
          <a:xfrm>
            <a:off x="871538" y="5467350"/>
            <a:ext cx="73929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On October 5, 1789, thousands of Parisian women marched to Versailles to confront King Louis XVI and to demand bread for their</a:t>
            </a:r>
          </a:p>
          <a:p>
            <a:pPr>
              <a:spcBef>
                <a:spcPct val="0"/>
              </a:spcBef>
              <a:buClrTx/>
              <a:buSzTx/>
              <a:buFontTx/>
              <a:buNone/>
            </a:pPr>
            <a:r>
              <a:rPr lang="en-US" altLang="en-US" sz="2000">
                <a:latin typeface="Calibri" panose="020F0502020204030204" pitchFamily="34" charset="0"/>
              </a:rPr>
              <a:t>starving children.</a:t>
            </a:r>
            <a:endParaRPr lang="en-US" altLang="en-US" sz="20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noChangeArrowheads="1"/>
          </p:cNvSpPr>
          <p:nvPr>
            <p:ph type="title"/>
          </p:nvPr>
        </p:nvSpPr>
        <p:spPr>
          <a:xfrm>
            <a:off x="685800" y="152400"/>
            <a:ext cx="8458200" cy="609600"/>
          </a:xfrm>
        </p:spPr>
        <p:txBody>
          <a:bodyPr/>
          <a:lstStyle/>
          <a:p>
            <a:pPr eaLnBrk="1" hangingPunct="1"/>
            <a:r>
              <a:rPr lang="en-US" altLang="en-US" dirty="0">
                <a:latin typeface="Calibri" panose="020F0502020204030204" pitchFamily="34" charset="0"/>
                <a:ea typeface="ＭＳ Ｐゴシック" panose="020B0600070205080204" pitchFamily="34" charset="-128"/>
              </a:rPr>
              <a:t>Destruction of the Old Regime </a:t>
            </a:r>
          </a:p>
        </p:txBody>
      </p:sp>
      <p:sp>
        <p:nvSpPr>
          <p:cNvPr id="11266" name="Rectangle 7"/>
          <p:cNvSpPr>
            <a:spLocks noGrp="1" noChangeArrowheads="1"/>
          </p:cNvSpPr>
          <p:nvPr>
            <p:ph type="body" idx="1"/>
          </p:nvPr>
        </p:nvSpPr>
        <p:spPr>
          <a:xfrm>
            <a:off x="685800" y="914400"/>
            <a:ext cx="8305800" cy="6019800"/>
          </a:xfrm>
        </p:spPr>
        <p:txBody>
          <a:bodyPr>
            <a:normAutofit/>
          </a:bodyPr>
          <a:lstStyle/>
          <a:p>
            <a:pPr eaLnBrk="1" hangingPunct="1">
              <a:lnSpc>
                <a:spcPct val="90000"/>
              </a:lnSpc>
              <a:buFont typeface="Wingdings" charset="0"/>
              <a:buChar char="§"/>
              <a:defRPr/>
            </a:pPr>
            <a:r>
              <a:rPr lang="en-US" dirty="0">
                <a:latin typeface="Calibri" charset="0"/>
              </a:rPr>
              <a:t>The Catholic Church</a:t>
            </a:r>
          </a:p>
          <a:p>
            <a:pPr lvl="1" eaLnBrk="1" hangingPunct="1">
              <a:lnSpc>
                <a:spcPct val="90000"/>
              </a:lnSpc>
              <a:buFont typeface="Wingdings" charset="0"/>
              <a:buChar char="§"/>
              <a:defRPr/>
            </a:pPr>
            <a:r>
              <a:rPr lang="en-US" dirty="0">
                <a:latin typeface="Calibri" charset="0"/>
              </a:rPr>
              <a:t>Civil Constitution of the Clergy, July </a:t>
            </a:r>
            <a:r>
              <a:rPr lang="en-US" dirty="0" smtClean="0">
                <a:latin typeface="Calibri" charset="0"/>
              </a:rPr>
              <a:t>1790</a:t>
            </a:r>
          </a:p>
          <a:p>
            <a:pPr lvl="2" eaLnBrk="1" hangingPunct="1">
              <a:lnSpc>
                <a:spcPct val="90000"/>
              </a:lnSpc>
              <a:buFont typeface="Wingdings" charset="0"/>
              <a:buChar char="§"/>
              <a:defRPr/>
            </a:pPr>
            <a:r>
              <a:rPr lang="en-US" dirty="0" smtClean="0">
                <a:latin typeface="Calibri" charset="0"/>
              </a:rPr>
              <a:t>Church lands confiscated and sold as </a:t>
            </a:r>
            <a:r>
              <a:rPr lang="en-US" i="1" u="sng" dirty="0" err="1" smtClean="0">
                <a:latin typeface="Calibri" charset="0"/>
              </a:rPr>
              <a:t>assignats</a:t>
            </a:r>
            <a:r>
              <a:rPr lang="en-US" dirty="0" smtClean="0">
                <a:latin typeface="Calibri" charset="0"/>
              </a:rPr>
              <a:t>, causing mass inflation. </a:t>
            </a:r>
          </a:p>
          <a:p>
            <a:pPr lvl="2" eaLnBrk="1" hangingPunct="1">
              <a:lnSpc>
                <a:spcPct val="90000"/>
              </a:lnSpc>
              <a:buFont typeface="Wingdings" charset="0"/>
              <a:buChar char="§"/>
              <a:defRPr/>
            </a:pPr>
            <a:r>
              <a:rPr lang="en-US" dirty="0" smtClean="0">
                <a:latin typeface="Calibri" charset="0"/>
              </a:rPr>
              <a:t>Clergy was elected and paid state salary</a:t>
            </a:r>
          </a:p>
          <a:p>
            <a:pPr lvl="2" eaLnBrk="1" hangingPunct="1">
              <a:lnSpc>
                <a:spcPct val="90000"/>
              </a:lnSpc>
              <a:buFont typeface="Wingdings" charset="0"/>
              <a:buChar char="§"/>
              <a:defRPr/>
            </a:pPr>
            <a:r>
              <a:rPr lang="en-US" dirty="0" smtClean="0">
                <a:latin typeface="Calibri" charset="0"/>
              </a:rPr>
              <a:t>Secularization of the church- </a:t>
            </a:r>
            <a:r>
              <a:rPr lang="en-US" i="1" dirty="0" smtClean="0">
                <a:latin typeface="Calibri" charset="0"/>
              </a:rPr>
              <a:t>possibly where the revolution started to go wrong?</a:t>
            </a:r>
          </a:p>
          <a:p>
            <a:pPr lvl="2" eaLnBrk="1" hangingPunct="1">
              <a:lnSpc>
                <a:spcPct val="90000"/>
              </a:lnSpc>
              <a:buFont typeface="Wingdings" charset="0"/>
              <a:buChar char="§"/>
              <a:defRPr/>
            </a:pPr>
            <a:r>
              <a:rPr lang="en-US" dirty="0" smtClean="0">
                <a:latin typeface="Calibri" charset="0"/>
              </a:rPr>
              <a:t>Makes the church the enemy of the Revolution</a:t>
            </a:r>
            <a:endParaRPr lang="en-US" dirty="0">
              <a:latin typeface="Calibri" charset="0"/>
            </a:endParaRPr>
          </a:p>
          <a:p>
            <a:pPr lvl="2" eaLnBrk="1" hangingPunct="1">
              <a:lnSpc>
                <a:spcPct val="90000"/>
              </a:lnSpc>
              <a:buFont typeface="Wingdings" charset="0"/>
              <a:buChar char="§"/>
              <a:defRPr/>
            </a:pPr>
            <a:r>
              <a:rPr lang="en-US" dirty="0">
                <a:latin typeface="Calibri" charset="0"/>
              </a:rPr>
              <a:t>Opposition: grounds for counterrevolution</a:t>
            </a:r>
          </a:p>
          <a:p>
            <a:pPr eaLnBrk="1" hangingPunct="1">
              <a:lnSpc>
                <a:spcPct val="90000"/>
              </a:lnSpc>
              <a:buFont typeface="Wingdings" charset="0"/>
              <a:buChar char="§"/>
              <a:defRPr/>
            </a:pPr>
            <a:r>
              <a:rPr lang="en-US" dirty="0">
                <a:latin typeface="Calibri" charset="0"/>
              </a:rPr>
              <a:t>A New Constitution </a:t>
            </a:r>
            <a:endParaRPr lang="en-US" dirty="0" smtClean="0">
              <a:latin typeface="Calibri" charset="0"/>
            </a:endParaRPr>
          </a:p>
          <a:p>
            <a:pPr lvl="1" eaLnBrk="1" hangingPunct="1">
              <a:lnSpc>
                <a:spcPct val="90000"/>
              </a:lnSpc>
              <a:buFont typeface="Wingdings" charset="0"/>
              <a:buChar char="§"/>
              <a:defRPr/>
            </a:pPr>
            <a:r>
              <a:rPr lang="en-US" dirty="0" smtClean="0">
                <a:latin typeface="Calibri" charset="0"/>
              </a:rPr>
              <a:t>1791- A constitutional monarchy in France</a:t>
            </a:r>
            <a:endParaRPr lang="en-US" dirty="0">
              <a:latin typeface="Calibri" charset="0"/>
            </a:endParaRPr>
          </a:p>
          <a:p>
            <a:pPr lvl="1" eaLnBrk="1" hangingPunct="1">
              <a:lnSpc>
                <a:spcPct val="90000"/>
              </a:lnSpc>
              <a:buFont typeface="Wingdings" charset="0"/>
              <a:buChar char="§"/>
              <a:defRPr/>
            </a:pPr>
            <a:r>
              <a:rPr lang="en-US" dirty="0">
                <a:latin typeface="Calibri" charset="0"/>
              </a:rPr>
              <a:t>Power in the Legislative Assembly</a:t>
            </a:r>
          </a:p>
          <a:p>
            <a:pPr lvl="1" eaLnBrk="1" hangingPunct="1">
              <a:lnSpc>
                <a:spcPct val="90000"/>
              </a:lnSpc>
              <a:buFont typeface="Wingdings" charset="0"/>
              <a:buChar char="§"/>
              <a:defRPr/>
            </a:pPr>
            <a:r>
              <a:rPr lang="en-US" dirty="0">
                <a:latin typeface="Calibri" charset="0"/>
              </a:rPr>
              <a:t>Electoral and administrative </a:t>
            </a:r>
            <a:r>
              <a:rPr lang="en-US" dirty="0" smtClean="0">
                <a:latin typeface="Calibri" charset="0"/>
              </a:rPr>
              <a:t>restructuring</a:t>
            </a:r>
          </a:p>
          <a:p>
            <a:pPr lvl="2" eaLnBrk="1" hangingPunct="1">
              <a:lnSpc>
                <a:spcPct val="90000"/>
              </a:lnSpc>
              <a:buFont typeface="Wingdings" charset="0"/>
              <a:buChar char="§"/>
              <a:defRPr/>
            </a:pPr>
            <a:r>
              <a:rPr lang="en-US" dirty="0" smtClean="0">
                <a:latin typeface="Calibri" charset="0"/>
              </a:rPr>
              <a:t>Power still preserved in hands of elite</a:t>
            </a:r>
            <a:endParaRPr lang="en-US" dirty="0">
              <a:latin typeface="Calibri"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6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26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6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26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26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26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66">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266">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266">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266">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26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457200"/>
            <a:ext cx="7010400" cy="762000"/>
          </a:xfrm>
        </p:spPr>
        <p:txBody>
          <a:bodyPr/>
          <a:lstStyle/>
          <a:p>
            <a:r>
              <a:rPr lang="en-US" sz="2800" b="1" i="1" u="sng" dirty="0" err="1" smtClean="0"/>
              <a:t>Assignats</a:t>
            </a:r>
            <a:r>
              <a:rPr lang="en-US" sz="2800" dirty="0" smtClean="0"/>
              <a:t>: government bonds backed by confiscated church lands</a:t>
            </a:r>
            <a:endParaRPr lang="en-US" sz="28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8939" y="1600200"/>
            <a:ext cx="7381385"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768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Destruction of the Old Regime</a:t>
            </a:r>
            <a:endParaRPr lang="en-US" dirty="0"/>
          </a:p>
        </p:txBody>
      </p:sp>
      <p:sp>
        <p:nvSpPr>
          <p:cNvPr id="3" name="Content Placeholder 2"/>
          <p:cNvSpPr>
            <a:spLocks noGrp="1"/>
          </p:cNvSpPr>
          <p:nvPr>
            <p:ph idx="1"/>
          </p:nvPr>
        </p:nvSpPr>
        <p:spPr>
          <a:xfrm>
            <a:off x="652463" y="914400"/>
            <a:ext cx="8034337" cy="5638800"/>
          </a:xfrm>
        </p:spPr>
        <p:txBody>
          <a:bodyPr/>
          <a:lstStyle/>
          <a:p>
            <a:pPr eaLnBrk="1" hangingPunct="1">
              <a:lnSpc>
                <a:spcPct val="90000"/>
              </a:lnSpc>
              <a:buFont typeface="Wingdings" charset="0"/>
              <a:buChar char="§"/>
              <a:defRPr/>
            </a:pPr>
            <a:r>
              <a:rPr lang="en-US" dirty="0">
                <a:latin typeface="Calibri" charset="0"/>
              </a:rPr>
              <a:t>Opposition from </a:t>
            </a:r>
            <a:r>
              <a:rPr lang="en-US" dirty="0" smtClean="0">
                <a:latin typeface="Calibri" charset="0"/>
              </a:rPr>
              <a:t>Within</a:t>
            </a:r>
          </a:p>
          <a:p>
            <a:pPr lvl="1" eaLnBrk="1" hangingPunct="1">
              <a:lnSpc>
                <a:spcPct val="90000"/>
              </a:lnSpc>
              <a:buFont typeface="Wingdings" charset="0"/>
              <a:buChar char="§"/>
              <a:defRPr/>
            </a:pPr>
            <a:r>
              <a:rPr lang="en-US" dirty="0" smtClean="0">
                <a:latin typeface="Calibri" charset="0"/>
              </a:rPr>
              <a:t>Peasants angered over attack on the church and inflation caused by </a:t>
            </a:r>
            <a:r>
              <a:rPr lang="en-US" i="1" dirty="0" err="1" smtClean="0">
                <a:latin typeface="Calibri" charset="0"/>
              </a:rPr>
              <a:t>assignats</a:t>
            </a:r>
            <a:endParaRPr lang="en-US" i="1" dirty="0">
              <a:latin typeface="Calibri" charset="0"/>
            </a:endParaRPr>
          </a:p>
          <a:p>
            <a:pPr lvl="1" eaLnBrk="1" hangingPunct="1">
              <a:lnSpc>
                <a:spcPct val="90000"/>
              </a:lnSpc>
              <a:buFont typeface="Wingdings" charset="0"/>
              <a:buChar char="§"/>
              <a:defRPr/>
            </a:pPr>
            <a:r>
              <a:rPr lang="en-US" dirty="0">
                <a:latin typeface="Calibri" charset="0"/>
              </a:rPr>
              <a:t>The debate over greater radicalism</a:t>
            </a:r>
          </a:p>
          <a:p>
            <a:pPr lvl="2" eaLnBrk="1" hangingPunct="1">
              <a:lnSpc>
                <a:spcPct val="90000"/>
              </a:lnSpc>
              <a:buFont typeface="Wingdings" charset="0"/>
              <a:buChar char="§"/>
              <a:defRPr/>
            </a:pPr>
            <a:r>
              <a:rPr lang="en-US" dirty="0">
                <a:latin typeface="Calibri" charset="0"/>
              </a:rPr>
              <a:t>The Jacobin clubs- bourgeois </a:t>
            </a:r>
            <a:r>
              <a:rPr lang="en-US" dirty="0" smtClean="0">
                <a:latin typeface="Calibri" charset="0"/>
              </a:rPr>
              <a:t>lawyers- often offered radical solutions</a:t>
            </a:r>
            <a:endParaRPr lang="en-US" dirty="0">
              <a:latin typeface="Calibri" charset="0"/>
            </a:endParaRPr>
          </a:p>
          <a:p>
            <a:pPr lvl="2" eaLnBrk="1" hangingPunct="1">
              <a:lnSpc>
                <a:spcPct val="90000"/>
              </a:lnSpc>
              <a:buFont typeface="Wingdings" charset="0"/>
              <a:buChar char="§"/>
              <a:defRPr/>
            </a:pPr>
            <a:r>
              <a:rPr lang="en-US" dirty="0">
                <a:latin typeface="Calibri" panose="020F0502020204030204" pitchFamily="34" charset="0"/>
                <a:ea typeface="Cambria"/>
                <a:cs typeface="Times New Roman"/>
              </a:rPr>
              <a:t>Flight to Varennes </a:t>
            </a:r>
            <a:r>
              <a:rPr lang="en-US" dirty="0">
                <a:latin typeface="Calibri" charset="0"/>
              </a:rPr>
              <a:t>June 1791; </a:t>
            </a:r>
            <a:r>
              <a:rPr lang="en-US" dirty="0">
                <a:latin typeface="Calibri"/>
                <a:ea typeface="Calibri"/>
                <a:cs typeface="Times New Roman"/>
              </a:rPr>
              <a:t>shattered illusion of loyal </a:t>
            </a:r>
            <a:r>
              <a:rPr lang="en-US" dirty="0" smtClean="0">
                <a:latin typeface="Calibri"/>
                <a:ea typeface="Calibri"/>
                <a:cs typeface="Times New Roman"/>
              </a:rPr>
              <a:t>king and people’s faith in him. </a:t>
            </a:r>
            <a:endParaRPr lang="en-US" dirty="0">
              <a:latin typeface="Calibri" charset="0"/>
            </a:endParaRPr>
          </a:p>
          <a:p>
            <a:pPr eaLnBrk="1" hangingPunct="1">
              <a:lnSpc>
                <a:spcPct val="90000"/>
              </a:lnSpc>
              <a:buFont typeface="Wingdings" charset="0"/>
              <a:buChar char="§"/>
              <a:defRPr/>
            </a:pPr>
            <a:r>
              <a:rPr lang="en-US" dirty="0">
                <a:latin typeface="Calibri" charset="0"/>
              </a:rPr>
              <a:t>Opposition from Abroad</a:t>
            </a:r>
          </a:p>
          <a:p>
            <a:pPr marL="740664" eaLnBrk="1" hangingPunct="1">
              <a:lnSpc>
                <a:spcPct val="90000"/>
              </a:lnSpc>
              <a:buFont typeface="Wingdings" charset="0"/>
              <a:buChar char="§"/>
              <a:defRPr/>
            </a:pPr>
            <a:r>
              <a:rPr lang="en-US" sz="2600" dirty="0">
                <a:latin typeface="Calibri" panose="020F0502020204030204" pitchFamily="34" charset="0"/>
              </a:rPr>
              <a:t>Most ultra royalists </a:t>
            </a:r>
            <a:r>
              <a:rPr lang="en-US" sz="2600" dirty="0" smtClean="0">
                <a:latin typeface="Calibri" panose="020F0502020204030204" pitchFamily="34" charset="0"/>
              </a:rPr>
              <a:t>emigrate</a:t>
            </a:r>
          </a:p>
          <a:p>
            <a:pPr marL="740664" eaLnBrk="1" hangingPunct="1">
              <a:lnSpc>
                <a:spcPct val="90000"/>
              </a:lnSpc>
              <a:buFont typeface="Wingdings" charset="0"/>
              <a:buChar char="§"/>
              <a:defRPr/>
            </a:pPr>
            <a:r>
              <a:rPr lang="en-US" sz="2600" u="sng" dirty="0" smtClean="0">
                <a:latin typeface="Calibri" panose="020F0502020204030204" pitchFamily="34" charset="0"/>
              </a:rPr>
              <a:t>Declaration of </a:t>
            </a:r>
            <a:r>
              <a:rPr lang="en-US" sz="2600" u="sng" dirty="0" err="1" smtClean="0">
                <a:latin typeface="Calibri" panose="020F0502020204030204" pitchFamily="34" charset="0"/>
              </a:rPr>
              <a:t>Pillnitz</a:t>
            </a:r>
            <a:r>
              <a:rPr lang="en-US" sz="2600" u="sng" dirty="0" smtClean="0">
                <a:latin typeface="Calibri" panose="020F0502020204030204" pitchFamily="34" charset="0"/>
              </a:rPr>
              <a:t> </a:t>
            </a:r>
            <a:r>
              <a:rPr lang="en-US" sz="2600" dirty="0" smtClean="0">
                <a:latin typeface="Calibri" panose="020F0502020204030204" pitchFamily="34" charset="0"/>
              </a:rPr>
              <a:t>from Prussia and Austria</a:t>
            </a:r>
            <a:endParaRPr lang="en-US" sz="2600" dirty="0">
              <a:latin typeface="Calibri" panose="020F0502020204030204" pitchFamily="34" charset="0"/>
            </a:endParaRPr>
          </a:p>
          <a:p>
            <a:pPr marL="740664" eaLnBrk="1" hangingPunct="1">
              <a:lnSpc>
                <a:spcPct val="90000"/>
              </a:lnSpc>
              <a:buFont typeface="Wingdings" charset="0"/>
              <a:buChar char="§"/>
              <a:defRPr/>
            </a:pPr>
            <a:r>
              <a:rPr lang="en-US" sz="2600" dirty="0">
                <a:latin typeface="Calibri" panose="020F0502020204030204" pitchFamily="34" charset="0"/>
              </a:rPr>
              <a:t>1791: Legislative Assembly orders émigrés to return</a:t>
            </a:r>
          </a:p>
          <a:p>
            <a:pPr marL="740664" eaLnBrk="1" hangingPunct="1">
              <a:lnSpc>
                <a:spcPct val="90000"/>
              </a:lnSpc>
              <a:buFont typeface="Wingdings" charset="0"/>
              <a:buChar char="§"/>
              <a:defRPr/>
            </a:pPr>
            <a:r>
              <a:rPr lang="en-US" sz="2600" dirty="0">
                <a:latin typeface="Calibri" charset="0"/>
              </a:rPr>
              <a:t>Declaration of war on Austria, April 20, 1792</a:t>
            </a:r>
          </a:p>
          <a:p>
            <a:endParaRPr lang="en-US" dirty="0"/>
          </a:p>
        </p:txBody>
      </p:sp>
    </p:spTree>
    <p:extLst>
      <p:ext uri="{BB962C8B-B14F-4D97-AF65-F5344CB8AC3E}">
        <p14:creationId xmlns:p14="http://schemas.microsoft.com/office/powerpoint/2010/main" val="359173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62" y="152400"/>
            <a:ext cx="8491537" cy="381000"/>
          </a:xfrm>
        </p:spPr>
        <p:txBody>
          <a:bodyPr/>
          <a:lstStyle/>
          <a:p>
            <a:r>
              <a:rPr lang="en-US" dirty="0">
                <a:latin typeface="Calibri" panose="020F0502020204030204" pitchFamily="34" charset="0"/>
              </a:rPr>
              <a:t>Focus Questions</a:t>
            </a:r>
          </a:p>
        </p:txBody>
      </p:sp>
      <p:sp>
        <p:nvSpPr>
          <p:cNvPr id="3" name="Content Placeholder 2"/>
          <p:cNvSpPr>
            <a:spLocks noGrp="1"/>
          </p:cNvSpPr>
          <p:nvPr>
            <p:ph idx="1"/>
          </p:nvPr>
        </p:nvSpPr>
        <p:spPr>
          <a:xfrm>
            <a:off x="652462" y="1143000"/>
            <a:ext cx="8186738" cy="4953000"/>
          </a:xfrm>
        </p:spPr>
        <p:txBody>
          <a:bodyPr/>
          <a:lstStyle/>
          <a:p>
            <a:r>
              <a:rPr lang="en-US" sz="2500" dirty="0">
                <a:latin typeface="Calibri" panose="020F0502020204030204" pitchFamily="34" charset="0"/>
              </a:rPr>
              <a:t>​What were the causes and results of the American Revolution, and what impact did it have on Europe?</a:t>
            </a:r>
          </a:p>
          <a:p>
            <a:r>
              <a:rPr lang="en-US" sz="2500" dirty="0">
                <a:latin typeface="Calibri" panose="020F0502020204030204" pitchFamily="34" charset="0"/>
              </a:rPr>
              <a:t>​What were the long-range and immediate causes of the French Revolution?</a:t>
            </a:r>
          </a:p>
          <a:p>
            <a:r>
              <a:rPr lang="en-US" sz="2500" dirty="0">
                <a:latin typeface="Calibri" panose="020F0502020204030204" pitchFamily="34" charset="0"/>
              </a:rPr>
              <a:t>​What were the main events of the French Revolution between 1789 and 1799? What role did each of the following play in the French Revolution: lawyers, peasants, women, the clergy, the Jacobins, the sans-culottes, the French revolutionary army, and the Committee of Public Safety?</a:t>
            </a:r>
          </a:p>
          <a:p>
            <a:r>
              <a:rPr lang="en-US" sz="2500" dirty="0">
                <a:latin typeface="Calibri" panose="020F0502020204030204" pitchFamily="34" charset="0"/>
              </a:rPr>
              <a:t>​Which aspects of the French Revolution did Napoleon preserve, and which did he destroy?</a:t>
            </a:r>
          </a:p>
        </p:txBody>
      </p:sp>
    </p:spTree>
    <p:extLst>
      <p:ext uri="{BB962C8B-B14F-4D97-AF65-F5344CB8AC3E}">
        <p14:creationId xmlns:p14="http://schemas.microsoft.com/office/powerpoint/2010/main" val="357529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76200"/>
            <a:ext cx="76962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09037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France at War</a:t>
            </a:r>
            <a:endParaRPr lang="en-US" dirty="0"/>
          </a:p>
        </p:txBody>
      </p:sp>
      <p:sp>
        <p:nvSpPr>
          <p:cNvPr id="3" name="Content Placeholder 2"/>
          <p:cNvSpPr>
            <a:spLocks noGrp="1"/>
          </p:cNvSpPr>
          <p:nvPr>
            <p:ph idx="1"/>
          </p:nvPr>
        </p:nvSpPr>
        <p:spPr>
          <a:xfrm>
            <a:off x="652463" y="609600"/>
            <a:ext cx="8034337" cy="6248400"/>
          </a:xfrm>
        </p:spPr>
        <p:txBody>
          <a:bodyPr/>
          <a:lstStyle/>
          <a:p>
            <a:r>
              <a:rPr lang="en-US" sz="2800" dirty="0" smtClean="0"/>
              <a:t>Why would the French want war?</a:t>
            </a:r>
          </a:p>
          <a:p>
            <a:pPr lvl="1"/>
            <a:r>
              <a:rPr lang="en-US" sz="2600" dirty="0" smtClean="0"/>
              <a:t>Reactionary: Some hoped it would cool off the revolution and bring unity</a:t>
            </a:r>
          </a:p>
          <a:p>
            <a:pPr lvl="1"/>
            <a:r>
              <a:rPr lang="en-US" sz="2600" dirty="0" smtClean="0"/>
              <a:t>Royals: War might bring back the old regime</a:t>
            </a:r>
          </a:p>
          <a:p>
            <a:pPr lvl="1"/>
            <a:r>
              <a:rPr lang="en-US" sz="2600" dirty="0" smtClean="0"/>
              <a:t>Revolutionaries: Hoped war would strengthen revolution and spread it beyond France. </a:t>
            </a:r>
          </a:p>
          <a:p>
            <a:r>
              <a:rPr lang="en-US" sz="3000" dirty="0" smtClean="0"/>
              <a:t>Fear of invasion </a:t>
            </a:r>
            <a:r>
              <a:rPr lang="en-US" sz="3000" dirty="0" smtClean="0">
                <a:sym typeface="Wingdings" panose="05000000000000000000" pitchFamily="2" charset="2"/>
              </a:rPr>
              <a:t> paranoia  more radicalism:</a:t>
            </a:r>
          </a:p>
          <a:p>
            <a:pPr lvl="1"/>
            <a:r>
              <a:rPr lang="en-US" sz="2600" b="1" u="sng" dirty="0" smtClean="0">
                <a:sym typeface="Wingdings" panose="05000000000000000000" pitchFamily="2" charset="2"/>
              </a:rPr>
              <a:t>Paris Commune</a:t>
            </a:r>
            <a:r>
              <a:rPr lang="en-US" sz="2600" dirty="0" smtClean="0">
                <a:sym typeface="Wingdings" panose="05000000000000000000" pitchFamily="2" charset="2"/>
              </a:rPr>
              <a:t>: radical group made of working classes (sans-culottes) in Paris</a:t>
            </a:r>
          </a:p>
          <a:p>
            <a:pPr lvl="2"/>
            <a:r>
              <a:rPr lang="en-US" dirty="0" smtClean="0">
                <a:sym typeface="Wingdings" panose="05000000000000000000" pitchFamily="2" charset="2"/>
              </a:rPr>
              <a:t>Attacked the king, forcing the Legislative Assembly to call for a convention with universal male suffrage. </a:t>
            </a:r>
          </a:p>
          <a:p>
            <a:pPr lvl="2"/>
            <a:r>
              <a:rPr lang="en-US" dirty="0" smtClean="0">
                <a:sym typeface="Wingdings" panose="05000000000000000000" pitchFamily="2" charset="2"/>
              </a:rPr>
              <a:t>Demands for a republic. </a:t>
            </a:r>
          </a:p>
        </p:txBody>
      </p:sp>
    </p:spTree>
    <p:extLst>
      <p:ext uri="{BB962C8B-B14F-4D97-AF65-F5344CB8AC3E}">
        <p14:creationId xmlns:p14="http://schemas.microsoft.com/office/powerpoint/2010/main" val="344755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990600"/>
          </a:xfrm>
        </p:spPr>
        <p:txBody>
          <a:bodyPr/>
          <a:lstStyle/>
          <a:p>
            <a:r>
              <a:rPr lang="en-US" b="1" u="sng" dirty="0" smtClean="0"/>
              <a:t>Edmund Burke</a:t>
            </a:r>
            <a:r>
              <a:rPr lang="en-US" dirty="0" smtClean="0"/>
              <a:t>:</a:t>
            </a:r>
            <a:br>
              <a:rPr lang="en-US" dirty="0" smtClean="0"/>
            </a:br>
            <a:r>
              <a:rPr lang="en-US" dirty="0" smtClean="0"/>
              <a:t>The Conservative Response</a:t>
            </a:r>
            <a:endParaRPr lang="en-US" dirty="0"/>
          </a:p>
        </p:txBody>
      </p:sp>
      <p:sp>
        <p:nvSpPr>
          <p:cNvPr id="3" name="Content Placeholder 2"/>
          <p:cNvSpPr>
            <a:spLocks noGrp="1"/>
          </p:cNvSpPr>
          <p:nvPr>
            <p:ph idx="1"/>
          </p:nvPr>
        </p:nvSpPr>
        <p:spPr>
          <a:xfrm>
            <a:off x="652463" y="1295400"/>
            <a:ext cx="8034337" cy="5257800"/>
          </a:xfrm>
        </p:spPr>
        <p:txBody>
          <a:bodyPr/>
          <a:lstStyle/>
          <a:p>
            <a:pPr eaLnBrk="1" hangingPunct="1"/>
            <a:r>
              <a:rPr lang="en-US" altLang="en-US" sz="2800" dirty="0">
                <a:ea typeface="ＭＳ Ｐゴシック" pitchFamily="-96" charset="-128"/>
              </a:rPr>
              <a:t>Wrote </a:t>
            </a:r>
            <a:r>
              <a:rPr lang="en-US" altLang="en-US" sz="2800" i="1" dirty="0">
                <a:ea typeface="ＭＳ Ｐゴシック" pitchFamily="-96" charset="-128"/>
              </a:rPr>
              <a:t>Reflections on the Revolution in France </a:t>
            </a:r>
            <a:r>
              <a:rPr lang="en-US" altLang="en-US" sz="2800" dirty="0">
                <a:ea typeface="ＭＳ Ｐゴシック" pitchFamily="-96" charset="-128"/>
              </a:rPr>
              <a:t>(1790) – predicted political chaos (check), deaths of monarchs (check) and said the revolution will end in military despotism (yup).</a:t>
            </a:r>
          </a:p>
          <a:p>
            <a:pPr lvl="1" eaLnBrk="1" hangingPunct="1"/>
            <a:r>
              <a:rPr lang="en-US" altLang="en-US" sz="2400" dirty="0">
                <a:ea typeface="ＭＳ Ｐゴシック" pitchFamily="-96" charset="-128"/>
              </a:rPr>
              <a:t>His book became a conservative’s guidebook.</a:t>
            </a:r>
          </a:p>
          <a:p>
            <a:pPr eaLnBrk="1" hangingPunct="1"/>
            <a:r>
              <a:rPr lang="en-US" altLang="en-US" sz="2800" dirty="0">
                <a:ea typeface="ＭＳ Ｐゴシック" pitchFamily="-96" charset="-128"/>
              </a:rPr>
              <a:t>American Revolution hero </a:t>
            </a:r>
            <a:r>
              <a:rPr lang="en-US" altLang="en-US" sz="2800" b="1" dirty="0">
                <a:ea typeface="ＭＳ Ｐゴシック" pitchFamily="-96" charset="-128"/>
              </a:rPr>
              <a:t>Thomas Paine </a:t>
            </a:r>
            <a:r>
              <a:rPr lang="en-US" altLang="en-US" sz="2800" dirty="0">
                <a:ea typeface="ＭＳ Ｐゴシック" pitchFamily="-96" charset="-128"/>
              </a:rPr>
              <a:t>disagreed with him.</a:t>
            </a:r>
          </a:p>
          <a:p>
            <a:pPr lvl="1" eaLnBrk="1" hangingPunct="1"/>
            <a:r>
              <a:rPr lang="en-US" altLang="en-US" sz="2400" dirty="0">
                <a:ea typeface="ＭＳ Ｐゴシック" pitchFamily="-96" charset="-128"/>
              </a:rPr>
              <a:t>Wrote </a:t>
            </a:r>
            <a:r>
              <a:rPr lang="en-US" altLang="en-US" sz="2400" i="1" dirty="0">
                <a:ea typeface="ＭＳ Ｐゴシック" pitchFamily="-96" charset="-128"/>
              </a:rPr>
              <a:t>The Rights of Man</a:t>
            </a:r>
            <a:r>
              <a:rPr lang="en-US" altLang="en-US" sz="2400" dirty="0">
                <a:ea typeface="ＭＳ Ｐゴシック" pitchFamily="-96" charset="-128"/>
              </a:rPr>
              <a:t>, defended age of revolution.</a:t>
            </a:r>
          </a:p>
          <a:p>
            <a:pPr eaLnBrk="1" hangingPunct="1"/>
            <a:r>
              <a:rPr lang="en-US" altLang="en-US" sz="2800" dirty="0">
                <a:ea typeface="ＭＳ Ｐゴシック" pitchFamily="-96" charset="-128"/>
              </a:rPr>
              <a:t>Other European nations agreed with Burke when France declared war on Austria.</a:t>
            </a:r>
          </a:p>
          <a:p>
            <a:endParaRPr lang="en-US" dirty="0"/>
          </a:p>
        </p:txBody>
      </p:sp>
    </p:spTree>
    <p:extLst>
      <p:ext uri="{BB962C8B-B14F-4D97-AF65-F5344CB8AC3E}">
        <p14:creationId xmlns:p14="http://schemas.microsoft.com/office/powerpoint/2010/main" val="124306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noChangeArrowheads="1"/>
          </p:cNvSpPr>
          <p:nvPr>
            <p:ph type="title"/>
          </p:nvPr>
        </p:nvSpPr>
        <p:spPr>
          <a:xfrm>
            <a:off x="685800" y="-152400"/>
            <a:ext cx="8458200" cy="1143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Radical </a:t>
            </a:r>
            <a:r>
              <a:rPr lang="en-US" altLang="en-US" dirty="0" smtClean="0">
                <a:latin typeface="Calibri" panose="020F0502020204030204" pitchFamily="34" charset="0"/>
                <a:ea typeface="ＭＳ Ｐゴシック" panose="020B0600070205080204" pitchFamily="34" charset="-128"/>
              </a:rPr>
              <a:t>Revolution</a:t>
            </a:r>
            <a:endParaRPr lang="en-US" altLang="en-US" dirty="0">
              <a:latin typeface="Calibri" panose="020F0502020204030204" pitchFamily="34" charset="0"/>
              <a:ea typeface="ＭＳ Ｐゴシック" panose="020B0600070205080204" pitchFamily="34" charset="-128"/>
            </a:endParaRPr>
          </a:p>
        </p:txBody>
      </p:sp>
      <p:sp>
        <p:nvSpPr>
          <p:cNvPr id="28675" name="Rectangle 7"/>
          <p:cNvSpPr>
            <a:spLocks noGrp="1" noChangeArrowheads="1"/>
          </p:cNvSpPr>
          <p:nvPr>
            <p:ph type="body" idx="1"/>
          </p:nvPr>
        </p:nvSpPr>
        <p:spPr>
          <a:xfrm>
            <a:off x="685800" y="914400"/>
            <a:ext cx="7769225" cy="4189413"/>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new Paris Commune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Georges Danton (1759 – 1794)</a:t>
            </a:r>
          </a:p>
          <a:p>
            <a:pPr eaLnBrk="1" hangingPunct="1">
              <a:lnSpc>
                <a:spcPct val="90000"/>
              </a:lnSpc>
            </a:pPr>
            <a:r>
              <a:rPr lang="en-US" altLang="en-US" dirty="0">
                <a:latin typeface="Calibri" panose="020F0502020204030204" pitchFamily="34" charset="0"/>
                <a:ea typeface="ＭＳ Ｐゴシック" panose="020B0600070205080204" pitchFamily="34" charset="-128"/>
              </a:rPr>
              <a:t>National Convention, September 1792</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Composition</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Young lawyers, professional, and property owners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Actions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Universal male suffrage</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Abolition of the monarchy, September 21</a:t>
            </a:r>
          </a:p>
          <a:p>
            <a:pPr eaLnBrk="1" hangingPunct="1">
              <a:lnSpc>
                <a:spcPct val="90000"/>
              </a:lnSpc>
            </a:pPr>
            <a:r>
              <a:rPr lang="en-US" altLang="en-US" dirty="0">
                <a:latin typeface="Calibri" panose="020F0502020204030204" pitchFamily="34" charset="0"/>
                <a:ea typeface="ＭＳ Ｐゴシック" panose="020B0600070205080204" pitchFamily="34" charset="-128"/>
              </a:rPr>
              <a:t>Domestic Crises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Factionalism: the Girondins and the Mountain</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Execution of Louis XVI: January 21, 1793</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Limitations in the National Convention’s rule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67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67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67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67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67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67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67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675">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675">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67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Radical Revolution</a:t>
            </a:r>
            <a:endParaRPr lang="en-US" dirty="0"/>
          </a:p>
        </p:txBody>
      </p:sp>
      <p:sp>
        <p:nvSpPr>
          <p:cNvPr id="3" name="Content Placeholder 2"/>
          <p:cNvSpPr>
            <a:spLocks noGrp="1"/>
          </p:cNvSpPr>
          <p:nvPr>
            <p:ph idx="1"/>
          </p:nvPr>
        </p:nvSpPr>
        <p:spPr>
          <a:xfrm>
            <a:off x="652463" y="990600"/>
            <a:ext cx="8034337" cy="55626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Domestic Crises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Factionalism: the Girondins and the </a:t>
            </a:r>
            <a:r>
              <a:rPr lang="en-US" altLang="en-US" dirty="0" smtClean="0">
                <a:latin typeface="Calibri" panose="020F0502020204030204" pitchFamily="34" charset="0"/>
                <a:ea typeface="ＭＳ Ｐゴシック" panose="020B0600070205080204" pitchFamily="34" charset="-128"/>
              </a:rPr>
              <a:t>Mountain</a:t>
            </a:r>
          </a:p>
          <a:p>
            <a:pPr lvl="2" eaLnBrk="1" hangingPunct="1">
              <a:lnSpc>
                <a:spcPct val="90000"/>
              </a:lnSpc>
            </a:pPr>
            <a:r>
              <a:rPr lang="en-US" altLang="en-US" b="1" u="sng" dirty="0" smtClean="0">
                <a:latin typeface="Calibri" panose="020F0502020204030204" pitchFamily="34" charset="0"/>
                <a:ea typeface="ＭＳ Ｐゴシック" panose="020B0600070205080204" pitchFamily="34" charset="-128"/>
              </a:rPr>
              <a:t>Girondins</a:t>
            </a:r>
            <a:r>
              <a:rPr lang="en-US" altLang="en-US" dirty="0" smtClean="0">
                <a:latin typeface="Calibri" panose="020F0502020204030204" pitchFamily="34" charset="0"/>
                <a:ea typeface="ＭＳ Ｐゴシック" panose="020B0600070205080204" pitchFamily="34" charset="-128"/>
              </a:rPr>
              <a:t>: Represent interests of the provinces of France, and want the king alive</a:t>
            </a:r>
          </a:p>
          <a:p>
            <a:pPr lvl="2" eaLnBrk="1" hangingPunct="1">
              <a:lnSpc>
                <a:spcPct val="90000"/>
              </a:lnSpc>
            </a:pPr>
            <a:r>
              <a:rPr lang="en-US" altLang="en-US" b="1" u="sng" dirty="0" smtClean="0">
                <a:latin typeface="Calibri" panose="020F0502020204030204" pitchFamily="34" charset="0"/>
                <a:ea typeface="ＭＳ Ｐゴシック" panose="020B0600070205080204" pitchFamily="34" charset="-128"/>
              </a:rPr>
              <a:t>The Mountain (</a:t>
            </a:r>
            <a:r>
              <a:rPr lang="en-US" altLang="en-US" b="1" i="1" u="sng" dirty="0" err="1" smtClean="0">
                <a:latin typeface="Calibri" panose="020F0502020204030204" pitchFamily="34" charset="0"/>
                <a:ea typeface="ＭＳ Ｐゴシック" panose="020B0600070205080204" pitchFamily="34" charset="-128"/>
              </a:rPr>
              <a:t>Montagnards</a:t>
            </a:r>
            <a:r>
              <a:rPr lang="en-US" altLang="en-US" b="1" u="sng" dirty="0" smtClean="0">
                <a:latin typeface="Calibri" panose="020F0502020204030204" pitchFamily="34" charset="0"/>
                <a:ea typeface="ＭＳ Ｐゴシック" panose="020B0600070205080204" pitchFamily="34" charset="-128"/>
              </a:rPr>
              <a:t>)- </a:t>
            </a:r>
            <a:r>
              <a:rPr lang="en-US" altLang="en-US" dirty="0" smtClean="0">
                <a:latin typeface="Calibri" panose="020F0502020204030204" pitchFamily="34" charset="0"/>
                <a:ea typeface="ＭＳ Ｐゴシック" panose="020B0600070205080204" pitchFamily="34" charset="-128"/>
              </a:rPr>
              <a:t>represent the interests of Paris, and want the king dead</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The Mountain is victorious in their convention:</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Execution of Louis XVI: January 21, 1793</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Limitations in the National Convention’s </a:t>
            </a:r>
            <a:r>
              <a:rPr lang="en-US" altLang="en-US" dirty="0" smtClean="0">
                <a:latin typeface="Calibri" panose="020F0502020204030204" pitchFamily="34" charset="0"/>
                <a:ea typeface="ＭＳ Ｐゴシック" panose="020B0600070205080204" pitchFamily="34" charset="-128"/>
              </a:rPr>
              <a:t>rule: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Overpowered by the radical Paris Commune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Girondins were arrested and executed</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Peasant revolts like in the </a:t>
            </a:r>
            <a:r>
              <a:rPr lang="en-US" altLang="en-US" dirty="0" err="1" smtClean="0">
                <a:latin typeface="Calibri" panose="020F0502020204030204" pitchFamily="34" charset="0"/>
                <a:ea typeface="ＭＳ Ｐゴシック" panose="020B0600070205080204" pitchFamily="34" charset="-128"/>
              </a:rPr>
              <a:t>Vendée</a:t>
            </a:r>
            <a:r>
              <a:rPr lang="en-US" altLang="en-US" dirty="0" smtClean="0">
                <a:latin typeface="Calibri" panose="020F0502020204030204" pitchFamily="34" charset="0"/>
                <a:ea typeface="ＭＳ Ｐゴシック" panose="020B0600070205080204" pitchFamily="34" charset="-128"/>
              </a:rPr>
              <a:t> region (also revolted against the new military draft)</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Provincial towns believed Paris was too radical</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59138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Execution of the King</a:t>
            </a:r>
            <a:endParaRPr lang="en-US" dirty="0"/>
          </a:p>
        </p:txBody>
      </p:sp>
      <p:sp>
        <p:nvSpPr>
          <p:cNvPr id="3584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p574</a:t>
            </a:r>
          </a:p>
        </p:txBody>
      </p:sp>
      <p:pic>
        <p:nvPicPr>
          <p:cNvPr id="3584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85800"/>
            <a:ext cx="6254750"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Rectangle 2"/>
          <p:cNvSpPr>
            <a:spLocks noChangeArrowheads="1"/>
          </p:cNvSpPr>
          <p:nvPr/>
        </p:nvSpPr>
        <p:spPr bwMode="auto">
          <a:xfrm>
            <a:off x="873125" y="5529263"/>
            <a:ext cx="7397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At the beginning of 1793, the National Convention decreed the death of the king, and on January 21 of that year, Louis XVI was executed.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noChangeArrowheads="1"/>
          </p:cNvSpPr>
          <p:nvPr>
            <p:ph type="title"/>
          </p:nvPr>
        </p:nvSpPr>
        <p:spPr>
          <a:xfrm>
            <a:off x="690563" y="-152400"/>
            <a:ext cx="8453437" cy="1143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Radical </a:t>
            </a:r>
            <a:r>
              <a:rPr lang="en-US" altLang="en-US" dirty="0" smtClean="0">
                <a:latin typeface="Calibri" panose="020F0502020204030204" pitchFamily="34" charset="0"/>
                <a:ea typeface="ＭＳ Ｐゴシック" panose="020B0600070205080204" pitchFamily="34" charset="-128"/>
              </a:rPr>
              <a:t>Revolution</a:t>
            </a:r>
            <a:endParaRPr lang="en-US" altLang="en-US" dirty="0">
              <a:latin typeface="Calibri" panose="020F0502020204030204" pitchFamily="34" charset="0"/>
              <a:ea typeface="ＭＳ Ｐゴシック" panose="020B0600070205080204" pitchFamily="34" charset="-128"/>
            </a:endParaRPr>
          </a:p>
        </p:txBody>
      </p:sp>
      <p:sp>
        <p:nvSpPr>
          <p:cNvPr id="30723" name="Rectangle 7"/>
          <p:cNvSpPr>
            <a:spLocks noGrp="1" noChangeArrowheads="1"/>
          </p:cNvSpPr>
          <p:nvPr>
            <p:ph type="body" idx="1"/>
          </p:nvPr>
        </p:nvSpPr>
        <p:spPr>
          <a:xfrm>
            <a:off x="685800" y="914400"/>
            <a:ext cx="7769225" cy="54102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Foreign Crisis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Military losses against a European </a:t>
            </a:r>
            <a:r>
              <a:rPr lang="en-US" altLang="en-US" dirty="0" smtClean="0">
                <a:latin typeface="Calibri" panose="020F0502020204030204" pitchFamily="34" charset="0"/>
                <a:ea typeface="ＭＳ Ｐゴシック" panose="020B0600070205080204" pitchFamily="34" charset="-128"/>
              </a:rPr>
              <a:t>coalition of Prussia, Britain, Austria, Portugal, Spain, Dutch</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Danton uses war to ignite </a:t>
            </a:r>
            <a:r>
              <a:rPr lang="en-US" altLang="en-US" b="1" u="sng" dirty="0" smtClean="0">
                <a:latin typeface="Calibri" panose="020F0502020204030204" pitchFamily="34" charset="0"/>
                <a:ea typeface="ＭＳ Ｐゴシック" panose="020B0600070205080204" pitchFamily="34" charset="-128"/>
              </a:rPr>
              <a:t>nationalism</a:t>
            </a:r>
          </a:p>
          <a:p>
            <a:pPr lvl="2" eaLnBrk="1" hangingPunct="1">
              <a:lnSpc>
                <a:spcPct val="90000"/>
              </a:lnSpc>
            </a:pPr>
            <a:r>
              <a:rPr lang="en-US" altLang="en-US" b="1" u="sng" dirty="0" err="1" smtClean="0">
                <a:latin typeface="Calibri" panose="020F0502020204030204" pitchFamily="34" charset="0"/>
                <a:ea typeface="ＭＳ Ｐゴシック" panose="020B0600070205080204" pitchFamily="34" charset="-128"/>
              </a:rPr>
              <a:t>Levée</a:t>
            </a:r>
            <a:r>
              <a:rPr lang="en-US" altLang="en-US" b="1" u="sng" dirty="0" smtClean="0">
                <a:latin typeface="Calibri" panose="020F0502020204030204" pitchFamily="34" charset="0"/>
                <a:ea typeface="ＭＳ Ｐゴシック" panose="020B0600070205080204" pitchFamily="34" charset="-128"/>
              </a:rPr>
              <a:t> </a:t>
            </a:r>
            <a:r>
              <a:rPr lang="en-US" altLang="en-US" b="1" u="sng" dirty="0" err="1" smtClean="0">
                <a:latin typeface="Calibri" panose="020F0502020204030204" pitchFamily="34" charset="0"/>
                <a:ea typeface="ＭＳ Ｐゴシック" panose="020B0600070205080204" pitchFamily="34" charset="-128"/>
              </a:rPr>
              <a:t>en</a:t>
            </a:r>
            <a:r>
              <a:rPr lang="en-US" altLang="en-US" b="1" u="sng" dirty="0" smtClean="0">
                <a:latin typeface="Calibri" panose="020F0502020204030204" pitchFamily="34" charset="0"/>
                <a:ea typeface="ＭＳ Ｐゴシック" panose="020B0600070205080204" pitchFamily="34" charset="-128"/>
              </a:rPr>
              <a:t> masse- </a:t>
            </a:r>
            <a:r>
              <a:rPr lang="en-US" altLang="en-US" dirty="0" smtClean="0">
                <a:latin typeface="Calibri" panose="020F0502020204030204" pitchFamily="34" charset="0"/>
                <a:ea typeface="ＭＳ Ｐゴシック" panose="020B0600070205080204" pitchFamily="34" charset="-128"/>
              </a:rPr>
              <a:t>military draft and TOTAL WAR</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Increasing the power of the </a:t>
            </a:r>
            <a:r>
              <a:rPr lang="en-US" altLang="en-US" b="1" u="sng" dirty="0">
                <a:latin typeface="Calibri" panose="020F0502020204030204" pitchFamily="34" charset="0"/>
                <a:ea typeface="ＭＳ Ｐゴシック" panose="020B0600070205080204" pitchFamily="34" charset="-128"/>
              </a:rPr>
              <a:t>Committee of Public Safety</a:t>
            </a:r>
          </a:p>
          <a:p>
            <a:pPr lvl="2" eaLnBrk="1" hangingPunct="1">
              <a:lnSpc>
                <a:spcPct val="90000"/>
              </a:lnSpc>
            </a:pPr>
            <a:r>
              <a:rPr lang="en-US" altLang="en-US" b="1" u="sng" dirty="0" err="1">
                <a:latin typeface="Calibri" panose="020F0502020204030204" pitchFamily="34" charset="0"/>
                <a:ea typeface="ＭＳ Ｐゴシック" panose="020B0600070205080204" pitchFamily="34" charset="-128"/>
              </a:rPr>
              <a:t>Maximilien</a:t>
            </a:r>
            <a:r>
              <a:rPr lang="en-US" altLang="en-US" b="1" u="sng" dirty="0">
                <a:latin typeface="Calibri" panose="020F0502020204030204" pitchFamily="34" charset="0"/>
                <a:ea typeface="ＭＳ Ｐゴシック" panose="020B0600070205080204" pitchFamily="34" charset="-128"/>
              </a:rPr>
              <a:t> Robespierre </a:t>
            </a:r>
            <a:r>
              <a:rPr lang="en-US" altLang="en-US" dirty="0">
                <a:latin typeface="Calibri" panose="020F0502020204030204" pitchFamily="34" charset="0"/>
                <a:ea typeface="ＭＳ Ｐゴシック" panose="020B0600070205080204" pitchFamily="34" charset="-128"/>
              </a:rPr>
              <a:t>(1758 – 1794</a:t>
            </a:r>
            <a:r>
              <a:rPr lang="en-US" altLang="en-US" dirty="0" smtClean="0">
                <a:latin typeface="Calibri" panose="020F0502020204030204" pitchFamily="34" charset="0"/>
                <a:ea typeface="ＭＳ Ｐゴシック" panose="020B0600070205080204" pitchFamily="34" charset="-128"/>
              </a:rPr>
              <a:t>)- a Jacobin who loved “the people”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Wants a “republic of virtue”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“To achieve liberty, criminals must lose their heads”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“Terror without virtue is fatal; Virtue without terror is impotent.”</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2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72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72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7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685800"/>
            <a:ext cx="9067800" cy="381000"/>
          </a:xfrm>
        </p:spPr>
        <p:txBody>
          <a:bodyPr/>
          <a:lstStyle/>
          <a:p>
            <a:r>
              <a:rPr lang="en-US" dirty="0" smtClean="0"/>
              <a:t>The Radical Revolution</a:t>
            </a:r>
            <a:endParaRPr lang="en-US" dirty="0"/>
          </a:p>
        </p:txBody>
      </p:sp>
      <p:sp>
        <p:nvSpPr>
          <p:cNvPr id="3" name="Content Placeholder 2"/>
          <p:cNvSpPr>
            <a:spLocks noGrp="1"/>
          </p:cNvSpPr>
          <p:nvPr>
            <p:ph idx="1"/>
          </p:nvPr>
        </p:nvSpPr>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A Nation in Arms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Mobilization of the nation</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Creation of a “people’s” government; wars were now “people’s” wars</a:t>
            </a:r>
            <a:r>
              <a:rPr lang="en-US" altLang="en-US" dirty="0" smtClean="0">
                <a:latin typeface="Calibri" panose="020F0502020204030204" pitchFamily="34" charset="0"/>
                <a:ea typeface="ＭＳ Ｐゴシック" panose="020B0600070205080204" pitchFamily="34" charset="-128"/>
              </a:rPr>
              <a: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Ferocious, with appalling carnage</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With the </a:t>
            </a:r>
            <a:r>
              <a:rPr lang="en-US" altLang="en-US" b="1" dirty="0" err="1" smtClean="0">
                <a:latin typeface="Calibri" panose="020F0502020204030204" pitchFamily="34" charset="0"/>
                <a:ea typeface="ＭＳ Ｐゴシック" panose="020B0600070205080204" pitchFamily="34" charset="-128"/>
              </a:rPr>
              <a:t>levée</a:t>
            </a:r>
            <a:r>
              <a:rPr lang="en-US" altLang="en-US" b="1" dirty="0" smtClean="0">
                <a:latin typeface="Calibri" panose="020F0502020204030204" pitchFamily="34" charset="0"/>
                <a:ea typeface="ＭＳ Ｐゴシック" panose="020B0600070205080204" pitchFamily="34" charset="-128"/>
              </a:rPr>
              <a:t>-</a:t>
            </a:r>
            <a:r>
              <a:rPr lang="en-US" altLang="en-US" b="1" dirty="0" err="1" smtClean="0">
                <a:latin typeface="Calibri" panose="020F0502020204030204" pitchFamily="34" charset="0"/>
                <a:ea typeface="ＭＳ Ｐゴシック" panose="020B0600070205080204" pitchFamily="34" charset="-128"/>
              </a:rPr>
              <a:t>en</a:t>
            </a:r>
            <a:r>
              <a:rPr lang="en-US" altLang="en-US" b="1" dirty="0" smtClean="0">
                <a:latin typeface="Calibri" panose="020F0502020204030204" pitchFamily="34" charset="0"/>
                <a:ea typeface="ＭＳ Ｐゴシック" panose="020B0600070205080204" pitchFamily="34" charset="-128"/>
              </a:rPr>
              <a:t>-masse</a:t>
            </a:r>
            <a:r>
              <a:rPr lang="en-US" altLang="en-US" dirty="0" smtClean="0">
                <a:latin typeface="Calibri" panose="020F0502020204030204" pitchFamily="34" charset="0"/>
                <a:ea typeface="ＭＳ Ｐゴシック" panose="020B0600070205080204" pitchFamily="34" charset="-128"/>
              </a:rPr>
              <a:t>, an army of 1.7 million was raised by Sept 1794</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Source of modern </a:t>
            </a:r>
            <a:r>
              <a:rPr lang="en-US" altLang="en-US" dirty="0" smtClean="0">
                <a:latin typeface="Calibri" panose="020F0502020204030204" pitchFamily="34" charset="0"/>
                <a:ea typeface="ＭＳ Ｐゴシック" panose="020B0600070205080204" pitchFamily="34" charset="-128"/>
              </a:rPr>
              <a:t>nationalism</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Taught Europe what a “nation in arms” could do, and set the tone for future wars</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Civilian deaths and total war </a:t>
            </a:r>
          </a:p>
          <a:p>
            <a:endParaRPr lang="en-US" dirty="0"/>
          </a:p>
        </p:txBody>
      </p:sp>
    </p:spTree>
    <p:extLst>
      <p:ext uri="{BB962C8B-B14F-4D97-AF65-F5344CB8AC3E}">
        <p14:creationId xmlns:p14="http://schemas.microsoft.com/office/powerpoint/2010/main" val="424085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noChangeArrowheads="1"/>
          </p:cNvSpPr>
          <p:nvPr>
            <p:ph type="title"/>
          </p:nvPr>
        </p:nvSpPr>
        <p:spPr>
          <a:xfrm>
            <a:off x="690563" y="-152400"/>
            <a:ext cx="8453437" cy="1143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Radical </a:t>
            </a:r>
            <a:r>
              <a:rPr lang="en-US" altLang="en-US" dirty="0" smtClean="0">
                <a:latin typeface="Calibri" panose="020F0502020204030204" pitchFamily="34" charset="0"/>
                <a:ea typeface="ＭＳ Ｐゴシック" panose="020B0600070205080204" pitchFamily="34" charset="-128"/>
              </a:rPr>
              <a:t>Revolution</a:t>
            </a:r>
            <a:endParaRPr lang="en-US" altLang="en-US" dirty="0">
              <a:latin typeface="Calibri" panose="020F0502020204030204" pitchFamily="34" charset="0"/>
              <a:ea typeface="ＭＳ Ｐゴシック" panose="020B0600070205080204" pitchFamily="34" charset="-128"/>
            </a:endParaRPr>
          </a:p>
        </p:txBody>
      </p:sp>
      <p:sp>
        <p:nvSpPr>
          <p:cNvPr id="32771" name="Rectangle 7"/>
          <p:cNvSpPr>
            <a:spLocks noGrp="1" noChangeArrowheads="1"/>
          </p:cNvSpPr>
          <p:nvPr>
            <p:ph type="body" idx="1"/>
          </p:nvPr>
        </p:nvSpPr>
        <p:spPr>
          <a:xfrm>
            <a:off x="685800" y="838200"/>
            <a:ext cx="7769225" cy="55626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Committee of Public Safety and Reign of Terror, July 1793 – July 1794</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Punishing enemies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Victims of revolution drawn from all classes; c. 250,000 </a:t>
            </a:r>
            <a:r>
              <a:rPr lang="en-US" altLang="en-US" dirty="0" smtClean="0">
                <a:latin typeface="Calibri" panose="020F0502020204030204" pitchFamily="34" charset="0"/>
                <a:ea typeface="ＭＳ Ｐゴシック" panose="020B0600070205080204" pitchFamily="34" charset="-128"/>
              </a:rPr>
              <a:t>killed (17,000 by guillotine)</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Revolutionary </a:t>
            </a:r>
            <a:r>
              <a:rPr lang="en-US" altLang="en-US" dirty="0" smtClean="0">
                <a:latin typeface="Calibri" panose="020F0502020204030204" pitchFamily="34" charset="0"/>
                <a:ea typeface="ＭＳ Ｐゴシック" panose="020B0600070205080204" pitchFamily="34" charset="-128"/>
              </a:rPr>
              <a:t>Tribunal- short public trials</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Suppression of the </a:t>
            </a:r>
            <a:r>
              <a:rPr lang="en-US" altLang="en-US" dirty="0" err="1">
                <a:latin typeface="Calibri" panose="020F0502020204030204" pitchFamily="34" charset="0"/>
                <a:ea typeface="ＭＳ Ｐゴシック" panose="020B0600070205080204" pitchFamily="34" charset="-128"/>
              </a:rPr>
              <a:t>Vendée</a:t>
            </a:r>
            <a:r>
              <a:rPr lang="en-US" altLang="en-US" dirty="0">
                <a:latin typeface="Calibri" panose="020F0502020204030204" pitchFamily="34" charset="0"/>
                <a:ea typeface="ＭＳ Ｐゴシック" panose="020B0600070205080204" pitchFamily="34" charset="-128"/>
              </a:rPr>
              <a:t> rebellion</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Louis Saint-Just: “Since the French people has manifested its will, everything opposed to it is outside the sovereign. Whatever is outside the sovereign is an enemy</a:t>
            </a:r>
            <a:r>
              <a:rPr lang="en-US" altLang="en-US" dirty="0" smtClean="0">
                <a:latin typeface="Calibri" panose="020F0502020204030204" pitchFamily="34" charset="0"/>
                <a:ea typeface="ＭＳ Ｐゴシック" panose="020B0600070205080204" pitchFamily="34" charset="-128"/>
              </a:rPr>
              <a: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Laws against defending oneself at trial; against “hoarding” food and supplies, and speaking out against the revolution (or simply not supporting it, or being related to/associated with an “enemy” of the revolution)</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7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77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7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Rebellion in France</a:t>
            </a:r>
            <a:endParaRPr lang="en-US" dirty="0"/>
          </a:p>
        </p:txBody>
      </p:sp>
      <p:sp>
        <p:nvSpPr>
          <p:cNvPr id="3789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p574</a:t>
            </a:r>
          </a:p>
        </p:txBody>
      </p:sp>
      <p:pic>
        <p:nvPicPr>
          <p:cNvPr id="23557" name="Picture 2" descr="Map shows the areas of rebellion in France in early 1793. The areas were Vendee, regions south to Vendee, regions east to Paris, Lyons and Marseilles. " title="Rebellion in Franc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692150"/>
            <a:ext cx="4572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The storming of the Bastille</a:t>
            </a:r>
            <a:endParaRPr lang="en-US" dirty="0"/>
          </a:p>
        </p:txBody>
      </p:sp>
      <p:sp>
        <p:nvSpPr>
          <p:cNvPr id="512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p559</a:t>
            </a:r>
          </a:p>
        </p:txBody>
      </p:sp>
      <p:pic>
        <p:nvPicPr>
          <p:cNvPr id="51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219200"/>
            <a:ext cx="5943600"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noChangeArrowheads="1"/>
          </p:cNvSpPr>
          <p:nvPr>
            <p:ph type="title"/>
          </p:nvPr>
        </p:nvSpPr>
        <p:spPr>
          <a:xfrm>
            <a:off x="690563" y="-22860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Radical </a:t>
            </a:r>
            <a:r>
              <a:rPr lang="en-US" altLang="en-US" dirty="0" smtClean="0">
                <a:latin typeface="Calibri" panose="020F0502020204030204" pitchFamily="34" charset="0"/>
                <a:ea typeface="ＭＳ Ｐゴシック" panose="020B0600070205080204" pitchFamily="34" charset="-128"/>
              </a:rPr>
              <a:t>Revolution</a:t>
            </a:r>
            <a:endParaRPr lang="en-US" altLang="en-US" dirty="0">
              <a:latin typeface="Calibri" panose="020F0502020204030204" pitchFamily="34" charset="0"/>
              <a:ea typeface="ＭＳ Ｐゴシック" panose="020B0600070205080204" pitchFamily="34" charset="-128"/>
            </a:endParaRPr>
          </a:p>
        </p:txBody>
      </p:sp>
      <p:sp>
        <p:nvSpPr>
          <p:cNvPr id="34819" name="Rectangle 7"/>
          <p:cNvSpPr>
            <a:spLocks noGrp="1" noChangeArrowheads="1"/>
          </p:cNvSpPr>
          <p:nvPr>
            <p:ph type="body" idx="1"/>
          </p:nvPr>
        </p:nvSpPr>
        <p:spPr>
          <a:xfrm>
            <a:off x="685800" y="685800"/>
            <a:ext cx="7769225" cy="6172200"/>
          </a:xfrm>
        </p:spPr>
        <p:txBody>
          <a:bodyPr/>
          <a:lstStyle/>
          <a:p>
            <a:pPr eaLnBrk="1" hangingPunct="1">
              <a:lnSpc>
                <a:spcPct val="90000"/>
              </a:lnSpc>
            </a:pPr>
            <a:r>
              <a:rPr lang="en-US" altLang="en-US" sz="3000" dirty="0">
                <a:latin typeface="Calibri" panose="020F0502020204030204" pitchFamily="34" charset="0"/>
                <a:ea typeface="ＭＳ Ｐゴシック" panose="020B0600070205080204" pitchFamily="34" charset="-128"/>
              </a:rPr>
              <a:t>The “Republic of Virtue”</a:t>
            </a:r>
          </a:p>
          <a:p>
            <a:pPr lvl="1" eaLnBrk="1" hangingPunct="1">
              <a:lnSpc>
                <a:spcPct val="90000"/>
              </a:lnSpc>
            </a:pPr>
            <a:r>
              <a:rPr lang="en-US" altLang="en-US" sz="2600" dirty="0">
                <a:latin typeface="Calibri" panose="020F0502020204030204" pitchFamily="34" charset="0"/>
                <a:ea typeface="ＭＳ Ｐゴシック" panose="020B0600070205080204" pitchFamily="34" charset="-128"/>
              </a:rPr>
              <a:t>Creation of new republican order and citizens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Price controls</a:t>
            </a:r>
          </a:p>
          <a:p>
            <a:pPr eaLnBrk="1" hangingPunct="1">
              <a:lnSpc>
                <a:spcPct val="90000"/>
              </a:lnSpc>
            </a:pPr>
            <a:r>
              <a:rPr lang="en-US" altLang="en-US" sz="2800" dirty="0">
                <a:latin typeface="Calibri" panose="020F0502020204030204" pitchFamily="34" charset="0"/>
                <a:ea typeface="ＭＳ Ｐゴシック" panose="020B0600070205080204" pitchFamily="34" charset="-128"/>
              </a:rPr>
              <a:t>The Role of Women</a:t>
            </a:r>
          </a:p>
          <a:p>
            <a:pPr lvl="1" eaLnBrk="1" hangingPunct="1">
              <a:lnSpc>
                <a:spcPct val="90000"/>
              </a:lnSpc>
            </a:pPr>
            <a:r>
              <a:rPr lang="en-US" altLang="en-US" sz="2600" dirty="0">
                <a:latin typeface="Calibri" panose="020F0502020204030204" pitchFamily="34" charset="0"/>
                <a:ea typeface="ＭＳ Ｐゴシック" panose="020B0600070205080204" pitchFamily="34" charset="-128"/>
              </a:rPr>
              <a:t>Political </a:t>
            </a:r>
            <a:r>
              <a:rPr lang="en-US" altLang="en-US" sz="2600" dirty="0" smtClean="0">
                <a:latin typeface="Calibri" panose="020F0502020204030204" pitchFamily="34" charset="0"/>
                <a:ea typeface="ＭＳ Ｐゴシック" panose="020B0600070205080204" pitchFamily="34" charset="-128"/>
              </a:rPr>
              <a:t>activism </a:t>
            </a:r>
            <a:r>
              <a:rPr lang="en-US" altLang="en-US" sz="2600" dirty="0">
                <a:latin typeface="Calibri" panose="020F0502020204030204" pitchFamily="34" charset="0"/>
                <a:ea typeface="ＭＳ Ｐゴシック" panose="020B0600070205080204" pitchFamily="34" charset="-128"/>
              </a:rPr>
              <a:t>criticized by men</a:t>
            </a:r>
          </a:p>
          <a:p>
            <a:pPr eaLnBrk="1" hangingPunct="1">
              <a:lnSpc>
                <a:spcPct val="90000"/>
              </a:lnSpc>
            </a:pPr>
            <a:r>
              <a:rPr lang="en-US" altLang="en-US" sz="3000" b="1" u="sng" dirty="0">
                <a:latin typeface="Calibri" panose="020F0502020204030204" pitchFamily="34" charset="0"/>
                <a:ea typeface="ＭＳ Ｐゴシック" panose="020B0600070205080204" pitchFamily="34" charset="-128"/>
              </a:rPr>
              <a:t>De-</a:t>
            </a:r>
            <a:r>
              <a:rPr lang="en-US" altLang="en-US" sz="3000" b="1" u="sng" dirty="0" err="1">
                <a:latin typeface="Calibri" panose="020F0502020204030204" pitchFamily="34" charset="0"/>
                <a:ea typeface="ＭＳ Ｐゴシック" panose="020B0600070205080204" pitchFamily="34" charset="-128"/>
              </a:rPr>
              <a:t>christianization</a:t>
            </a:r>
            <a:r>
              <a:rPr lang="en-US" altLang="en-US" sz="3000" dirty="0">
                <a:latin typeface="Calibri" panose="020F0502020204030204" pitchFamily="34" charset="0"/>
                <a:ea typeface="ＭＳ Ｐゴシック" panose="020B0600070205080204" pitchFamily="34" charset="-128"/>
              </a:rPr>
              <a:t> and the New Calendar</a:t>
            </a:r>
          </a:p>
          <a:p>
            <a:pPr eaLnBrk="1" hangingPunct="1">
              <a:lnSpc>
                <a:spcPct val="90000"/>
              </a:lnSpc>
            </a:pPr>
            <a:r>
              <a:rPr lang="en-US" altLang="en-US" sz="3000" dirty="0">
                <a:latin typeface="Calibri" panose="020F0502020204030204" pitchFamily="34" charset="0"/>
                <a:ea typeface="ＭＳ Ｐゴシック" panose="020B0600070205080204" pitchFamily="34" charset="-128"/>
              </a:rPr>
              <a:t>Equality and Slavery</a:t>
            </a:r>
          </a:p>
          <a:p>
            <a:pPr lvl="1" eaLnBrk="1" hangingPunct="1">
              <a:lnSpc>
                <a:spcPct val="90000"/>
              </a:lnSpc>
            </a:pPr>
            <a:r>
              <a:rPr lang="en-US" altLang="en-US" sz="2600" dirty="0">
                <a:latin typeface="Calibri" panose="020F0502020204030204" pitchFamily="34" charset="0"/>
                <a:ea typeface="ＭＳ Ｐゴシック" panose="020B0600070205080204" pitchFamily="34" charset="-128"/>
              </a:rPr>
              <a:t>Revolt in Saint </a:t>
            </a:r>
            <a:r>
              <a:rPr lang="en-US" altLang="en-US" sz="2600" dirty="0" err="1">
                <a:latin typeface="Calibri" panose="020F0502020204030204" pitchFamily="34" charset="0"/>
                <a:ea typeface="ＭＳ Ｐゴシック" panose="020B0600070205080204" pitchFamily="34" charset="-128"/>
              </a:rPr>
              <a:t>Dominigue</a:t>
            </a:r>
            <a:r>
              <a:rPr lang="en-US" altLang="en-US" sz="2600" dirty="0">
                <a:latin typeface="Calibri" panose="020F0502020204030204" pitchFamily="34" charset="0"/>
                <a:ea typeface="ＭＳ Ｐゴシック" panose="020B0600070205080204" pitchFamily="34" charset="-128"/>
              </a:rPr>
              <a:t> and Haitian independence</a:t>
            </a:r>
          </a:p>
          <a:p>
            <a:pPr eaLnBrk="1" hangingPunct="1">
              <a:lnSpc>
                <a:spcPct val="90000"/>
              </a:lnSpc>
            </a:pPr>
            <a:r>
              <a:rPr lang="en-US" altLang="en-US" sz="2800" dirty="0">
                <a:latin typeface="Calibri" panose="020F0502020204030204" pitchFamily="34" charset="0"/>
                <a:ea typeface="ＭＳ Ｐゴシック" panose="020B0600070205080204" pitchFamily="34" charset="-128"/>
              </a:rPr>
              <a:t>Decline of the Committee of Public </a:t>
            </a:r>
            <a:r>
              <a:rPr lang="en-US" altLang="en-US" sz="2800" dirty="0" smtClean="0">
                <a:latin typeface="Calibri" panose="020F0502020204030204" pitchFamily="34" charset="0"/>
                <a:ea typeface="ＭＳ Ｐゴシック" panose="020B0600070205080204" pitchFamily="34" charset="-128"/>
              </a:rPr>
              <a:t>Safety</a:t>
            </a:r>
          </a:p>
          <a:p>
            <a:pPr lvl="1" eaLnBrk="1" hangingPunct="1">
              <a:lnSpc>
                <a:spcPct val="90000"/>
              </a:lnSpc>
            </a:pPr>
            <a:r>
              <a:rPr lang="en-US" altLang="en-US" sz="2600" dirty="0" smtClean="0">
                <a:latin typeface="Calibri" panose="020F0502020204030204" pitchFamily="34" charset="0"/>
                <a:ea typeface="ＭＳ Ｐゴシック" panose="020B0600070205080204" pitchFamily="34" charset="-128"/>
              </a:rPr>
              <a:t>Turned again the Paris Commune</a:t>
            </a:r>
          </a:p>
          <a:p>
            <a:pPr lvl="1" eaLnBrk="1" hangingPunct="1">
              <a:lnSpc>
                <a:spcPct val="90000"/>
              </a:lnSpc>
            </a:pPr>
            <a:r>
              <a:rPr lang="en-US" altLang="en-US" sz="2600" dirty="0" smtClean="0">
                <a:latin typeface="Calibri" panose="020F0502020204030204" pitchFamily="34" charset="0"/>
                <a:ea typeface="ＭＳ Ｐゴシック" panose="020B0600070205080204" pitchFamily="34" charset="-128"/>
              </a:rPr>
              <a:t>French military successes (#</a:t>
            </a:r>
            <a:r>
              <a:rPr lang="en-US" altLang="en-US" sz="2600" dirty="0" err="1" smtClean="0">
                <a:latin typeface="Calibri" panose="020F0502020204030204" pitchFamily="34" charset="0"/>
                <a:ea typeface="ＭＳ Ｐゴシック" panose="020B0600070205080204" pitchFamily="34" charset="-128"/>
              </a:rPr>
              <a:t>ThanksNapoleon</a:t>
            </a:r>
            <a:r>
              <a:rPr lang="en-US" altLang="en-US" sz="2600" dirty="0" smtClean="0">
                <a:latin typeface="Calibri" panose="020F0502020204030204" pitchFamily="34" charset="0"/>
                <a:ea typeface="ＭＳ Ｐゴシック" panose="020B0600070205080204" pitchFamily="34" charset="-128"/>
              </a:rPr>
              <a:t>) made terror less “necessary”</a:t>
            </a:r>
            <a:endParaRPr lang="en-US" altLang="en-US" sz="2600"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sz="2600" dirty="0">
                <a:latin typeface="Calibri" panose="020F0502020204030204" pitchFamily="34" charset="0"/>
                <a:ea typeface="ＭＳ Ｐゴシック" panose="020B0600070205080204" pitchFamily="34" charset="-128"/>
              </a:rPr>
              <a:t>Execution of </a:t>
            </a:r>
            <a:r>
              <a:rPr lang="en-US" altLang="en-US" sz="2600" dirty="0" err="1">
                <a:latin typeface="Calibri" panose="020F0502020204030204" pitchFamily="34" charset="0"/>
                <a:ea typeface="ＭＳ Ｐゴシック" panose="020B0600070205080204" pitchFamily="34" charset="-128"/>
              </a:rPr>
              <a:t>Maximilien</a:t>
            </a:r>
            <a:r>
              <a:rPr lang="en-US" altLang="en-US" sz="2600" dirty="0">
                <a:latin typeface="Calibri" panose="020F0502020204030204" pitchFamily="34" charset="0"/>
                <a:ea typeface="ＭＳ Ｐゴシック" panose="020B0600070205080204" pitchFamily="34" charset="-128"/>
              </a:rPr>
              <a:t> Robespierre, July 28, 1794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8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8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81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819">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819">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819">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819">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819">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819">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81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Robespierre</a:t>
            </a:r>
            <a:endParaRPr lang="en-US" dirty="0"/>
          </a:p>
        </p:txBody>
      </p:sp>
      <p:sp>
        <p:nvSpPr>
          <p:cNvPr id="5120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p581</a:t>
            </a:r>
          </a:p>
        </p:txBody>
      </p:sp>
      <p:pic>
        <p:nvPicPr>
          <p:cNvPr id="5120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69913"/>
            <a:ext cx="3994150"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Rectangle 2"/>
          <p:cNvSpPr>
            <a:spLocks noChangeArrowheads="1"/>
          </p:cNvSpPr>
          <p:nvPr/>
        </p:nvSpPr>
        <p:spPr bwMode="auto">
          <a:xfrm>
            <a:off x="1219200" y="5602288"/>
            <a:ext cx="6705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dirty="0" err="1">
                <a:latin typeface="Calibri" panose="020F0502020204030204" pitchFamily="34" charset="0"/>
              </a:rPr>
              <a:t>Maximilien</a:t>
            </a:r>
            <a:r>
              <a:rPr lang="en-US" altLang="en-US" sz="2000" dirty="0">
                <a:latin typeface="Calibri" panose="020F0502020204030204" pitchFamily="34" charset="0"/>
              </a:rPr>
              <a:t> Robespierre, see here in a portrait by an</a:t>
            </a:r>
          </a:p>
          <a:p>
            <a:pPr>
              <a:spcBef>
                <a:spcPct val="0"/>
              </a:spcBef>
              <a:buClrTx/>
              <a:buSzTx/>
              <a:buFontTx/>
              <a:buNone/>
            </a:pPr>
            <a:r>
              <a:rPr lang="en-US" altLang="en-US" sz="2000" dirty="0">
                <a:latin typeface="Calibri" panose="020F0502020204030204" pitchFamily="34" charset="0"/>
              </a:rPr>
              <a:t>unknown artist, eventually became the dominant figure in the</a:t>
            </a:r>
          </a:p>
          <a:p>
            <a:pPr>
              <a:spcBef>
                <a:spcPct val="0"/>
              </a:spcBef>
              <a:buClrTx/>
              <a:buSzTx/>
              <a:buFontTx/>
              <a:buNone/>
            </a:pPr>
            <a:r>
              <a:rPr lang="en-US" altLang="en-US" sz="2000" dirty="0">
                <a:latin typeface="Calibri" panose="020F0502020204030204" pitchFamily="34" charset="0"/>
              </a:rPr>
              <a:t>Committee of Public Safety.</a:t>
            </a:r>
            <a:endParaRPr lang="en-US" altLang="en-US" sz="2000" dirty="0"/>
          </a:p>
        </p:txBody>
      </p:sp>
      <p:sp>
        <p:nvSpPr>
          <p:cNvPr id="3" name="TextBox 2"/>
          <p:cNvSpPr txBox="1"/>
          <p:nvPr/>
        </p:nvSpPr>
        <p:spPr>
          <a:xfrm>
            <a:off x="4990299" y="1082722"/>
            <a:ext cx="4153701" cy="3046988"/>
          </a:xfrm>
          <a:prstGeom prst="rect">
            <a:avLst/>
          </a:prstGeom>
          <a:noFill/>
        </p:spPr>
        <p:txBody>
          <a:bodyPr wrap="none" rtlCol="0">
            <a:spAutoFit/>
          </a:bodyPr>
          <a:lstStyle/>
          <a:p>
            <a:r>
              <a:rPr lang="en-US" i="1" dirty="0" smtClean="0"/>
              <a:t>“He who fights monsters</a:t>
            </a:r>
          </a:p>
          <a:p>
            <a:r>
              <a:rPr lang="en-US" i="1" dirty="0"/>
              <a:t>m</a:t>
            </a:r>
            <a:r>
              <a:rPr lang="en-US" i="1" dirty="0" smtClean="0"/>
              <a:t>ight take care, lest he</a:t>
            </a:r>
          </a:p>
          <a:p>
            <a:r>
              <a:rPr lang="en-US" i="1" dirty="0"/>
              <a:t>b</a:t>
            </a:r>
            <a:r>
              <a:rPr lang="en-US" i="1" dirty="0" smtClean="0"/>
              <a:t>ecomes a monster himself; </a:t>
            </a:r>
          </a:p>
          <a:p>
            <a:r>
              <a:rPr lang="en-US" i="1" dirty="0" smtClean="0"/>
              <a:t>And if you gaze for long into</a:t>
            </a:r>
          </a:p>
          <a:p>
            <a:r>
              <a:rPr lang="en-US" i="1" dirty="0"/>
              <a:t>t</a:t>
            </a:r>
            <a:r>
              <a:rPr lang="en-US" i="1" dirty="0" smtClean="0"/>
              <a:t>he abyss, the abyss will</a:t>
            </a:r>
          </a:p>
          <a:p>
            <a:r>
              <a:rPr lang="en-US" i="1" dirty="0"/>
              <a:t>g</a:t>
            </a:r>
            <a:r>
              <a:rPr lang="en-US" i="1" dirty="0" smtClean="0"/>
              <a:t>aze back unto you.”</a:t>
            </a:r>
          </a:p>
          <a:p>
            <a:endParaRPr lang="en-US" i="1" dirty="0"/>
          </a:p>
          <a:p>
            <a:r>
              <a:rPr lang="en-US" i="1" dirty="0" smtClean="0"/>
              <a:t>- Friedrich </a:t>
            </a:r>
            <a:r>
              <a:rPr lang="en-US" i="1" dirty="0" err="1" smtClean="0"/>
              <a:t>Nietzche</a:t>
            </a:r>
            <a:endParaRPr lang="en-US" i="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Citizens in the New French Army (Slide 1 of 2)</a:t>
            </a:r>
            <a:endParaRPr lang="en-US" dirty="0"/>
          </a:p>
        </p:txBody>
      </p:sp>
      <p:sp>
        <p:nvSpPr>
          <p:cNvPr id="3993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p575</a:t>
            </a:r>
          </a:p>
        </p:txBody>
      </p:sp>
      <p:pic>
        <p:nvPicPr>
          <p:cNvPr id="3994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 y="1371600"/>
            <a:ext cx="861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Rectangle 2"/>
          <p:cNvSpPr>
            <a:spLocks noChangeArrowheads="1"/>
          </p:cNvSpPr>
          <p:nvPr/>
        </p:nvSpPr>
        <p:spPr bwMode="auto">
          <a:xfrm>
            <a:off x="266700" y="4978400"/>
            <a:ext cx="8610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To save the Republic from its foreign enemies, the National Convention created a revolutionary army of unprecedented size. </a:t>
            </a:r>
            <a:endParaRPr lang="en-US" altLang="en-US" sz="20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Citizens in the New French </a:t>
            </a:r>
            <a:r>
              <a:rPr lang="en-US" sz="3000" kern="1200" dirty="0" smtClean="0">
                <a:solidFill>
                  <a:srgbClr val="000000"/>
                </a:solidFill>
                <a:latin typeface="Calibri"/>
                <a:ea typeface="ＭＳ Ｐゴシック"/>
                <a:cs typeface="ＭＳ Ｐゴシック"/>
              </a:rPr>
              <a:t>Army</a:t>
            </a:r>
            <a:endParaRPr lang="en-US" dirty="0"/>
          </a:p>
        </p:txBody>
      </p:sp>
      <p:sp>
        <p:nvSpPr>
          <p:cNvPr id="4198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p575</a:t>
            </a:r>
          </a:p>
        </p:txBody>
      </p:sp>
      <p:pic>
        <p:nvPicPr>
          <p:cNvPr id="4198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7413" y="609600"/>
            <a:ext cx="4829175" cy="51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Rectangle 2"/>
          <p:cNvSpPr>
            <a:spLocks noChangeArrowheads="1"/>
          </p:cNvSpPr>
          <p:nvPr/>
        </p:nvSpPr>
        <p:spPr bwMode="auto">
          <a:xfrm>
            <a:off x="2019300" y="5884863"/>
            <a:ext cx="5105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illustration, by the Lesueur brothers,</a:t>
            </a:r>
          </a:p>
          <a:p>
            <a:pPr>
              <a:spcBef>
                <a:spcPct val="0"/>
              </a:spcBef>
              <a:buClrTx/>
              <a:buSzTx/>
              <a:buFontTx/>
              <a:buNone/>
            </a:pPr>
            <a:r>
              <a:rPr lang="en-US" altLang="en-US" sz="2000">
                <a:latin typeface="Calibri" panose="020F0502020204030204" pitchFamily="34" charset="0"/>
              </a:rPr>
              <a:t>shows two volunteers joyfully going off to fight.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6" name="Title 1"/>
          <p:cNvSpPr>
            <a:spLocks noGrp="1"/>
          </p:cNvSpPr>
          <p:nvPr>
            <p:ph type="title" idx="4294967295"/>
          </p:nvPr>
        </p:nvSpPr>
        <p:spPr>
          <a:xfrm>
            <a:off x="0" y="76200"/>
            <a:ext cx="9144000" cy="381000"/>
          </a:xfrm>
        </p:spPr>
        <p:txBody>
          <a:bodyPr/>
          <a:lstStyle/>
          <a:p>
            <a:r>
              <a:rPr lang="en-US" altLang="en-US" sz="2400">
                <a:solidFill>
                  <a:srgbClr val="000000"/>
                </a:solidFill>
                <a:latin typeface="Calibri" panose="020F0502020204030204" pitchFamily="34" charset="0"/>
                <a:ea typeface="ＭＳ Ｐゴシック" panose="020B0600070205080204" pitchFamily="34" charset="-128"/>
              </a:rPr>
              <a:t>MAP 19.2 French Expansion During the Revolutionary Wars, 1792–1799</a:t>
            </a:r>
            <a:endParaRPr lang="en-US" altLang="en-US">
              <a:ea typeface="ＭＳ Ｐゴシック" panose="020B0600070205080204" pitchFamily="34" charset="-128"/>
            </a:endParaRPr>
          </a:p>
        </p:txBody>
      </p:sp>
      <p:sp>
        <p:nvSpPr>
          <p:cNvPr id="44034"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19.2 p576</a:t>
            </a:r>
          </a:p>
        </p:txBody>
      </p:sp>
      <p:pic>
        <p:nvPicPr>
          <p:cNvPr id="29701" name="Picture 1" descr="Western European map locates French Republic in France and Corsica; areas annexed by France include Austrian Netherlands (1795) and Savoy (1792); and French satellites in Helvetic Republic (1798), Ligurian Republic (1797), Cisalpine Republic (1797), Roman Republic (1798), and Parthenopean Republic (1799)." title="MAP 19.2 French Expansion During the Revolutionary Wars, 1792–179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3463" y="719138"/>
            <a:ext cx="4537075" cy="566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Women Patriots</a:t>
            </a:r>
            <a:endParaRPr lang="en-US" dirty="0"/>
          </a:p>
        </p:txBody>
      </p:sp>
      <p:sp>
        <p:nvSpPr>
          <p:cNvPr id="4608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p579</a:t>
            </a:r>
          </a:p>
        </p:txBody>
      </p:sp>
      <p:pic>
        <p:nvPicPr>
          <p:cNvPr id="4608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8475" y="542925"/>
            <a:ext cx="56070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Rectangle 2"/>
          <p:cNvSpPr>
            <a:spLocks noChangeArrowheads="1"/>
          </p:cNvSpPr>
          <p:nvPr/>
        </p:nvSpPr>
        <p:spPr bwMode="auto">
          <a:xfrm>
            <a:off x="723900" y="5726113"/>
            <a:ext cx="7696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Women played a variety of roles in the events of the French Revolution. This picture shows a middle-class women’s patriotic club discussing the decrees of the National Convention.</a:t>
            </a:r>
            <a:endParaRPr lang="en-US" altLang="en-US" sz="200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Revolt in Saint-Domingue </a:t>
            </a:r>
            <a:endParaRPr lang="en-US" dirty="0"/>
          </a:p>
        </p:txBody>
      </p:sp>
      <p:sp>
        <p:nvSpPr>
          <p:cNvPr id="4813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p580</a:t>
            </a:r>
          </a:p>
        </p:txBody>
      </p:sp>
      <p:pic>
        <p:nvPicPr>
          <p:cNvPr id="33797" name="Picture 2" descr="Map shows Hispaniola to the north of West Indies. It also locates Saint Domingue (Fr.) and Santo Domingo. " title="Revolt in Saint-Domingue (Hait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6875" y="1487488"/>
            <a:ext cx="58102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noChangeArrowheads="1"/>
          </p:cNvSpPr>
          <p:nvPr>
            <p:ph type="title"/>
          </p:nvPr>
        </p:nvSpPr>
        <p:spPr>
          <a:xfrm>
            <a:off x="685800"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Reaction and the Directory</a:t>
            </a:r>
          </a:p>
        </p:txBody>
      </p:sp>
      <p:sp>
        <p:nvSpPr>
          <p:cNvPr id="50179" name="Rectangle 7"/>
          <p:cNvSpPr>
            <a:spLocks noGrp="1" noChangeArrowheads="1"/>
          </p:cNvSpPr>
          <p:nvPr>
            <p:ph type="body" idx="1"/>
          </p:nvPr>
        </p:nvSpPr>
        <p:spPr>
          <a:xfrm>
            <a:off x="685800" y="1219200"/>
            <a:ext cx="8229600" cy="4113212"/>
          </a:xfrm>
        </p:spPr>
        <p:txBody>
          <a:bodyPr/>
          <a:lstStyle/>
          <a:p>
            <a:pPr eaLnBrk="1" hangingPunct="1"/>
            <a:r>
              <a:rPr lang="en-US" altLang="en-US" b="1" u="sng" dirty="0" err="1">
                <a:latin typeface="Calibri" panose="020F0502020204030204" pitchFamily="34" charset="0"/>
                <a:ea typeface="ＭＳ Ｐゴシック" panose="020B0600070205080204" pitchFamily="34" charset="-128"/>
              </a:rPr>
              <a:t>Thermidorian</a:t>
            </a:r>
            <a:r>
              <a:rPr lang="en-US" altLang="en-US" b="1" u="sng" dirty="0">
                <a:latin typeface="Calibri" panose="020F0502020204030204" pitchFamily="34" charset="0"/>
                <a:ea typeface="ＭＳ Ｐゴシック" panose="020B0600070205080204" pitchFamily="34" charset="-128"/>
              </a:rPr>
              <a:t> Reaction </a:t>
            </a:r>
            <a:r>
              <a:rPr lang="en-US" altLang="en-US" dirty="0">
                <a:latin typeface="Calibri" panose="020F0502020204030204" pitchFamily="34" charset="0"/>
                <a:ea typeface="ＭＳ Ｐゴシック" panose="020B0600070205080204" pitchFamily="34" charset="-128"/>
              </a:rPr>
              <a:t>and the Directory</a:t>
            </a:r>
          </a:p>
          <a:p>
            <a:pPr lvl="1" eaLnBrk="1" hangingPunct="1"/>
            <a:r>
              <a:rPr lang="en-US" altLang="en-US" dirty="0">
                <a:latin typeface="Calibri" panose="020F0502020204030204" pitchFamily="34" charset="0"/>
                <a:ea typeface="ＭＳ Ｐゴシック" panose="020B0600070205080204" pitchFamily="34" charset="-128"/>
              </a:rPr>
              <a:t>Curtailment of many of the Terror’s </a:t>
            </a:r>
            <a:r>
              <a:rPr lang="en-US" altLang="en-US" dirty="0" smtClean="0">
                <a:latin typeface="Calibri" panose="020F0502020204030204" pitchFamily="34" charset="0"/>
                <a:ea typeface="ＭＳ Ｐゴシック" panose="020B0600070205080204" pitchFamily="34" charset="-128"/>
              </a:rPr>
              <a:t>policies; a Conservative reaction to the Revolution</a:t>
            </a:r>
          </a:p>
          <a:p>
            <a:pPr lvl="2" eaLnBrk="1" hangingPunct="1"/>
            <a:r>
              <a:rPr lang="en-US" altLang="en-US" dirty="0" smtClean="0">
                <a:latin typeface="Calibri" panose="020F0502020204030204" pitchFamily="34" charset="0"/>
                <a:ea typeface="ＭＳ Ｐゴシック" panose="020B0600070205080204" pitchFamily="34" charset="-128"/>
              </a:rPr>
              <a:t>Jacobins shut down</a:t>
            </a:r>
          </a:p>
          <a:p>
            <a:pPr lvl="2" eaLnBrk="1" hangingPunct="1"/>
            <a:r>
              <a:rPr lang="en-US" altLang="en-US" dirty="0" smtClean="0">
                <a:latin typeface="Calibri" panose="020F0502020204030204" pitchFamily="34" charset="0"/>
                <a:ea typeface="ＭＳ Ｐゴシック" panose="020B0600070205080204" pitchFamily="34" charset="-128"/>
              </a:rPr>
              <a:t>Churches reopened</a:t>
            </a:r>
          </a:p>
          <a:p>
            <a:pPr lvl="2" eaLnBrk="1" hangingPunct="1"/>
            <a:r>
              <a:rPr lang="en-US" altLang="en-US" dirty="0" smtClean="0">
                <a:latin typeface="Calibri" panose="020F0502020204030204" pitchFamily="34" charset="0"/>
                <a:ea typeface="ＭＳ Ｐゴシック" panose="020B0600070205080204" pitchFamily="34" charset="-128"/>
              </a:rPr>
              <a:t>Aristocratic fashion was “in” again</a:t>
            </a:r>
          </a:p>
          <a:p>
            <a:pPr lvl="2" eaLnBrk="1" hangingPunct="1"/>
            <a:r>
              <a:rPr lang="en-US" altLang="en-US" dirty="0" smtClean="0">
                <a:latin typeface="Calibri" panose="020F0502020204030204" pitchFamily="34" charset="0"/>
                <a:ea typeface="ＭＳ Ｐゴシック" panose="020B0600070205080204" pitchFamily="34" charset="-128"/>
              </a:rPr>
              <a:t>Weird “bloody neck” parties were trending</a:t>
            </a:r>
          </a:p>
          <a:p>
            <a:pPr lvl="2" eaLnBrk="1" hangingPunct="1"/>
            <a:r>
              <a:rPr lang="en-US" altLang="en-US" dirty="0" smtClean="0">
                <a:latin typeface="Calibri" panose="020F0502020204030204" pitchFamily="34" charset="0"/>
                <a:ea typeface="ＭＳ Ｐゴシック" panose="020B0600070205080204" pitchFamily="34" charset="-128"/>
              </a:rPr>
              <a:t>The “White Terror”: Young aristocrats, sometimes named “Bands of Jesus” terrorized and attacked revolution supporters around the country in revenge</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1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1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17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17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45" y="228600"/>
            <a:ext cx="9067800" cy="381000"/>
          </a:xfrm>
        </p:spPr>
        <p:txBody>
          <a:bodyPr/>
          <a:lstStyle/>
          <a:p>
            <a:r>
              <a:rPr lang="en-US" dirty="0" smtClean="0"/>
              <a:t>Reaction and the Directory</a:t>
            </a:r>
            <a:endParaRPr lang="en-US" dirty="0"/>
          </a:p>
        </p:txBody>
      </p:sp>
      <p:sp>
        <p:nvSpPr>
          <p:cNvPr id="3" name="Content Placeholder 2"/>
          <p:cNvSpPr>
            <a:spLocks noGrp="1"/>
          </p:cNvSpPr>
          <p:nvPr>
            <p:ph idx="1"/>
          </p:nvPr>
        </p:nvSpPr>
        <p:spPr>
          <a:xfrm>
            <a:off x="652463" y="1066800"/>
            <a:ext cx="8415337" cy="5638800"/>
          </a:xfrm>
        </p:spPr>
        <p:txBody>
          <a:bodyPr/>
          <a:lstStyle/>
          <a:p>
            <a:pPr eaLnBrk="1" hangingPunct="1"/>
            <a:r>
              <a:rPr lang="en-US" altLang="en-US" dirty="0">
                <a:latin typeface="Calibri" panose="020F0502020204030204" pitchFamily="34" charset="0"/>
                <a:ea typeface="ＭＳ Ｐゴシック" panose="020B0600070205080204" pitchFamily="34" charset="-128"/>
              </a:rPr>
              <a:t>Constitution of 1795</a:t>
            </a:r>
          </a:p>
          <a:p>
            <a:pPr lvl="1" eaLnBrk="1" hangingPunct="1"/>
            <a:r>
              <a:rPr lang="en-US" altLang="en-US" dirty="0">
                <a:latin typeface="Calibri" panose="020F0502020204030204" pitchFamily="34" charset="0"/>
                <a:ea typeface="ＭＳ Ｐゴシック" panose="020B0600070205080204" pitchFamily="34" charset="-128"/>
              </a:rPr>
              <a:t>Two-chamber legislature</a:t>
            </a:r>
          </a:p>
          <a:p>
            <a:pPr lvl="2" eaLnBrk="1" hangingPunct="1"/>
            <a:r>
              <a:rPr lang="en-US" altLang="en-US" dirty="0">
                <a:latin typeface="Calibri" panose="020F0502020204030204" pitchFamily="34" charset="0"/>
                <a:ea typeface="ＭＳ Ｐゴシック" panose="020B0600070205080204" pitchFamily="34" charset="-128"/>
              </a:rPr>
              <a:t>Elected from a narrow base of voters</a:t>
            </a:r>
          </a:p>
          <a:p>
            <a:pPr lvl="1" eaLnBrk="1" hangingPunct="1"/>
            <a:r>
              <a:rPr lang="en-US" altLang="en-US" dirty="0">
                <a:latin typeface="Calibri" panose="020F0502020204030204" pitchFamily="34" charset="0"/>
                <a:ea typeface="ＭＳ Ｐゴシック" panose="020B0600070205080204" pitchFamily="34" charset="-128"/>
              </a:rPr>
              <a:t>Five-person </a:t>
            </a:r>
            <a:r>
              <a:rPr lang="en-US" altLang="en-US" u="sng" dirty="0" smtClean="0">
                <a:latin typeface="Calibri" panose="020F0502020204030204" pitchFamily="34" charset="0"/>
                <a:ea typeface="ＭＳ Ｐゴシック" panose="020B0600070205080204" pitchFamily="34" charset="-128"/>
              </a:rPr>
              <a:t>Directory</a:t>
            </a:r>
            <a:r>
              <a:rPr lang="en-US" altLang="en-US" dirty="0" smtClean="0">
                <a:latin typeface="Calibri" panose="020F0502020204030204" pitchFamily="34" charset="0"/>
                <a:ea typeface="ＭＳ Ｐゴシック" panose="020B0600070205080204" pitchFamily="34" charset="-128"/>
              </a:rPr>
              <a:t>: like having 5 presidents!</a:t>
            </a:r>
            <a:endParaRPr lang="en-US" altLang="en-US" u="sng"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Period of revolutionary stagnation</a:t>
            </a:r>
          </a:p>
          <a:p>
            <a:pPr lvl="2" eaLnBrk="1" hangingPunct="1"/>
            <a:r>
              <a:rPr lang="en-US" altLang="en-US" dirty="0">
                <a:latin typeface="Calibri" panose="020F0502020204030204" pitchFamily="34" charset="0"/>
                <a:ea typeface="ＭＳ Ｐゴシック" panose="020B0600070205080204" pitchFamily="34" charset="-128"/>
              </a:rPr>
              <a:t>Materialistic </a:t>
            </a:r>
            <a:r>
              <a:rPr lang="en-US" altLang="en-US" dirty="0" smtClean="0">
                <a:latin typeface="Calibri" panose="020F0502020204030204" pitchFamily="34" charset="0"/>
                <a:ea typeface="ＭＳ Ｐゴシック" panose="020B0600070205080204" pitchFamily="34" charset="-128"/>
              </a:rPr>
              <a:t>reaction: still controlled by elite bourgeoisie</a:t>
            </a:r>
          </a:p>
          <a:p>
            <a:pPr lvl="2" eaLnBrk="1" hangingPunct="1"/>
            <a:r>
              <a:rPr lang="en-US" altLang="en-US" dirty="0" smtClean="0">
                <a:latin typeface="Calibri" panose="020F0502020204030204" pitchFamily="34" charset="0"/>
                <a:ea typeface="ＭＳ Ｐゴシック" panose="020B0600070205080204" pitchFamily="34" charset="-128"/>
              </a:rPr>
              <a:t>2/3 members had to be chosen from upper ranks</a:t>
            </a:r>
          </a:p>
          <a:p>
            <a:pPr lvl="2" eaLnBrk="1" hangingPunct="1"/>
            <a:r>
              <a:rPr lang="en-US" altLang="en-US" dirty="0" smtClean="0">
                <a:latin typeface="Calibri" panose="020F0502020204030204" pitchFamily="34" charset="0"/>
                <a:ea typeface="ＭＳ Ｐゴシック" panose="020B0600070205080204" pitchFamily="34" charset="-128"/>
              </a:rPr>
              <a:t>Set off a riot that had to be put down by the military, led by Napoleon</a:t>
            </a:r>
          </a:p>
          <a:p>
            <a:pPr lvl="3" eaLnBrk="1" hangingPunct="1"/>
            <a:r>
              <a:rPr lang="en-US" altLang="en-US" dirty="0" smtClean="0">
                <a:latin typeface="Calibri" panose="020F0502020204030204" pitchFamily="34" charset="0"/>
                <a:ea typeface="ＭＳ Ｐゴシック" panose="020B0600070205080204" pitchFamily="34" charset="-128"/>
              </a:rPr>
              <a:t>Showed that the Directory had no real power without the military</a:t>
            </a:r>
          </a:p>
          <a:p>
            <a:pPr lvl="2" eaLnBrk="1" hangingPunct="1"/>
            <a:r>
              <a:rPr lang="en-US" altLang="en-US" dirty="0" smtClean="0">
                <a:latin typeface="Calibri" panose="020F0502020204030204" pitchFamily="34" charset="0"/>
                <a:ea typeface="ＭＳ Ｐゴシック" panose="020B0600070205080204" pitchFamily="34" charset="-128"/>
              </a:rPr>
              <a:t>Couldn’t deal with France’s problems: Economy was still bad, food shortages persisted, and war continued. </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323978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514350"/>
            <a:ext cx="8458200" cy="381000"/>
          </a:xfrm>
        </p:spPr>
        <p:txBody>
          <a:bodyPr/>
          <a:lstStyle/>
          <a:p>
            <a:pPr eaLnBrk="1" hangingPunct="1">
              <a:defRPr/>
            </a:pPr>
            <a:r>
              <a:rPr lang="en-US" kern="1200" dirty="0">
                <a:solidFill>
                  <a:srgbClr val="000000"/>
                </a:solidFill>
                <a:latin typeface="Calibri"/>
                <a:ea typeface="ＭＳ Ｐゴシック"/>
                <a:cs typeface="ＭＳ Ｐゴシック"/>
              </a:rPr>
              <a:t>CHRONOLOGY The French Revolution (Slide 1 of 2)</a:t>
            </a:r>
            <a:endParaRPr lang="en-US" dirty="0"/>
          </a:p>
        </p:txBody>
      </p:sp>
      <p:sp>
        <p:nvSpPr>
          <p:cNvPr id="5325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p582</a:t>
            </a:r>
          </a:p>
        </p:txBody>
      </p:sp>
      <p:graphicFrame>
        <p:nvGraphicFramePr>
          <p:cNvPr id="6" name="Table 5"/>
          <p:cNvGraphicFramePr>
            <a:graphicFrameLocks noGrp="1"/>
          </p:cNvGraphicFramePr>
          <p:nvPr>
            <p:extLst>
              <p:ext uri="{D42A27DB-BD31-4B8C-83A1-F6EECF244321}">
                <p14:modId xmlns:p14="http://schemas.microsoft.com/office/powerpoint/2010/main" val="4133338115"/>
              </p:ext>
            </p:extLst>
          </p:nvPr>
        </p:nvGraphicFramePr>
        <p:xfrm>
          <a:off x="762000" y="1371600"/>
          <a:ext cx="8305800" cy="5132839"/>
        </p:xfrm>
        <a:graphic>
          <a:graphicData uri="http://schemas.openxmlformats.org/drawingml/2006/table">
            <a:tbl>
              <a:tblPr firstRow="1"/>
              <a:tblGrid>
                <a:gridCol w="6019800">
                  <a:extLst>
                    <a:ext uri="{9D8B030D-6E8A-4147-A177-3AD203B41FA5}">
                      <a16:colId xmlns:a16="http://schemas.microsoft.com/office/drawing/2014/main" xmlns="" val="20000"/>
                    </a:ext>
                  </a:extLst>
                </a:gridCol>
                <a:gridCol w="2286000">
                  <a:extLst>
                    <a:ext uri="{9D8B030D-6E8A-4147-A177-3AD203B41FA5}">
                      <a16:colId xmlns:a16="http://schemas.microsoft.com/office/drawing/2014/main" xmlns="" val="20001"/>
                    </a:ext>
                  </a:extLst>
                </a:gridCol>
              </a:tblGrid>
              <a:tr h="522079">
                <a:tc>
                  <a:txBody>
                    <a:bodyPr/>
                    <a:lstStyle/>
                    <a:p>
                      <a:pPr marL="0" marR="0">
                        <a:lnSpc>
                          <a:spcPct val="115000"/>
                        </a:lnSpc>
                        <a:spcBef>
                          <a:spcPts val="0"/>
                        </a:spcBef>
                        <a:spcAft>
                          <a:spcPts val="0"/>
                        </a:spcAft>
                      </a:pPr>
                      <a:r>
                        <a:rPr lang="en-US" sz="2200" b="1" i="0" dirty="0">
                          <a:effectLst/>
                          <a:latin typeface="Calibri" panose="020F0502020204030204" pitchFamily="34" charset="0"/>
                          <a:ea typeface="Calibri"/>
                          <a:cs typeface="Times New Roman"/>
                        </a:rPr>
                        <a:t>Event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b="1" i="0" dirty="0">
                          <a:effectLst/>
                          <a:latin typeface="Calibri" panose="020F0502020204030204" pitchFamily="34" charset="0"/>
                          <a:ea typeface="Calibri"/>
                          <a:cs typeface="Times New Roman"/>
                        </a:rPr>
                        <a:t>Dates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19160">
                <a:tc>
                  <a:txBody>
                    <a:bodyPr/>
                    <a:lstStyle/>
                    <a:p>
                      <a:pPr marL="0" marR="0">
                        <a:lnSpc>
                          <a:spcPct val="115000"/>
                        </a:lnSpc>
                        <a:spcBef>
                          <a:spcPts val="0"/>
                        </a:spcBef>
                        <a:spcAft>
                          <a:spcPts val="0"/>
                        </a:spcAft>
                      </a:pPr>
                      <a:r>
                        <a:rPr lang="en-US" sz="2200" i="0" dirty="0">
                          <a:effectLst/>
                          <a:latin typeface="Calibri" panose="020F0502020204030204" pitchFamily="34" charset="0"/>
                          <a:ea typeface="Calibri"/>
                          <a:cs typeface="Times New Roman"/>
                        </a:rPr>
                        <a:t>Assembly of notables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i="0" dirty="0">
                          <a:effectLst/>
                          <a:latin typeface="Calibri" panose="020F0502020204030204" pitchFamily="34" charset="0"/>
                          <a:ea typeface="Calibri"/>
                          <a:cs typeface="Times New Roman"/>
                        </a:rPr>
                        <a:t>1787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163820557"/>
                  </a:ext>
                </a:extLst>
              </a:tr>
              <a:tr h="419160">
                <a:tc>
                  <a:txBody>
                    <a:bodyPr/>
                    <a:lstStyle/>
                    <a:p>
                      <a:pPr marL="0" marR="0">
                        <a:lnSpc>
                          <a:spcPct val="115000"/>
                        </a:lnSpc>
                        <a:spcBef>
                          <a:spcPts val="0"/>
                        </a:spcBef>
                        <a:spcAft>
                          <a:spcPts val="0"/>
                        </a:spcAft>
                      </a:pPr>
                      <a:r>
                        <a:rPr lang="en-US" sz="2200" b="0" i="0" dirty="0">
                          <a:effectLst/>
                          <a:latin typeface="Calibri" panose="020F0502020204030204" pitchFamily="34" charset="0"/>
                          <a:ea typeface="Calibri"/>
                          <a:cs typeface="Times New Roman"/>
                        </a:rPr>
                        <a:t>National Assembly (Constituent Assembly)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b="0" i="0" dirty="0">
                          <a:effectLst/>
                          <a:latin typeface="Calibri" panose="020F0502020204030204" pitchFamily="34" charset="0"/>
                          <a:ea typeface="Calibri"/>
                          <a:cs typeface="Times New Roman"/>
                        </a:rPr>
                        <a:t>1789–1791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41916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Meeting of Estates-General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May 5, 1789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41916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Formation of National Assembly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June 17, 1789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41916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Tennis Court Oath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June 20, 1789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41916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Fall of the Bastille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July 14, 1789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41916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Great Fear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kern="1200" dirty="0">
                          <a:solidFill>
                            <a:schemeClr val="tx1"/>
                          </a:solidFill>
                          <a:effectLst/>
                          <a:latin typeface="Calibri" panose="020F0502020204030204" pitchFamily="34" charset="0"/>
                          <a:ea typeface="Calibri"/>
                          <a:cs typeface="Times New Roman"/>
                        </a:rPr>
                        <a:t>Summer </a:t>
                      </a:r>
                      <a:r>
                        <a:rPr lang="en-US" sz="2200" dirty="0">
                          <a:effectLst/>
                          <a:latin typeface="Calibri" panose="020F0502020204030204" pitchFamily="34" charset="0"/>
                          <a:ea typeface="Calibri"/>
                          <a:cs typeface="Times New Roman"/>
                        </a:rPr>
                        <a:t>1789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41916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Declaration of the Rights of Man and the Citizen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August 26, 1789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r h="41916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Women’s march to Versailles; king’s return to Paris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October 5–6, 1789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r h="41916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Civil Constitution of the Clergy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July 12, 1790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0"/>
                  </a:ext>
                </a:extLst>
              </a:tr>
              <a:tr h="41916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Flight of the king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June 1791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1"/>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a:xfrm>
            <a:off x="690563" y="306388"/>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Beginning of the Revolutionary Era: the American Revolution</a:t>
            </a:r>
            <a:endParaRPr lang="en-US" altLang="en-US" sz="2400" dirty="0">
              <a:latin typeface="Calibri" panose="020F0502020204030204" pitchFamily="34" charset="0"/>
              <a:ea typeface="ＭＳ Ｐゴシック" panose="020B0600070205080204" pitchFamily="34" charset="-128"/>
            </a:endParaRPr>
          </a:p>
        </p:txBody>
      </p:sp>
      <p:sp>
        <p:nvSpPr>
          <p:cNvPr id="7171" name="Rectangle 7"/>
          <p:cNvSpPr>
            <a:spLocks noGrp="1" noChangeArrowheads="1"/>
          </p:cNvSpPr>
          <p:nvPr>
            <p:ph type="body" idx="1"/>
          </p:nvPr>
        </p:nvSpPr>
        <p:spPr>
          <a:xfrm>
            <a:off x="685800" y="1601788"/>
            <a:ext cx="7769225" cy="4113212"/>
          </a:xfrm>
        </p:spPr>
        <p:txBody>
          <a:bodyPr/>
          <a:lstStyle/>
          <a:p>
            <a:pPr eaLnBrk="1" hangingPunct="1"/>
            <a:r>
              <a:rPr lang="en-US" altLang="en-US" dirty="0">
                <a:latin typeface="Calibri" panose="020F0502020204030204" pitchFamily="34" charset="0"/>
                <a:ea typeface="ＭＳ Ｐゴシック" panose="020B0600070205080204" pitchFamily="34" charset="-128"/>
              </a:rPr>
              <a:t>Reorganization, Resistance, and Rebellion</a:t>
            </a:r>
          </a:p>
          <a:p>
            <a:pPr lvl="1" eaLnBrk="1" hangingPunct="1"/>
            <a:r>
              <a:rPr lang="en-US" altLang="en-US" dirty="0">
                <a:latin typeface="Calibri" panose="020F0502020204030204" pitchFamily="34" charset="0"/>
                <a:ea typeface="ＭＳ Ｐゴシック" panose="020B0600070205080204" pitchFamily="34" charset="-128"/>
              </a:rPr>
              <a:t>New policies create imperial crisis</a:t>
            </a:r>
          </a:p>
          <a:p>
            <a:pPr lvl="1" eaLnBrk="1" hangingPunct="1"/>
            <a:r>
              <a:rPr lang="en-US" altLang="en-US" dirty="0">
                <a:latin typeface="Calibri" panose="020F0502020204030204" pitchFamily="34" charset="0"/>
                <a:ea typeface="ＭＳ Ｐゴシック" panose="020B0600070205080204" pitchFamily="34" charset="-128"/>
              </a:rPr>
              <a:t>Declaration of Independence, 1776</a:t>
            </a:r>
          </a:p>
          <a:p>
            <a:pPr eaLnBrk="1" hangingPunct="1"/>
            <a:r>
              <a:rPr lang="en-US" altLang="en-US" dirty="0">
                <a:latin typeface="Calibri" panose="020F0502020204030204" pitchFamily="34" charset="0"/>
                <a:ea typeface="ＭＳ Ｐゴシック" panose="020B0600070205080204" pitchFamily="34" charset="-128"/>
              </a:rPr>
              <a:t>The War for Independence</a:t>
            </a:r>
          </a:p>
          <a:p>
            <a:pPr lvl="1" eaLnBrk="1" hangingPunct="1"/>
            <a:r>
              <a:rPr lang="en-US" altLang="en-US" dirty="0">
                <a:latin typeface="Calibri" panose="020F0502020204030204" pitchFamily="34" charset="0"/>
                <a:ea typeface="ＭＳ Ｐゴシック" panose="020B0600070205080204" pitchFamily="34" charset="-128"/>
              </a:rPr>
              <a:t>The war effort</a:t>
            </a:r>
          </a:p>
          <a:p>
            <a:pPr lvl="2" eaLnBrk="1" hangingPunct="1"/>
            <a:r>
              <a:rPr lang="en-US" altLang="en-US" dirty="0">
                <a:latin typeface="Calibri" panose="020F0502020204030204" pitchFamily="34" charset="0"/>
                <a:ea typeface="ＭＳ Ｐゴシック" panose="020B0600070205080204" pitchFamily="34" charset="-128"/>
              </a:rPr>
              <a:t>The leadership of George Washington (1732 – 1799)</a:t>
            </a:r>
          </a:p>
          <a:p>
            <a:pPr lvl="2" eaLnBrk="1" hangingPunct="1"/>
            <a:r>
              <a:rPr lang="en-US" altLang="en-US" dirty="0">
                <a:latin typeface="Calibri" panose="020F0502020204030204" pitchFamily="34" charset="0"/>
                <a:ea typeface="ＭＳ Ｐゴシック" panose="020B0600070205080204" pitchFamily="34" charset="-128"/>
              </a:rPr>
              <a:t>The internal divisions of civil war </a:t>
            </a:r>
          </a:p>
          <a:p>
            <a:pPr lvl="2" eaLnBrk="1" hangingPunct="1"/>
            <a:r>
              <a:rPr lang="en-US" altLang="en-US" dirty="0">
                <a:latin typeface="Calibri" panose="020F0502020204030204" pitchFamily="34" charset="0"/>
                <a:ea typeface="ＭＳ Ｐゴシック" panose="020B0600070205080204" pitchFamily="34" charset="-128"/>
              </a:rPr>
              <a:t>The role of European aid</a:t>
            </a:r>
          </a:p>
          <a:p>
            <a:pPr lvl="1" eaLnBrk="1" hangingPunct="1"/>
            <a:r>
              <a:rPr lang="en-US" altLang="en-US" dirty="0">
                <a:latin typeface="Calibri" panose="020F0502020204030204" pitchFamily="34" charset="0"/>
                <a:ea typeface="ＭＳ Ｐゴシック" panose="020B0600070205080204" pitchFamily="34" charset="-128"/>
              </a:rPr>
              <a:t>The Treaty of Paris, 1783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7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7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7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171">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381000"/>
          </a:xfrm>
        </p:spPr>
        <p:txBody>
          <a:bodyPr/>
          <a:lstStyle/>
          <a:p>
            <a:r>
              <a:rPr lang="en-US" kern="1200" dirty="0">
                <a:solidFill>
                  <a:srgbClr val="000000"/>
                </a:solidFill>
                <a:latin typeface="Calibri"/>
                <a:ea typeface="ＭＳ Ｐゴシック"/>
                <a:cs typeface="ＭＳ Ｐゴシック"/>
              </a:rPr>
              <a:t>CHRONOLOGY The French Revolution</a:t>
            </a:r>
            <a:br>
              <a:rPr lang="en-US" kern="1200" dirty="0">
                <a:solidFill>
                  <a:srgbClr val="000000"/>
                </a:solidFill>
                <a:latin typeface="Calibri"/>
                <a:ea typeface="ＭＳ Ｐゴシック"/>
                <a:cs typeface="ＭＳ Ｐゴシック"/>
              </a:rPr>
            </a:br>
            <a:r>
              <a:rPr lang="en-US" kern="1200" dirty="0">
                <a:solidFill>
                  <a:srgbClr val="000000"/>
                </a:solidFill>
                <a:latin typeface="Calibri"/>
                <a:ea typeface="ＭＳ Ｐゴシック"/>
                <a:cs typeface="ＭＳ Ｐゴシック"/>
              </a:rPr>
              <a:t>(Slide 2 of 2)</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418652890"/>
              </p:ext>
            </p:extLst>
          </p:nvPr>
        </p:nvGraphicFramePr>
        <p:xfrm>
          <a:off x="876300" y="1447800"/>
          <a:ext cx="8077200" cy="4940880"/>
        </p:xfrm>
        <a:graphic>
          <a:graphicData uri="http://schemas.openxmlformats.org/drawingml/2006/table">
            <a:tbl>
              <a:tblPr firstRow="1"/>
              <a:tblGrid>
                <a:gridCol w="4964884">
                  <a:extLst>
                    <a:ext uri="{9D8B030D-6E8A-4147-A177-3AD203B41FA5}">
                      <a16:colId xmlns:a16="http://schemas.microsoft.com/office/drawing/2014/main" xmlns="" val="20000"/>
                    </a:ext>
                  </a:extLst>
                </a:gridCol>
                <a:gridCol w="3112316">
                  <a:extLst>
                    <a:ext uri="{9D8B030D-6E8A-4147-A177-3AD203B41FA5}">
                      <a16:colId xmlns:a16="http://schemas.microsoft.com/office/drawing/2014/main" xmlns="" val="20001"/>
                    </a:ext>
                  </a:extLst>
                </a:gridCol>
              </a:tblGrid>
              <a:tr h="450273">
                <a:tc>
                  <a:txBody>
                    <a:bodyPr/>
                    <a:lstStyle/>
                    <a:p>
                      <a:pPr marL="0" marR="0">
                        <a:lnSpc>
                          <a:spcPct val="115000"/>
                        </a:lnSpc>
                        <a:spcBef>
                          <a:spcPts val="0"/>
                        </a:spcBef>
                        <a:spcAft>
                          <a:spcPts val="0"/>
                        </a:spcAft>
                      </a:pPr>
                      <a:r>
                        <a:rPr lang="en-US" sz="2500" b="1" i="0" dirty="0">
                          <a:effectLst/>
                          <a:latin typeface="Calibri" panose="020F0502020204030204" pitchFamily="34" charset="0"/>
                          <a:ea typeface="Calibri"/>
                          <a:cs typeface="Times New Roman"/>
                        </a:rPr>
                        <a:t>Event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i="0" dirty="0">
                          <a:effectLst/>
                          <a:latin typeface="Calibri" panose="020F0502020204030204" pitchFamily="34" charset="0"/>
                          <a:ea typeface="Calibri"/>
                          <a:cs typeface="Times New Roman"/>
                        </a:rPr>
                        <a:t>Dates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50273">
                <a:tc>
                  <a:txBody>
                    <a:bodyPr/>
                    <a:lstStyle/>
                    <a:p>
                      <a:pPr marL="0" marR="0">
                        <a:lnSpc>
                          <a:spcPct val="115000"/>
                        </a:lnSpc>
                        <a:spcBef>
                          <a:spcPts val="0"/>
                        </a:spcBef>
                        <a:spcAft>
                          <a:spcPts val="0"/>
                        </a:spcAft>
                      </a:pPr>
                      <a:r>
                        <a:rPr lang="en-US" sz="2500" i="0" dirty="0">
                          <a:effectLst/>
                          <a:latin typeface="Calibri" panose="020F0502020204030204" pitchFamily="34" charset="0"/>
                          <a:ea typeface="Calibri"/>
                          <a:cs typeface="Times New Roman"/>
                        </a:rPr>
                        <a:t>Legislative Assembly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i="0" dirty="0">
                          <a:effectLst/>
                          <a:latin typeface="Calibri" panose="020F0502020204030204" pitchFamily="34" charset="0"/>
                          <a:ea typeface="Calibri"/>
                          <a:cs typeface="Times New Roman"/>
                        </a:rPr>
                        <a:t>1791–1792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450273">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France declares war on Austria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April 20, 1792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450273">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Attack on the royal palace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August 10, 1792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450273">
                <a:tc>
                  <a:txBody>
                    <a:bodyPr/>
                    <a:lstStyle/>
                    <a:p>
                      <a:pPr marL="0" marR="0">
                        <a:lnSpc>
                          <a:spcPct val="115000"/>
                        </a:lnSpc>
                        <a:spcBef>
                          <a:spcPts val="0"/>
                        </a:spcBef>
                        <a:spcAft>
                          <a:spcPts val="0"/>
                        </a:spcAft>
                      </a:pPr>
                      <a:r>
                        <a:rPr lang="en-US" sz="2500" i="0" dirty="0">
                          <a:effectLst/>
                          <a:latin typeface="Calibri" panose="020F0502020204030204" pitchFamily="34" charset="0"/>
                          <a:ea typeface="Calibri"/>
                          <a:cs typeface="Times New Roman"/>
                        </a:rPr>
                        <a:t>National Convention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i="0" dirty="0">
                          <a:effectLst/>
                          <a:latin typeface="Calibri" panose="020F0502020204030204" pitchFamily="34" charset="0"/>
                          <a:ea typeface="Calibri"/>
                          <a:cs typeface="Times New Roman"/>
                        </a:rPr>
                        <a:t>1792–1795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450273">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Abolition of the monarchy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September 21, 1792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450273">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Execution of the king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January 21, 1793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450273">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Universal mobilization of the nation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August 23, 1793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r h="414249">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Execution of Robespierre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July 28, 1794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r h="450273">
                <a:tc>
                  <a:txBody>
                    <a:bodyPr/>
                    <a:lstStyle/>
                    <a:p>
                      <a:pPr marL="0" marR="0">
                        <a:lnSpc>
                          <a:spcPct val="115000"/>
                        </a:lnSpc>
                        <a:spcBef>
                          <a:spcPts val="0"/>
                        </a:spcBef>
                        <a:spcAft>
                          <a:spcPts val="0"/>
                        </a:spcAft>
                      </a:pPr>
                      <a:r>
                        <a:rPr lang="en-US" sz="2500" i="0" dirty="0">
                          <a:effectLst/>
                          <a:latin typeface="Calibri" panose="020F0502020204030204" pitchFamily="34" charset="0"/>
                          <a:ea typeface="Calibri"/>
                          <a:cs typeface="Times New Roman"/>
                        </a:rPr>
                        <a:t>Directory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i="0" dirty="0">
                          <a:effectLst/>
                          <a:latin typeface="Calibri" panose="020F0502020204030204" pitchFamily="34" charset="0"/>
                          <a:ea typeface="Calibri"/>
                          <a:cs typeface="Times New Roman"/>
                        </a:rPr>
                        <a:t>1795–1799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r h="450273">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Constitution of 1795 is adopted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August 22, 1795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40564526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9067800" cy="381000"/>
          </a:xfrm>
        </p:spPr>
        <p:txBody>
          <a:bodyPr/>
          <a:lstStyle/>
          <a:p>
            <a:r>
              <a:rPr lang="en-US" dirty="0" smtClean="0"/>
              <a:t>Age of Napoleon</a:t>
            </a:r>
            <a:endParaRPr lang="en-US" dirty="0"/>
          </a:p>
        </p:txBody>
      </p:sp>
      <p:sp>
        <p:nvSpPr>
          <p:cNvPr id="3" name="Content Placeholder 2"/>
          <p:cNvSpPr>
            <a:spLocks noGrp="1"/>
          </p:cNvSpPr>
          <p:nvPr>
            <p:ph idx="1"/>
          </p:nvPr>
        </p:nvSpPr>
        <p:spPr/>
        <p:txBody>
          <a:bodyPr/>
          <a:lstStyle/>
          <a:p>
            <a:r>
              <a:rPr lang="en-US" dirty="0" smtClean="0"/>
              <a:t>Which aspects of the French Revolution did Napoleon preserve, and which did he destroy??</a:t>
            </a:r>
            <a:endParaRPr lang="en-US" dirty="0"/>
          </a:p>
        </p:txBody>
      </p:sp>
    </p:spTree>
    <p:extLst>
      <p:ext uri="{BB962C8B-B14F-4D97-AF65-F5344CB8AC3E}">
        <p14:creationId xmlns:p14="http://schemas.microsoft.com/office/powerpoint/2010/main" val="7222247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Napoleon as a Young Officer</a:t>
            </a:r>
            <a:endParaRPr lang="en-US" dirty="0"/>
          </a:p>
        </p:txBody>
      </p:sp>
      <p:sp>
        <p:nvSpPr>
          <p:cNvPr id="5632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p583</a:t>
            </a:r>
          </a:p>
        </p:txBody>
      </p:sp>
      <p:pic>
        <p:nvPicPr>
          <p:cNvPr id="563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4650" y="685800"/>
            <a:ext cx="33147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Rectangle 2"/>
          <p:cNvSpPr>
            <a:spLocks noChangeArrowheads="1"/>
          </p:cNvSpPr>
          <p:nvPr/>
        </p:nvSpPr>
        <p:spPr bwMode="auto">
          <a:xfrm>
            <a:off x="1028700" y="5486400"/>
            <a:ext cx="7086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Napoleon rose quickly through the military ranks, being promoted to the rank of brigadier general at the age of twenty-five.</a:t>
            </a:r>
            <a:endParaRPr lang="en-US" altLang="en-US" sz="20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noChangeArrowheads="1"/>
          </p:cNvSpPr>
          <p:nvPr>
            <p:ph type="title"/>
          </p:nvPr>
        </p:nvSpPr>
        <p:spPr>
          <a:xfrm>
            <a:off x="685800" y="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a:t>
            </a:r>
            <a:r>
              <a:rPr lang="en-US" altLang="en-US" dirty="0">
                <a:solidFill>
                  <a:srgbClr val="FF0000"/>
                </a:solidFill>
                <a:latin typeface="Calibri" panose="020F0502020204030204" pitchFamily="34" charset="0"/>
                <a:ea typeface="ＭＳ Ｐゴシック" panose="020B0600070205080204" pitchFamily="34" charset="-128"/>
              </a:rPr>
              <a:t> </a:t>
            </a:r>
            <a:r>
              <a:rPr lang="en-US" altLang="en-US" dirty="0">
                <a:latin typeface="Calibri" panose="020F0502020204030204" pitchFamily="34" charset="0"/>
                <a:ea typeface="ＭＳ Ｐゴシック" panose="020B0600070205080204" pitchFamily="34" charset="-128"/>
              </a:rPr>
              <a:t>Age of Napoleon </a:t>
            </a:r>
          </a:p>
        </p:txBody>
      </p:sp>
      <p:sp>
        <p:nvSpPr>
          <p:cNvPr id="55299" name="Rectangle 3"/>
          <p:cNvSpPr>
            <a:spLocks noGrp="1" noChangeArrowheads="1"/>
          </p:cNvSpPr>
          <p:nvPr>
            <p:ph type="body" idx="1"/>
          </p:nvPr>
        </p:nvSpPr>
        <p:spPr>
          <a:xfrm>
            <a:off x="685800" y="1143000"/>
            <a:ext cx="7769225" cy="4113212"/>
          </a:xfrm>
        </p:spPr>
        <p:txBody>
          <a:bodyPr/>
          <a:lstStyle/>
          <a:p>
            <a:pPr eaLnBrk="1" hangingPunct="1"/>
            <a:r>
              <a:rPr lang="en-US" altLang="en-US" dirty="0">
                <a:latin typeface="Calibri" panose="020F0502020204030204" pitchFamily="34" charset="0"/>
                <a:ea typeface="ＭＳ Ｐゴシック" panose="020B0600070205080204" pitchFamily="34" charset="-128"/>
              </a:rPr>
              <a:t>The Rise of Napoleon (1769 – 1821)</a:t>
            </a:r>
          </a:p>
          <a:p>
            <a:pPr lvl="1" eaLnBrk="1" hangingPunct="1"/>
            <a:r>
              <a:rPr lang="en-US" altLang="en-US" dirty="0">
                <a:latin typeface="Calibri" panose="020F0502020204030204" pitchFamily="34" charset="0"/>
                <a:ea typeface="ＭＳ Ｐゴシック" panose="020B0600070205080204" pitchFamily="34" charset="-128"/>
              </a:rPr>
              <a:t>Background and education</a:t>
            </a:r>
          </a:p>
          <a:p>
            <a:pPr lvl="1" eaLnBrk="1" hangingPunct="1"/>
            <a:r>
              <a:rPr lang="en-US" altLang="en-US" dirty="0">
                <a:latin typeface="Calibri" panose="020F0502020204030204" pitchFamily="34" charset="0"/>
                <a:ea typeface="ＭＳ Ｐゴシック" panose="020B0600070205080204" pitchFamily="34" charset="-128"/>
              </a:rPr>
              <a:t>Napoleon’s military career</a:t>
            </a:r>
          </a:p>
          <a:p>
            <a:pPr lvl="2" eaLnBrk="1" hangingPunct="1"/>
            <a:r>
              <a:rPr lang="en-US" altLang="en-US" dirty="0">
                <a:latin typeface="Calibri" panose="020F0502020204030204" pitchFamily="34" charset="0"/>
                <a:ea typeface="ＭＳ Ｐゴシック" panose="020B0600070205080204" pitchFamily="34" charset="-128"/>
              </a:rPr>
              <a:t>Commissioned a lieutenant, 1785</a:t>
            </a:r>
          </a:p>
          <a:p>
            <a:pPr lvl="2" eaLnBrk="1" hangingPunct="1"/>
            <a:r>
              <a:rPr lang="en-US" altLang="en-US" dirty="0">
                <a:latin typeface="Calibri" panose="020F0502020204030204" pitchFamily="34" charset="0"/>
                <a:ea typeface="ＭＳ Ｐゴシック" panose="020B0600070205080204" pitchFamily="34" charset="-128"/>
              </a:rPr>
              <a:t>Promoted to brigadier general, 1794</a:t>
            </a:r>
          </a:p>
          <a:p>
            <a:pPr lvl="2" eaLnBrk="1" hangingPunct="1"/>
            <a:r>
              <a:rPr lang="en-US" altLang="en-US" dirty="0">
                <a:latin typeface="Calibri" panose="020F0502020204030204" pitchFamily="34" charset="0"/>
                <a:ea typeface="ＭＳ Ｐゴシック" panose="020B0600070205080204" pitchFamily="34" charset="-128"/>
              </a:rPr>
              <a:t>Victory in Italy, </a:t>
            </a:r>
            <a:r>
              <a:rPr lang="en-US" altLang="en-US" dirty="0" smtClean="0">
                <a:latin typeface="Calibri" panose="020F0502020204030204" pitchFamily="34" charset="0"/>
                <a:ea typeface="ＭＳ Ｐゴシック" panose="020B0600070205080204" pitchFamily="34" charset="-128"/>
              </a:rPr>
              <a:t>1797- Demonstrated patriotic commitment to rank and file soldiers. Or at least for now….</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Defeat in Egypt, </a:t>
            </a:r>
            <a:r>
              <a:rPr lang="en-US" altLang="en-US" dirty="0" smtClean="0">
                <a:latin typeface="Calibri" panose="020F0502020204030204" pitchFamily="34" charset="0"/>
                <a:ea typeface="ＭＳ Ｐゴシック" panose="020B0600070205080204" pitchFamily="34" charset="-128"/>
              </a:rPr>
              <a:t>1799- Abandoned his plague-struck army in Egypt when he was defeated!</a:t>
            </a:r>
            <a:endParaRPr lang="en-US" altLang="en-US" dirty="0">
              <a:latin typeface="Calibri" panose="020F0502020204030204" pitchFamily="34" charset="0"/>
              <a:ea typeface="ＭＳ Ｐゴシック" panose="020B0600070205080204" pitchFamily="34" charset="-128"/>
            </a:endParaRPr>
          </a:p>
          <a:p>
            <a:pPr lvl="2" eaLnBrk="1" hangingPunct="1"/>
            <a:endParaRPr lang="en-US" altLang="en-US" dirty="0">
              <a:solidFill>
                <a:srgbClr val="FF0000"/>
              </a:solidFill>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2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2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2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2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29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52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228600"/>
            <a:ext cx="6395231"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43000" y="5638800"/>
            <a:ext cx="6894131" cy="1200329"/>
          </a:xfrm>
          <a:prstGeom prst="rect">
            <a:avLst/>
          </a:prstGeom>
          <a:noFill/>
        </p:spPr>
        <p:txBody>
          <a:bodyPr wrap="none" rtlCol="0">
            <a:spAutoFit/>
          </a:bodyPr>
          <a:lstStyle/>
          <a:p>
            <a:r>
              <a:rPr lang="en-US" i="1" dirty="0" smtClean="0"/>
              <a:t>Bonaparte Visiting Plague Victims at Jaffa,</a:t>
            </a:r>
            <a:r>
              <a:rPr lang="en-US" altLang="en-US" i="1" dirty="0"/>
              <a:t> </a:t>
            </a:r>
            <a:r>
              <a:rPr lang="en-US" altLang="en-US" dirty="0"/>
              <a:t>1804. </a:t>
            </a:r>
            <a:endParaRPr lang="en-US" altLang="en-US" dirty="0" smtClean="0"/>
          </a:p>
          <a:p>
            <a:r>
              <a:rPr lang="en-US" altLang="en-US" dirty="0" smtClean="0"/>
              <a:t>Jean-Antoine </a:t>
            </a:r>
            <a:r>
              <a:rPr lang="en-US" altLang="en-US" dirty="0" err="1"/>
              <a:t>Gros</a:t>
            </a:r>
            <a:r>
              <a:rPr lang="en-US" altLang="en-US" dirty="0"/>
              <a:t>, The Louvre, Paris. </a:t>
            </a:r>
          </a:p>
          <a:p>
            <a:r>
              <a:rPr lang="en-US" dirty="0" smtClean="0"/>
              <a:t> </a:t>
            </a:r>
            <a:endParaRPr lang="en-US" dirty="0"/>
          </a:p>
        </p:txBody>
      </p:sp>
    </p:spTree>
    <p:extLst>
      <p:ext uri="{BB962C8B-B14F-4D97-AF65-F5344CB8AC3E}">
        <p14:creationId xmlns:p14="http://schemas.microsoft.com/office/powerpoint/2010/main" val="23004516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5" y="457200"/>
            <a:ext cx="9067800" cy="381000"/>
          </a:xfrm>
        </p:spPr>
        <p:txBody>
          <a:bodyPr/>
          <a:lstStyle/>
          <a:p>
            <a:r>
              <a:rPr lang="en-US" dirty="0" smtClean="0"/>
              <a:t>Napoleon takes power</a:t>
            </a:r>
            <a:endParaRPr lang="en-US" dirty="0"/>
          </a:p>
        </p:txBody>
      </p:sp>
      <p:sp>
        <p:nvSpPr>
          <p:cNvPr id="3" name="Content Placeholder 2"/>
          <p:cNvSpPr>
            <a:spLocks noGrp="1"/>
          </p:cNvSpPr>
          <p:nvPr>
            <p:ph idx="1"/>
          </p:nvPr>
        </p:nvSpPr>
        <p:spPr>
          <a:xfrm>
            <a:off x="652463" y="1143000"/>
            <a:ext cx="8034337" cy="5715000"/>
          </a:xfrm>
        </p:spPr>
        <p:txBody>
          <a:bodyPr/>
          <a:lstStyle/>
          <a:p>
            <a:pPr eaLnBrk="1" hangingPunct="1"/>
            <a:r>
              <a:rPr lang="en-US" altLang="en-US" dirty="0">
                <a:latin typeface="Calibri" panose="020F0502020204030204" pitchFamily="34" charset="0"/>
                <a:ea typeface="ＭＳ Ｐゴシック" panose="020B0600070205080204" pitchFamily="34" charset="-128"/>
              </a:rPr>
              <a:t>Napoleon in Control</a:t>
            </a:r>
          </a:p>
          <a:p>
            <a:pPr lvl="1" eaLnBrk="1" hangingPunct="1"/>
            <a:r>
              <a:rPr lang="en-US" altLang="en-US" dirty="0">
                <a:latin typeface="Calibri" panose="020F0502020204030204" pitchFamily="34" charset="0"/>
                <a:ea typeface="ＭＳ Ｐゴシック" panose="020B0600070205080204" pitchFamily="34" charset="-128"/>
              </a:rPr>
              <a:t>Coup d’état, 1799</a:t>
            </a:r>
            <a:r>
              <a:rPr lang="en-US" altLang="en-US" dirty="0" smtClean="0">
                <a:latin typeface="Calibri" panose="020F0502020204030204" pitchFamily="34" charset="0"/>
                <a:ea typeface="ＭＳ Ｐゴシック" panose="020B0600070205080204" pitchFamily="34" charset="-128"/>
              </a:rPr>
              <a:t>: Overthrew the Directory </a:t>
            </a:r>
          </a:p>
          <a:p>
            <a:pPr lvl="1" eaLnBrk="1" hangingPunct="1"/>
            <a:r>
              <a:rPr lang="en-US" altLang="en-US" dirty="0" smtClean="0">
                <a:latin typeface="Calibri" panose="020F0502020204030204" pitchFamily="34" charset="0"/>
                <a:ea typeface="ＭＳ Ｐゴシック" panose="020B0600070205080204" pitchFamily="34" charset="-128"/>
              </a:rPr>
              <a:t>Creates a Consulate with 3 Consuls</a:t>
            </a:r>
          </a:p>
          <a:p>
            <a:pPr lvl="1" eaLnBrk="1" hangingPunct="1"/>
            <a:r>
              <a:rPr lang="en-US" altLang="en-US" dirty="0" smtClean="0">
                <a:latin typeface="Calibri" panose="020F0502020204030204" pitchFamily="34" charset="0"/>
                <a:ea typeface="ＭＳ Ｐゴシック" panose="020B0600070205080204" pitchFamily="34" charset="-128"/>
              </a:rPr>
              <a:t>Napoleon </a:t>
            </a:r>
            <a:r>
              <a:rPr lang="en-US" altLang="en-US" dirty="0">
                <a:latin typeface="Calibri" panose="020F0502020204030204" pitchFamily="34" charset="0"/>
                <a:ea typeface="ＭＳ Ｐゴシック" panose="020B0600070205080204" pitchFamily="34" charset="-128"/>
              </a:rPr>
              <a:t>as </a:t>
            </a:r>
            <a:r>
              <a:rPr lang="en-US" altLang="en-US" dirty="0" smtClean="0">
                <a:latin typeface="Calibri" panose="020F0502020204030204" pitchFamily="34" charset="0"/>
                <a:ea typeface="ＭＳ Ｐゴシック" panose="020B0600070205080204" pitchFamily="34" charset="-128"/>
              </a:rPr>
              <a:t>First Consul</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First </a:t>
            </a:r>
            <a:r>
              <a:rPr lang="en-US" altLang="en-US" dirty="0" smtClean="0">
                <a:latin typeface="Calibri" panose="020F0502020204030204" pitchFamily="34" charset="0"/>
                <a:ea typeface="ＭＳ Ｐゴシック" panose="020B0600070205080204" pitchFamily="34" charset="-128"/>
              </a:rPr>
              <a:t>Consul </a:t>
            </a:r>
            <a:r>
              <a:rPr lang="en-US" altLang="en-US" dirty="0">
                <a:latin typeface="Calibri" panose="020F0502020204030204" pitchFamily="34" charset="0"/>
                <a:ea typeface="ＭＳ Ｐゴシック" panose="020B0600070205080204" pitchFamily="34" charset="-128"/>
              </a:rPr>
              <a:t>for </a:t>
            </a:r>
            <a:r>
              <a:rPr lang="en-US" altLang="en-US" dirty="0" smtClean="0">
                <a:latin typeface="Calibri" panose="020F0502020204030204" pitchFamily="34" charset="0"/>
                <a:ea typeface="ＭＳ Ｐゴシック" panose="020B0600070205080204" pitchFamily="34" charset="-128"/>
              </a:rPr>
              <a:t>Life</a:t>
            </a:r>
            <a:r>
              <a:rPr lang="en-US" altLang="en-US" dirty="0">
                <a:latin typeface="Calibri" panose="020F0502020204030204" pitchFamily="34" charset="0"/>
                <a:ea typeface="ＭＳ Ｐゴシック" panose="020B0600070205080204" pitchFamily="34" charset="-128"/>
              </a:rPr>
              <a:t>, 1802</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Crowned Emperor Napoleon I, </a:t>
            </a:r>
            <a:r>
              <a:rPr lang="en-US" altLang="en-US" dirty="0" smtClean="0">
                <a:latin typeface="Calibri" panose="020F0502020204030204" pitchFamily="34" charset="0"/>
                <a:ea typeface="ＭＳ Ｐゴシック" panose="020B0600070205080204" pitchFamily="34" charset="-128"/>
              </a:rPr>
              <a:t>1804</a:t>
            </a:r>
          </a:p>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This brings France back to Square One: A monarchy</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As time went on, he became ever more dictatorial</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Practiced </a:t>
            </a:r>
            <a:r>
              <a:rPr lang="en-US" altLang="en-US" b="1" i="1" u="sng" dirty="0" smtClean="0">
                <a:latin typeface="Calibri" panose="020F0502020204030204" pitchFamily="34" charset="0"/>
                <a:ea typeface="ＭＳ Ｐゴシック" panose="020B0600070205080204" pitchFamily="34" charset="-128"/>
              </a:rPr>
              <a:t>democratic despotism</a:t>
            </a:r>
            <a:r>
              <a:rPr lang="en-US" altLang="en-US" dirty="0" smtClean="0">
                <a:latin typeface="Calibri" panose="020F0502020204030204" pitchFamily="34" charset="0"/>
                <a:ea typeface="ＭＳ Ｐゴシック" panose="020B0600070205080204" pitchFamily="34" charset="-128"/>
              </a:rPr>
              <a:t>: illusion of democracy, but he called all the shots. </a:t>
            </a:r>
          </a:p>
          <a:p>
            <a:pPr marL="914400" lvl="2" indent="0" eaLnBrk="1" hangingPunct="1">
              <a:lnSpc>
                <a:spcPct val="90000"/>
              </a:lnSpc>
              <a:buNone/>
            </a:pP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147730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The Coronation of Napoleon</a:t>
            </a:r>
            <a:endParaRPr lang="en-US" dirty="0"/>
          </a:p>
        </p:txBody>
      </p:sp>
      <p:sp>
        <p:nvSpPr>
          <p:cNvPr id="5939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p585</a:t>
            </a:r>
          </a:p>
        </p:txBody>
      </p:sp>
      <p:pic>
        <p:nvPicPr>
          <p:cNvPr id="5939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6388" y="685800"/>
            <a:ext cx="5991225"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Rectangle 2"/>
          <p:cNvSpPr>
            <a:spLocks noChangeArrowheads="1"/>
          </p:cNvSpPr>
          <p:nvPr/>
        </p:nvSpPr>
        <p:spPr bwMode="auto">
          <a:xfrm>
            <a:off x="1022350" y="5654675"/>
            <a:ext cx="7099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In 1804, Napoleon restored monarchy to France when he crowned</a:t>
            </a:r>
          </a:p>
          <a:p>
            <a:pPr>
              <a:spcBef>
                <a:spcPct val="0"/>
              </a:spcBef>
              <a:buClrTx/>
              <a:buSzTx/>
              <a:buFontTx/>
              <a:buNone/>
            </a:pPr>
            <a:r>
              <a:rPr lang="en-US" altLang="en-US" sz="2000">
                <a:latin typeface="Calibri" panose="020F0502020204030204" pitchFamily="34" charset="0"/>
              </a:rPr>
              <a:t>himself emperor. </a:t>
            </a:r>
            <a:endParaRPr lang="en-US" altLang="en-US" sz="20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noChangeArrowheads="1"/>
          </p:cNvSpPr>
          <p:nvPr>
            <p:ph type="title"/>
          </p:nvPr>
        </p:nvSpPr>
        <p:spPr>
          <a:xfrm>
            <a:off x="690563" y="152400"/>
            <a:ext cx="8453437" cy="1143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a:t>
            </a:r>
            <a:r>
              <a:rPr lang="en-US" altLang="en-US" dirty="0">
                <a:solidFill>
                  <a:srgbClr val="FF0000"/>
                </a:solidFill>
                <a:latin typeface="Calibri" panose="020F0502020204030204" pitchFamily="34" charset="0"/>
                <a:ea typeface="ＭＳ Ｐゴシック" panose="020B0600070205080204" pitchFamily="34" charset="-128"/>
              </a:rPr>
              <a:t> </a:t>
            </a:r>
            <a:r>
              <a:rPr lang="en-US" altLang="en-US" dirty="0">
                <a:latin typeface="Calibri" panose="020F0502020204030204" pitchFamily="34" charset="0"/>
                <a:ea typeface="ＭＳ Ｐゴシック" panose="020B0600070205080204" pitchFamily="34" charset="-128"/>
              </a:rPr>
              <a:t>Domestic Policies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of Emperor Napoleon</a:t>
            </a:r>
          </a:p>
        </p:txBody>
      </p:sp>
      <p:sp>
        <p:nvSpPr>
          <p:cNvPr id="58371" name="Rectangle 7"/>
          <p:cNvSpPr>
            <a:spLocks noGrp="1" noChangeArrowheads="1"/>
          </p:cNvSpPr>
          <p:nvPr>
            <p:ph type="body" idx="1"/>
          </p:nvPr>
        </p:nvSpPr>
        <p:spPr>
          <a:xfrm>
            <a:off x="685800" y="1447800"/>
            <a:ext cx="7769225" cy="50292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Napoleon and the Catholic Church</a:t>
            </a:r>
          </a:p>
          <a:p>
            <a:pPr lvl="1" eaLnBrk="1" hangingPunct="1">
              <a:lnSpc>
                <a:spcPct val="90000"/>
              </a:lnSpc>
            </a:pPr>
            <a:r>
              <a:rPr lang="en-US" altLang="en-US" b="1" u="sng" dirty="0">
                <a:latin typeface="Calibri" panose="020F0502020204030204" pitchFamily="34" charset="0"/>
                <a:ea typeface="ＭＳ Ｐゴシック" panose="020B0600070205080204" pitchFamily="34" charset="-128"/>
              </a:rPr>
              <a:t>Concordat of 1801</a:t>
            </a:r>
            <a:r>
              <a:rPr lang="en-US" altLang="en-US" dirty="0">
                <a:latin typeface="Calibri" panose="020F0502020204030204" pitchFamily="34" charset="0"/>
                <a:ea typeface="ＭＳ Ｐゴシック" panose="020B0600070205080204" pitchFamily="34" charset="-128"/>
              </a:rPr>
              <a:t>: stabilization of </a:t>
            </a:r>
            <a:r>
              <a:rPr lang="en-US" altLang="en-US" dirty="0" smtClean="0">
                <a:latin typeface="Calibri" panose="020F0502020204030204" pitchFamily="34" charset="0"/>
                <a:ea typeface="ＭＳ Ｐゴシック" panose="020B0600070205080204" pitchFamily="34" charset="-128"/>
              </a:rPr>
              <a:t>regime by making peace with the Church and keeping it under state control. </a:t>
            </a:r>
            <a:endParaRPr lang="en-US" altLang="en-US" dirty="0">
              <a:latin typeface="Calibri" panose="020F0502020204030204" pitchFamily="34" charset="0"/>
              <a:ea typeface="ＭＳ Ｐゴシック" panose="020B0600070205080204" pitchFamily="34" charset="-128"/>
            </a:endParaRPr>
          </a:p>
          <a:p>
            <a:pPr eaLnBrk="1" hangingPunct="1">
              <a:lnSpc>
                <a:spcPct val="90000"/>
              </a:lnSpc>
            </a:pPr>
            <a:r>
              <a:rPr lang="en-US" altLang="en-US" dirty="0">
                <a:latin typeface="Calibri" panose="020F0502020204030204" pitchFamily="34" charset="0"/>
                <a:ea typeface="ＭＳ Ｐゴシック" panose="020B0600070205080204" pitchFamily="34" charset="-128"/>
              </a:rPr>
              <a:t>A New Code of Laws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Code Napoléon (Civil Code)</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Preservation of revolutionary gains and property </a:t>
            </a:r>
            <a:r>
              <a:rPr lang="en-US" altLang="en-US" dirty="0" smtClean="0">
                <a:latin typeface="Calibri" panose="020F0502020204030204" pitchFamily="34" charset="0"/>
                <a:ea typeface="ＭＳ Ｐゴシック" panose="020B0600070205080204" pitchFamily="34" charset="-128"/>
              </a:rPr>
              <a:t>rights: Equality, religious toleration, abolition of serfdom</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Curtailment of rights for </a:t>
            </a:r>
            <a:r>
              <a:rPr lang="en-US" altLang="en-US" dirty="0" smtClean="0">
                <a:latin typeface="Calibri" panose="020F0502020204030204" pitchFamily="34" charset="0"/>
                <a:ea typeface="ＭＳ Ｐゴシック" panose="020B0600070205080204" pitchFamily="34" charset="-128"/>
              </a:rPr>
              <a:t>women- they didn’t have many rights to begin with, but Napoleon took whatever was left!</a:t>
            </a:r>
            <a:endParaRPr lang="en-US" altLang="en-US" dirty="0">
              <a:latin typeface="Calibri" panose="020F0502020204030204" pitchFamily="34" charset="0"/>
              <a:ea typeface="ＭＳ Ｐゴシック" panose="020B0600070205080204" pitchFamily="34" charset="-128"/>
            </a:endParaRPr>
          </a:p>
          <a:p>
            <a:pPr marL="0" indent="0" eaLnBrk="1" hangingPunct="1">
              <a:lnSpc>
                <a:spcPct val="90000"/>
              </a:lnSpc>
              <a:buNone/>
            </a:pPr>
            <a:r>
              <a:rPr lang="en-US" altLang="en-US" dirty="0">
                <a:latin typeface="Calibri" panose="020F0502020204030204" pitchFamily="34" charset="0"/>
                <a:ea typeface="ＭＳ Ｐゴシック" panose="020B0600070205080204" pitchFamily="34" charset="-128"/>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837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37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37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37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3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001000" cy="990600"/>
          </a:xfrm>
        </p:spPr>
        <p:txBody>
          <a:bodyPr/>
          <a:lstStyle/>
          <a:p>
            <a:r>
              <a:rPr lang="en-US" dirty="0" smtClean="0"/>
              <a:t>Domestic Policies of Emperor Napoleon</a:t>
            </a:r>
            <a:endParaRPr lang="en-US" dirty="0"/>
          </a:p>
        </p:txBody>
      </p:sp>
      <p:sp>
        <p:nvSpPr>
          <p:cNvPr id="3" name="Content Placeholder 2"/>
          <p:cNvSpPr>
            <a:spLocks noGrp="1"/>
          </p:cNvSpPr>
          <p:nvPr>
            <p:ph idx="1"/>
          </p:nvPr>
        </p:nvSpPr>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French Bureaucracy</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Centralization of administration: the </a:t>
            </a:r>
            <a:r>
              <a:rPr lang="en-US" altLang="en-US" b="1" u="sng" dirty="0" smtClean="0">
                <a:latin typeface="Calibri" panose="020F0502020204030204" pitchFamily="34" charset="0"/>
                <a:ea typeface="ＭＳ Ｐゴシック" panose="020B0600070205080204" pitchFamily="34" charset="-128"/>
              </a:rPr>
              <a:t>prefects</a:t>
            </a:r>
            <a:r>
              <a:rPr lang="en-US" altLang="en-US" dirty="0" smtClean="0">
                <a:latin typeface="Calibri" panose="020F0502020204030204" pitchFamily="34" charset="0"/>
                <a:ea typeface="ＭＳ Ｐゴシック" panose="020B0600070205080204" pitchFamily="34" charset="-128"/>
              </a:rPr>
              <a:t>: government agents and police that worked directly for him</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Professional tax collectors; professional EVERYTHING based on </a:t>
            </a:r>
            <a:r>
              <a:rPr lang="en-US" altLang="en-US" b="1" dirty="0" smtClean="0">
                <a:latin typeface="Calibri" panose="020F0502020204030204" pitchFamily="34" charset="0"/>
                <a:ea typeface="ＭＳ Ｐゴシック" panose="020B0600070205080204" pitchFamily="34" charset="-128"/>
              </a:rPr>
              <a:t>merit</a:t>
            </a:r>
            <a:r>
              <a:rPr lang="en-US" altLang="en-US" dirty="0" smtClean="0">
                <a:latin typeface="Calibri" panose="020F0502020204030204" pitchFamily="34" charset="0"/>
                <a:ea typeface="ＭＳ Ｐゴシック" panose="020B0600070205080204" pitchFamily="34" charset="-128"/>
              </a:rPr>
              <a:t>, not birth.</a:t>
            </a:r>
            <a:endParaRPr lang="en-US" altLang="en-US" b="1" dirty="0">
              <a:latin typeface="Calibri" panose="020F0502020204030204" pitchFamily="34" charset="0"/>
              <a:ea typeface="ＭＳ Ｐゴシック" panose="020B0600070205080204" pitchFamily="34" charset="-128"/>
            </a:endParaRPr>
          </a:p>
          <a:p>
            <a:pPr eaLnBrk="1" hangingPunct="1">
              <a:lnSpc>
                <a:spcPct val="90000"/>
              </a:lnSpc>
            </a:pPr>
            <a:r>
              <a:rPr lang="en-US" altLang="en-US" dirty="0">
                <a:latin typeface="Calibri" panose="020F0502020204030204" pitchFamily="34" charset="0"/>
                <a:ea typeface="ＭＳ Ｐゴシック" panose="020B0600070205080204" pitchFamily="34" charset="-128"/>
              </a:rPr>
              <a:t>Napoleon’s Growing Despotism</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Censorship and inequality </a:t>
            </a:r>
            <a:endParaRPr lang="en-US" altLang="en-US" dirty="0" smtClean="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Conscription (military draft)</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“benevolent dictatorship”</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Some viewed him as a tyrant, others as a hero</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297174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14400" y="34119"/>
            <a:ext cx="449038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38800" y="1219200"/>
            <a:ext cx="3384260" cy="1938992"/>
          </a:xfrm>
          <a:prstGeom prst="rect">
            <a:avLst/>
          </a:prstGeom>
          <a:noFill/>
        </p:spPr>
        <p:txBody>
          <a:bodyPr wrap="none" rtlCol="0">
            <a:spAutoFit/>
          </a:bodyPr>
          <a:lstStyle/>
          <a:p>
            <a:r>
              <a:rPr lang="en-US" i="1" dirty="0" smtClean="0"/>
              <a:t>Napoleon on His</a:t>
            </a:r>
          </a:p>
          <a:p>
            <a:r>
              <a:rPr lang="en-US" i="1" dirty="0" smtClean="0"/>
              <a:t>Imperial Throne</a:t>
            </a:r>
            <a:r>
              <a:rPr lang="en-US" dirty="0" smtClean="0"/>
              <a:t>,</a:t>
            </a:r>
          </a:p>
          <a:p>
            <a:r>
              <a:rPr lang="en-US" dirty="0" smtClean="0"/>
              <a:t>1806.</a:t>
            </a:r>
          </a:p>
          <a:p>
            <a:r>
              <a:rPr lang="en-US" dirty="0" err="1" smtClean="0"/>
              <a:t>Musée</a:t>
            </a:r>
            <a:r>
              <a:rPr lang="en-US" dirty="0" smtClean="0"/>
              <a:t> des Beaux-Arts,</a:t>
            </a:r>
          </a:p>
          <a:p>
            <a:r>
              <a:rPr lang="en-US" dirty="0" smtClean="0"/>
              <a:t>Rennes. </a:t>
            </a:r>
            <a:endParaRPr lang="en-US" dirty="0"/>
          </a:p>
        </p:txBody>
      </p:sp>
    </p:spTree>
    <p:extLst>
      <p:ext uri="{BB962C8B-B14F-4D97-AF65-F5344CB8AC3E}">
        <p14:creationId xmlns:p14="http://schemas.microsoft.com/office/powerpoint/2010/main" val="800830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6" name="Title 1"/>
          <p:cNvSpPr>
            <a:spLocks noGrp="1"/>
          </p:cNvSpPr>
          <p:nvPr>
            <p:ph type="title" idx="4294967295"/>
          </p:nvPr>
        </p:nvSpPr>
        <p:spPr>
          <a:xfrm>
            <a:off x="0" y="76200"/>
            <a:ext cx="9144000" cy="381000"/>
          </a:xfrm>
        </p:spPr>
        <p:txBody>
          <a:bodyPr/>
          <a:lstStyle/>
          <a:p>
            <a:r>
              <a:rPr lang="en-US" altLang="en-US" sz="3000" dirty="0">
                <a:solidFill>
                  <a:srgbClr val="000000"/>
                </a:solidFill>
                <a:latin typeface="Calibri" panose="020F0502020204030204" pitchFamily="34" charset="0"/>
                <a:ea typeface="ＭＳ Ｐゴシック" panose="020B0600070205080204" pitchFamily="34" charset="-128"/>
              </a:rPr>
              <a:t>MAP 19.1 North America, 1700–1803</a:t>
            </a:r>
            <a:endParaRPr lang="en-US" altLang="en-US" dirty="0">
              <a:ea typeface="ＭＳ Ｐゴシック" panose="020B0600070205080204" pitchFamily="34" charset="-128"/>
            </a:endParaRPr>
          </a:p>
        </p:txBody>
      </p:sp>
      <p:sp>
        <p:nvSpPr>
          <p:cNvPr id="8194"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19.1 p561</a:t>
            </a:r>
          </a:p>
        </p:txBody>
      </p:sp>
      <p:pic>
        <p:nvPicPr>
          <p:cNvPr id="7173" name="Picture 1" descr="Four maps of North America show the occupation of American land by European Powers from 1700 to 1803.&#10;1700: &#10;Spanish: occupied western and north eastern  &#10;British: occupied western and northern borders &#10;French: occupied central and eastern regions&#10;1763:&#10;Russian: occupied north western regions&#10;Spanish: occupied central and southern regions&#10;British: occupied eastern regions&#10;1783:&#10;British and Russian: occupied north western regions&#10;British: occupied north eastern regions&#10;Spanish: occupied central and south western regions&#10;United States: occupied south eastern regions&#10;1803:&#10;British and Russian: occupied north western regions&#10;British: occupied north eastern regions&#10;Spanish: occupied south western regions&#10;United States: occupied central and south eastern regions&#10;Boundary of French Louisiana, 1800–1803: Central America" title="MAP 19.1 North America, 1700–180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1725" y="728663"/>
            <a:ext cx="6940550"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noChangeArrowheads="1"/>
          </p:cNvSpPr>
          <p:nvPr>
            <p:ph type="title"/>
          </p:nvPr>
        </p:nvSpPr>
        <p:spPr>
          <a:xfrm>
            <a:off x="685800" y="15240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Napoleon’s Empire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and the European Response</a:t>
            </a:r>
          </a:p>
        </p:txBody>
      </p:sp>
      <p:sp>
        <p:nvSpPr>
          <p:cNvPr id="61443" name="Rectangle 7"/>
          <p:cNvSpPr>
            <a:spLocks noGrp="1" noChangeArrowheads="1"/>
          </p:cNvSpPr>
          <p:nvPr>
            <p:ph type="body" idx="1"/>
          </p:nvPr>
        </p:nvSpPr>
        <p:spPr>
          <a:xfrm>
            <a:off x="685800" y="1449388"/>
            <a:ext cx="8153400" cy="5256212"/>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Fighting the Coalitions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Peace of Amiens, </a:t>
            </a:r>
            <a:r>
              <a:rPr lang="en-US" altLang="en-US" dirty="0" smtClean="0">
                <a:latin typeface="Calibri" panose="020F0502020204030204" pitchFamily="34" charset="0"/>
                <a:ea typeface="ＭＳ Ｐゴシック" panose="020B0600070205080204" pitchFamily="34" charset="-128"/>
              </a:rPr>
              <a:t>1802- with Britain; didn’t last</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Renewal of war in 1803; </a:t>
            </a:r>
            <a:r>
              <a:rPr lang="en-US" altLang="en-US" dirty="0" smtClean="0">
                <a:latin typeface="Calibri" panose="020F0502020204030204" pitchFamily="34" charset="0"/>
                <a:ea typeface="ＭＳ Ｐゴシック" panose="020B0600070205080204" pitchFamily="34" charset="-128"/>
              </a:rPr>
              <a:t>victories against the Third Coalition of Britain, Austria, Russia 1805-1807, giving him chance to reconstruct Europe.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In defeating Austria, he also became “King of </a:t>
            </a:r>
            <a:r>
              <a:rPr lang="en-US" altLang="en-US" u="sng" dirty="0" smtClean="0">
                <a:latin typeface="Calibri" panose="020F0502020204030204" pitchFamily="34" charset="0"/>
                <a:ea typeface="ＭＳ Ｐゴシック" panose="020B0600070205080204" pitchFamily="34" charset="-128"/>
              </a:rPr>
              <a:t>Italy</a:t>
            </a:r>
            <a:r>
              <a:rPr lang="en-US" altLang="en-US" dirty="0" smtClean="0">
                <a:latin typeface="Calibri" panose="020F0502020204030204" pitchFamily="34" charset="0"/>
                <a:ea typeface="ＭＳ Ｐゴシック" panose="020B0600070205080204" pitchFamily="34" charset="-128"/>
              </a:rPr>
              <a: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Reorganized </a:t>
            </a:r>
            <a:r>
              <a:rPr lang="en-US" altLang="en-US" u="sng" dirty="0" smtClean="0">
                <a:latin typeface="Calibri" panose="020F0502020204030204" pitchFamily="34" charset="0"/>
                <a:ea typeface="ＭＳ Ｐゴシック" panose="020B0600070205080204" pitchFamily="34" charset="-128"/>
              </a:rPr>
              <a:t>German</a:t>
            </a:r>
            <a:r>
              <a:rPr lang="en-US" altLang="en-US" dirty="0" smtClean="0">
                <a:latin typeface="Calibri" panose="020F0502020204030204" pitchFamily="34" charset="0"/>
                <a:ea typeface="ＭＳ Ｐゴシック" panose="020B0600070205080204" pitchFamily="34" charset="-128"/>
              </a:rPr>
              <a:t> states as the </a:t>
            </a:r>
            <a:r>
              <a:rPr lang="en-US" altLang="en-US" b="1" u="sng" dirty="0" smtClean="0">
                <a:latin typeface="Calibri" panose="020F0502020204030204" pitchFamily="34" charset="0"/>
                <a:ea typeface="ＭＳ Ｐゴシック" panose="020B0600070205080204" pitchFamily="34" charset="-128"/>
              </a:rPr>
              <a:t>Confederation of the Rhine</a:t>
            </a:r>
            <a:r>
              <a:rPr lang="en-US" altLang="en-US" dirty="0" smtClean="0">
                <a:latin typeface="Calibri" panose="020F0502020204030204" pitchFamily="34" charset="0"/>
                <a:ea typeface="ＭＳ Ｐゴシック" panose="020B0600070205080204" pitchFamily="34" charset="-128"/>
              </a:rPr>
              <a:t> in order to undermine Prussia and Austria- </a:t>
            </a:r>
            <a:r>
              <a:rPr lang="en-US" altLang="en-US" i="1" dirty="0" smtClean="0">
                <a:latin typeface="Calibri" panose="020F0502020204030204" pitchFamily="34" charset="0"/>
                <a:ea typeface="ＭＳ Ｐゴシック" panose="020B0600070205080204" pitchFamily="34" charset="-128"/>
              </a:rPr>
              <a:t>thus he ended the Holy Roman Empire. </a:t>
            </a:r>
          </a:p>
          <a:p>
            <a:pPr lvl="2" eaLnBrk="1" hangingPunct="1">
              <a:lnSpc>
                <a:spcPct val="90000"/>
              </a:lnSpc>
            </a:pPr>
            <a:r>
              <a:rPr lang="en-US" altLang="en-US" i="1" dirty="0" smtClean="0">
                <a:latin typeface="Calibri" panose="020F0502020204030204" pitchFamily="34" charset="0"/>
                <a:ea typeface="ＭＳ Ｐゴシック" panose="020B0600070205080204" pitchFamily="34" charset="-128"/>
              </a:rPr>
              <a:t>In 1810, he divorced Josephine and married Marie Louise, daughter of Austrian Emperor Francis I, as a peace accord. She bore him a son and heir. </a:t>
            </a:r>
            <a:endParaRPr lang="en-US" altLang="en-US" i="1" dirty="0">
              <a:latin typeface="Calibri" panose="020F0502020204030204" pitchFamily="34" charset="0"/>
              <a:ea typeface="ＭＳ Ｐゴシック" panose="020B0600070205080204" pitchFamily="34" charset="-128"/>
            </a:endParaRPr>
          </a:p>
          <a:p>
            <a:pPr eaLnBrk="1" hangingPunct="1">
              <a:lnSpc>
                <a:spcPct val="90000"/>
              </a:lnSpc>
            </a:pP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7620000" cy="838200"/>
          </a:xfrm>
        </p:spPr>
        <p:txBody>
          <a:bodyPr/>
          <a:lstStyle/>
          <a:p>
            <a:r>
              <a:rPr lang="en-US" dirty="0" smtClean="0"/>
              <a:t>Napoleon’s Empire and Europe’s Response</a:t>
            </a:r>
            <a:endParaRPr lang="en-US" dirty="0"/>
          </a:p>
        </p:txBody>
      </p:sp>
      <p:sp>
        <p:nvSpPr>
          <p:cNvPr id="3" name="Content Placeholder 2"/>
          <p:cNvSpPr>
            <a:spLocks noGrp="1"/>
          </p:cNvSpPr>
          <p:nvPr>
            <p:ph idx="1"/>
          </p:nvPr>
        </p:nvSpPr>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Napoleon’s Grand Empire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Three states: French empire, dependent states, and allied states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Attempted reform: the last of the enlightened absolutists</a:t>
            </a:r>
            <a:r>
              <a:rPr lang="en-US" altLang="en-US" dirty="0" smtClean="0">
                <a:latin typeface="Calibri" panose="020F0502020204030204" pitchFamily="34" charset="0"/>
                <a:ea typeface="ＭＳ Ｐゴシック" panose="020B0600070205080204" pitchFamily="34" charset="-128"/>
              </a:rPr>
              <a:t>?</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Put his own friends and family on thrones of Europe: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Brother Jerome- King of Westphalia</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Brother Joseph- King of Spain</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Urged them to be “liberal constitutional monarchs”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Spread of nationalist and liberal ideas throughout Europe</a:t>
            </a:r>
            <a:endParaRPr lang="en-US" altLang="en-US" dirty="0">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16813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1" y="0"/>
            <a:ext cx="81534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21026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Napoleon’s Problems with Empire</a:t>
            </a:r>
            <a:endParaRPr lang="en-US" dirty="0"/>
          </a:p>
        </p:txBody>
      </p:sp>
      <p:sp>
        <p:nvSpPr>
          <p:cNvPr id="3" name="Content Placeholder 2"/>
          <p:cNvSpPr>
            <a:spLocks noGrp="1"/>
          </p:cNvSpPr>
          <p:nvPr>
            <p:ph idx="1"/>
          </p:nvPr>
        </p:nvSpPr>
        <p:spPr>
          <a:xfrm>
            <a:off x="652463" y="990600"/>
            <a:ext cx="8034337" cy="55626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Problem of Great Britain </a:t>
            </a:r>
            <a:endParaRPr lang="en-US" altLang="en-US" dirty="0" smtClean="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Could not overcome Britain’s naval superiority</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sz="2600" dirty="0">
                <a:latin typeface="Calibri" panose="020F0502020204030204" pitchFamily="34" charset="0"/>
                <a:ea typeface="ＭＳ Ｐゴシック" panose="020B0600070205080204" pitchFamily="34" charset="-128"/>
              </a:rPr>
              <a:t>The failed </a:t>
            </a:r>
            <a:r>
              <a:rPr lang="en-US" altLang="en-US" sz="2600" b="1" u="sng" dirty="0">
                <a:latin typeface="Calibri" panose="020F0502020204030204" pitchFamily="34" charset="0"/>
                <a:ea typeface="ＭＳ Ｐゴシック" panose="020B0600070205080204" pitchFamily="34" charset="-128"/>
              </a:rPr>
              <a:t>Continental System</a:t>
            </a:r>
            <a:r>
              <a:rPr lang="en-US" altLang="en-US" sz="2600" dirty="0">
                <a:latin typeface="Calibri" panose="020F0502020204030204" pitchFamily="34" charset="0"/>
                <a:ea typeface="ＭＳ Ｐゴシック" panose="020B0600070205080204" pitchFamily="34" charset="-128"/>
              </a:rPr>
              <a:t>, </a:t>
            </a:r>
            <a:r>
              <a:rPr lang="en-US" altLang="en-US" sz="2600" dirty="0" smtClean="0">
                <a:latin typeface="Calibri" panose="020F0502020204030204" pitchFamily="34" charset="0"/>
                <a:ea typeface="ＭＳ Ｐゴシック" panose="020B0600070205080204" pitchFamily="34" charset="-128"/>
              </a:rPr>
              <a:t>1806-1807</a:t>
            </a:r>
          </a:p>
          <a:p>
            <a:pPr lvl="1" eaLnBrk="1" hangingPunct="1">
              <a:lnSpc>
                <a:spcPct val="90000"/>
              </a:lnSpc>
            </a:pPr>
            <a:r>
              <a:rPr lang="en-US" altLang="en-US" sz="2600" dirty="0" smtClean="0">
                <a:latin typeface="Calibri" panose="020F0502020204030204" pitchFamily="34" charset="0"/>
                <a:ea typeface="ＭＳ Ｐゴシック" panose="020B0600070205080204" pitchFamily="34" charset="-128"/>
              </a:rPr>
              <a:t>Attempt to cut off Britain’s trade, but it backfired</a:t>
            </a:r>
          </a:p>
          <a:p>
            <a:pPr lvl="2" eaLnBrk="1" hangingPunct="1">
              <a:lnSpc>
                <a:spcPct val="90000"/>
              </a:lnSpc>
            </a:pPr>
            <a:r>
              <a:rPr lang="en-US" altLang="en-US" sz="2800" dirty="0" smtClean="0">
                <a:latin typeface="Calibri" panose="020F0502020204030204" pitchFamily="34" charset="0"/>
                <a:ea typeface="ＭＳ Ｐゴシック" panose="020B0600070205080204" pitchFamily="34" charset="-128"/>
              </a:rPr>
              <a:t>Europe’s economy was strangled by it, and other states were tired of French power</a:t>
            </a:r>
          </a:p>
          <a:p>
            <a:pPr lvl="2" eaLnBrk="1" hangingPunct="1">
              <a:lnSpc>
                <a:spcPct val="90000"/>
              </a:lnSpc>
            </a:pPr>
            <a:r>
              <a:rPr lang="en-US" altLang="en-US" sz="2800" dirty="0" smtClean="0">
                <a:latin typeface="Calibri" panose="020F0502020204030204" pitchFamily="34" charset="0"/>
                <a:ea typeface="ＭＳ Ｐゴシック" panose="020B0600070205080204" pitchFamily="34" charset="-128"/>
              </a:rPr>
              <a:t>Led to cheating and smuggling</a:t>
            </a:r>
          </a:p>
          <a:p>
            <a:pPr lvl="2" eaLnBrk="1" hangingPunct="1">
              <a:lnSpc>
                <a:spcPct val="90000"/>
              </a:lnSpc>
            </a:pPr>
            <a:r>
              <a:rPr lang="en-US" altLang="en-US" sz="2800" dirty="0" smtClean="0">
                <a:latin typeface="Calibri" panose="020F0502020204030204" pitchFamily="34" charset="0"/>
                <a:ea typeface="ＭＳ Ｐゴシック" panose="020B0600070205080204" pitchFamily="34" charset="-128"/>
              </a:rPr>
              <a:t>Caused the War of 1812, involved America</a:t>
            </a:r>
          </a:p>
          <a:p>
            <a:pPr lvl="2" eaLnBrk="1" hangingPunct="1">
              <a:lnSpc>
                <a:spcPct val="90000"/>
              </a:lnSpc>
            </a:pPr>
            <a:r>
              <a:rPr lang="en-US" altLang="en-US" sz="2800" dirty="0" smtClean="0">
                <a:latin typeface="Calibri" panose="020F0502020204030204" pitchFamily="34" charset="0"/>
                <a:ea typeface="ＭＳ Ｐゴシック" panose="020B0600070205080204" pitchFamily="34" charset="-128"/>
              </a:rPr>
              <a:t>Had to sell Louisiana Territory to Thomas Jefferson for $$$</a:t>
            </a:r>
            <a:endParaRPr lang="en-US" altLang="en-US" sz="2800" dirty="0">
              <a:latin typeface="Calibri" panose="020F0502020204030204" pitchFamily="34" charset="0"/>
              <a:ea typeface="ＭＳ Ｐゴシック" panose="020B0600070205080204" pitchFamily="34" charset="-128"/>
            </a:endParaRPr>
          </a:p>
          <a:p>
            <a:pPr lvl="1" eaLnBrk="1" hangingPunct="1">
              <a:lnSpc>
                <a:spcPct val="90000"/>
              </a:lnSpc>
            </a:pPr>
            <a:endParaRPr lang="en-US" dirty="0"/>
          </a:p>
          <a:p>
            <a:endParaRPr lang="en-US" dirty="0"/>
          </a:p>
        </p:txBody>
      </p:sp>
    </p:spTree>
    <p:extLst>
      <p:ext uri="{BB962C8B-B14F-4D97-AF65-F5344CB8AC3E}">
        <p14:creationId xmlns:p14="http://schemas.microsoft.com/office/powerpoint/2010/main" val="397475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Napoleon’s Problems with Empire</a:t>
            </a:r>
            <a:endParaRPr lang="en-US" dirty="0"/>
          </a:p>
        </p:txBody>
      </p:sp>
      <p:sp>
        <p:nvSpPr>
          <p:cNvPr id="3" name="Content Placeholder 2"/>
          <p:cNvSpPr>
            <a:spLocks noGrp="1"/>
          </p:cNvSpPr>
          <p:nvPr>
            <p:ph idx="1"/>
          </p:nvPr>
        </p:nvSpPr>
        <p:spPr>
          <a:xfrm>
            <a:off x="652463" y="914400"/>
            <a:ext cx="8034337" cy="5638800"/>
          </a:xfrm>
        </p:spPr>
        <p:txBody>
          <a:bodyPr/>
          <a:lstStyle/>
          <a:p>
            <a:r>
              <a:rPr lang="en-US" b="1" u="sng" dirty="0" smtClean="0"/>
              <a:t>Nationalism</a:t>
            </a:r>
            <a:r>
              <a:rPr lang="en-US" dirty="0" smtClean="0"/>
              <a:t>- </a:t>
            </a:r>
          </a:p>
          <a:p>
            <a:pPr lvl="1"/>
            <a:r>
              <a:rPr lang="en-US" dirty="0" smtClean="0"/>
              <a:t>intense patriotism, stemmed from French Revolution- </a:t>
            </a:r>
            <a:r>
              <a:rPr lang="en-US" i="1" dirty="0" err="1" smtClean="0"/>
              <a:t>fraternité</a:t>
            </a:r>
            <a:r>
              <a:rPr lang="en-US" dirty="0" smtClean="0"/>
              <a:t>- solidarity against other nations.</a:t>
            </a:r>
          </a:p>
          <a:p>
            <a:pPr lvl="1"/>
            <a:r>
              <a:rPr lang="en-US" dirty="0" smtClean="0"/>
              <a:t>Based on cultural identity, common language, religion, national symbols, </a:t>
            </a:r>
            <a:r>
              <a:rPr lang="en-US" dirty="0" err="1" smtClean="0"/>
              <a:t>etc</a:t>
            </a:r>
            <a:endParaRPr lang="en-US" dirty="0" smtClean="0"/>
          </a:p>
          <a:p>
            <a:pPr lvl="1"/>
            <a:r>
              <a:rPr lang="en-US" dirty="0" smtClean="0"/>
              <a:t>Nationalism made France’s military victories</a:t>
            </a:r>
          </a:p>
          <a:p>
            <a:pPr lvl="1"/>
            <a:r>
              <a:rPr lang="en-US" dirty="0" smtClean="0"/>
              <a:t>Napoleon “accidentally” spread nationalism and revolutionary ideas, by making the French hated oppressors, and by showing what a nation in arms could do. </a:t>
            </a:r>
            <a:endParaRPr lang="en-US" dirty="0"/>
          </a:p>
        </p:txBody>
      </p:sp>
    </p:spTree>
    <p:extLst>
      <p:ext uri="{BB962C8B-B14F-4D97-AF65-F5344CB8AC3E}">
        <p14:creationId xmlns:p14="http://schemas.microsoft.com/office/powerpoint/2010/main" val="226669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Nationalism against Napoleon</a:t>
            </a:r>
            <a:endParaRPr lang="en-US" dirty="0"/>
          </a:p>
        </p:txBody>
      </p:sp>
      <p:sp>
        <p:nvSpPr>
          <p:cNvPr id="3" name="Content Placeholder 2"/>
          <p:cNvSpPr>
            <a:spLocks noGrp="1"/>
          </p:cNvSpPr>
          <p:nvPr>
            <p:ph idx="1"/>
          </p:nvPr>
        </p:nvSpPr>
        <p:spPr>
          <a:xfrm>
            <a:off x="652463" y="1066800"/>
            <a:ext cx="8034337" cy="5486400"/>
          </a:xfrm>
        </p:spPr>
        <p:txBody>
          <a:bodyPr/>
          <a:lstStyle/>
          <a:p>
            <a:r>
              <a:rPr lang="en-US" dirty="0" smtClean="0"/>
              <a:t>Invaded Spain in 1808- which kept Napoleon spread thin in Spain for years</a:t>
            </a:r>
          </a:p>
          <a:p>
            <a:pPr lvl="1"/>
            <a:r>
              <a:rPr lang="en-US" dirty="0" smtClean="0"/>
              <a:t>He deposed the king of Spain, a Bourbon, and replaced him with his own brother</a:t>
            </a:r>
          </a:p>
          <a:p>
            <a:pPr lvl="1"/>
            <a:r>
              <a:rPr lang="en-US" dirty="0" smtClean="0"/>
              <a:t>Caused Latin American Revolutions, starting in Mexico in 1810. </a:t>
            </a:r>
          </a:p>
          <a:p>
            <a:r>
              <a:rPr lang="en-US" dirty="0" smtClean="0"/>
              <a:t>Inspired German nationalism- a dream a strong, united Germany in Europe.</a:t>
            </a:r>
          </a:p>
          <a:p>
            <a:pPr lvl="1"/>
            <a:r>
              <a:rPr lang="en-US" dirty="0" smtClean="0"/>
              <a:t>Inspired Prussia to modernize its army and politics… he actually made Prussia stronger</a:t>
            </a:r>
            <a:endParaRPr lang="en-US" dirty="0"/>
          </a:p>
        </p:txBody>
      </p:sp>
    </p:spTree>
    <p:extLst>
      <p:ext uri="{BB962C8B-B14F-4D97-AF65-F5344CB8AC3E}">
        <p14:creationId xmlns:p14="http://schemas.microsoft.com/office/powerpoint/2010/main" val="328326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Francisco Goya, The Third of May 1808</a:t>
            </a:r>
            <a:endParaRPr lang="en-US" dirty="0"/>
          </a:p>
        </p:txBody>
      </p:sp>
      <p:sp>
        <p:nvSpPr>
          <p:cNvPr id="6451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p588</a:t>
            </a:r>
          </a:p>
        </p:txBody>
      </p:sp>
      <p:pic>
        <p:nvPicPr>
          <p:cNvPr id="6451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8275" y="609600"/>
            <a:ext cx="626745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Rectangle 2"/>
          <p:cNvSpPr>
            <a:spLocks noChangeArrowheads="1"/>
          </p:cNvSpPr>
          <p:nvPr/>
        </p:nvSpPr>
        <p:spPr bwMode="auto">
          <a:xfrm>
            <a:off x="517525" y="5276850"/>
            <a:ext cx="810895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After Napoleon imposed his brother Joseph on Spain as its king, the Spanish people revolted against his authority, and a series of riots broke out in Madrid. This painting by Francisco Goya shows the French response—a deliberate execution of Spanish citizens to frighten people into submission.</a:t>
            </a:r>
            <a:endParaRPr lang="en-US" altLang="en-US" sz="200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8" name="Title 1"/>
          <p:cNvSpPr>
            <a:spLocks noGrp="1"/>
          </p:cNvSpPr>
          <p:nvPr>
            <p:ph type="title" idx="4294967295"/>
          </p:nvPr>
        </p:nvSpPr>
        <p:spPr>
          <a:xfrm>
            <a:off x="0" y="76200"/>
            <a:ext cx="9144000" cy="381000"/>
          </a:xfrm>
        </p:spPr>
        <p:txBody>
          <a:bodyPr/>
          <a:lstStyle/>
          <a:p>
            <a:r>
              <a:rPr lang="en-US" altLang="en-US" sz="3000">
                <a:solidFill>
                  <a:srgbClr val="000000"/>
                </a:solidFill>
                <a:latin typeface="Calibri" panose="020F0502020204030204" pitchFamily="34" charset="0"/>
                <a:ea typeface="ＭＳ Ｐゴシック" panose="020B0600070205080204" pitchFamily="34" charset="-128"/>
              </a:rPr>
              <a:t>MAP 19.3 Napoleon’s Grand Empire in 1810</a:t>
            </a:r>
            <a:endParaRPr lang="en-US" altLang="en-US">
              <a:ea typeface="ＭＳ Ｐゴシック" panose="020B0600070205080204" pitchFamily="34" charset="-128"/>
            </a:endParaRPr>
          </a:p>
        </p:txBody>
      </p:sp>
      <p:sp>
        <p:nvSpPr>
          <p:cNvPr id="62466"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19.3 p587</a:t>
            </a:r>
          </a:p>
        </p:txBody>
      </p:sp>
      <p:pic>
        <p:nvPicPr>
          <p:cNvPr id="41989" name="Picture 1" descr="World map shows Europe; and the insert locates the French empire, areas under French control, areas allied to France, Napoleon’s route, 1812, and Battle sites as follows:&#10;French empire: includes France, Western Italy, north and east coasts of the Adriatic Sea (ILLYRIAN PROVINCES) and northwestern German (Westphalia)&#10;Areas under French control: Spain, regions east to Westphalia (Saxony), regions south to France (Conf. of Rhine), Switzerland, north Italy (Kingdom Of Italy), South Italy (Kingdom of Naples), and present day Poland (Grand Duchy of Warsaw)&#10;Areas allied to France: Central Europe (Austrian Empire) and Russia (Russian Empire)&#10;Napoleon’s route, 1812: he travelled from Moscow to Tilsit and back to Moscow through Smolensk. &#10;Battle sites: Trafalgar 1805, Waterloo 1815, Ulm 1805, Jena 1806, Auerstadt 1806, Leipzig 1813, Austerlitz 1805, Eylau 1807, Friedland 1807, and Borodino 1812. " title="MAP 19.3 Napoleon’s Grand Empire in 18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811213"/>
            <a:ext cx="6334125"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noChangeArrowheads="1"/>
          </p:cNvSpPr>
          <p:nvPr>
            <p:ph type="title"/>
          </p:nvPr>
        </p:nvSpPr>
        <p:spPr>
          <a:xfrm>
            <a:off x="685800" y="127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Fall of Napoleon</a:t>
            </a:r>
          </a:p>
        </p:txBody>
      </p:sp>
      <p:sp>
        <p:nvSpPr>
          <p:cNvPr id="66563" name="Rectangle 9"/>
          <p:cNvSpPr>
            <a:spLocks noGrp="1" noChangeArrowheads="1"/>
          </p:cNvSpPr>
          <p:nvPr>
            <p:ph type="body" idx="1"/>
          </p:nvPr>
        </p:nvSpPr>
        <p:spPr>
          <a:xfrm>
            <a:off x="698500" y="914400"/>
            <a:ext cx="8140700" cy="5943600"/>
          </a:xfrm>
        </p:spPr>
        <p:txBody>
          <a:bodyPr/>
          <a:lstStyle/>
          <a:p>
            <a:pPr eaLnBrk="1" hangingPunct="1"/>
            <a:r>
              <a:rPr lang="en-US" altLang="en-US" sz="2800" dirty="0">
                <a:latin typeface="Calibri" panose="020F0502020204030204" pitchFamily="34" charset="0"/>
                <a:ea typeface="ＭＳ Ｐゴシック" panose="020B0600070205080204" pitchFamily="34" charset="-128"/>
              </a:rPr>
              <a:t>The Quest for Victory </a:t>
            </a:r>
          </a:p>
          <a:p>
            <a:pPr lvl="1" eaLnBrk="1" hangingPunct="1"/>
            <a:r>
              <a:rPr lang="en-US" altLang="en-US" sz="2400" dirty="0">
                <a:latin typeface="Calibri" panose="020F0502020204030204" pitchFamily="34" charset="0"/>
                <a:ea typeface="ＭＳ Ｐゴシック" panose="020B0600070205080204" pitchFamily="34" charset="-128"/>
              </a:rPr>
              <a:t>Invasion of Russia, </a:t>
            </a:r>
            <a:r>
              <a:rPr lang="en-US" altLang="en-US" sz="2400" dirty="0" smtClean="0">
                <a:latin typeface="Calibri" panose="020F0502020204030204" pitchFamily="34" charset="0"/>
                <a:ea typeface="ＭＳ Ｐゴシック" panose="020B0600070205080204" pitchFamily="34" charset="-128"/>
              </a:rPr>
              <a:t>1812. Could not let Tsar Alexander I defect from Continental System.</a:t>
            </a:r>
          </a:p>
          <a:p>
            <a:pPr lvl="1" eaLnBrk="1" hangingPunct="1"/>
            <a:r>
              <a:rPr lang="en-US" altLang="en-US" sz="2400" dirty="0" smtClean="0">
                <a:latin typeface="Calibri" panose="020F0502020204030204" pitchFamily="34" charset="0"/>
                <a:ea typeface="ＭＳ Ｐゴシック" panose="020B0600070205080204" pitchFamily="34" charset="-128"/>
              </a:rPr>
              <a:t>Raised “Grand Army” of 600,000, and came home with only 40,000 men. </a:t>
            </a:r>
            <a:endParaRPr lang="en-US" altLang="en-US" sz="2400" dirty="0">
              <a:latin typeface="Calibri" panose="020F0502020204030204" pitchFamily="34" charset="0"/>
              <a:ea typeface="ＭＳ Ｐゴシック" panose="020B0600070205080204" pitchFamily="34" charset="-128"/>
            </a:endParaRPr>
          </a:p>
          <a:p>
            <a:pPr lvl="1" eaLnBrk="1" hangingPunct="1"/>
            <a:r>
              <a:rPr lang="en-US" altLang="en-US" sz="2400" dirty="0">
                <a:latin typeface="Calibri" panose="020F0502020204030204" pitchFamily="34" charset="0"/>
                <a:ea typeface="ＭＳ Ｐゴシック" panose="020B0600070205080204" pitchFamily="34" charset="-128"/>
              </a:rPr>
              <a:t>Defeat, April 1814</a:t>
            </a:r>
          </a:p>
          <a:p>
            <a:pPr eaLnBrk="1" hangingPunct="1"/>
            <a:r>
              <a:rPr lang="en-US" altLang="en-US" sz="2800" dirty="0">
                <a:latin typeface="Calibri" panose="020F0502020204030204" pitchFamily="34" charset="0"/>
                <a:ea typeface="ＭＳ Ｐゴシック" panose="020B0600070205080204" pitchFamily="34" charset="-128"/>
              </a:rPr>
              <a:t>The Defeated Emperor</a:t>
            </a:r>
          </a:p>
          <a:p>
            <a:pPr lvl="1" eaLnBrk="1" hangingPunct="1"/>
            <a:r>
              <a:rPr lang="en-US" altLang="en-US" sz="2400" dirty="0">
                <a:latin typeface="Calibri" panose="020F0502020204030204" pitchFamily="34" charset="0"/>
                <a:ea typeface="ＭＳ Ｐゴシック" panose="020B0600070205080204" pitchFamily="34" charset="-128"/>
              </a:rPr>
              <a:t>Exiled to </a:t>
            </a:r>
            <a:r>
              <a:rPr lang="en-US" altLang="en-US" sz="2400" dirty="0" smtClean="0">
                <a:latin typeface="Calibri" panose="020F0502020204030204" pitchFamily="34" charset="0"/>
                <a:ea typeface="ＭＳ Ｐゴシック" panose="020B0600070205080204" pitchFamily="34" charset="-128"/>
              </a:rPr>
              <a:t>Elba- given title “King of Elba” as ridicule</a:t>
            </a:r>
            <a:endParaRPr lang="en-US" altLang="en-US" sz="2400" dirty="0">
              <a:latin typeface="Calibri" panose="020F0502020204030204" pitchFamily="34" charset="0"/>
              <a:ea typeface="ＭＳ Ｐゴシック" panose="020B0600070205080204" pitchFamily="34" charset="-128"/>
            </a:endParaRPr>
          </a:p>
          <a:p>
            <a:pPr lvl="1" eaLnBrk="1" hangingPunct="1"/>
            <a:r>
              <a:rPr lang="en-US" altLang="en-US" sz="2400" dirty="0" smtClean="0">
                <a:latin typeface="Calibri" panose="020F0502020204030204" pitchFamily="34" charset="0"/>
                <a:ea typeface="ＭＳ Ｐゴシック" panose="020B0600070205080204" pitchFamily="34" charset="-128"/>
              </a:rPr>
              <a:t>Escape from Elba, 1815, then marched on Paris with a new army of loyal followers</a:t>
            </a:r>
            <a:endParaRPr lang="en-US" altLang="en-US" sz="2400" dirty="0">
              <a:latin typeface="Calibri" panose="020F0502020204030204" pitchFamily="34" charset="0"/>
              <a:ea typeface="ＭＳ Ｐゴシック" panose="020B0600070205080204" pitchFamily="34" charset="-128"/>
            </a:endParaRPr>
          </a:p>
          <a:p>
            <a:pPr lvl="1" eaLnBrk="1" hangingPunct="1"/>
            <a:r>
              <a:rPr lang="en-US" altLang="en-US" sz="2400" dirty="0">
                <a:latin typeface="Calibri" panose="020F0502020204030204" pitchFamily="34" charset="0"/>
                <a:ea typeface="ＭＳ Ｐゴシック" panose="020B0600070205080204" pitchFamily="34" charset="-128"/>
              </a:rPr>
              <a:t>Battle of Waterloo, June 18, 1815</a:t>
            </a:r>
          </a:p>
          <a:p>
            <a:pPr lvl="1" eaLnBrk="1" hangingPunct="1"/>
            <a:r>
              <a:rPr lang="en-US" altLang="en-US" sz="2400" dirty="0">
                <a:latin typeface="Calibri" panose="020F0502020204030204" pitchFamily="34" charset="0"/>
                <a:ea typeface="ＭＳ Ｐゴシック" panose="020B0600070205080204" pitchFamily="34" charset="-128"/>
              </a:rPr>
              <a:t>Exile to St. </a:t>
            </a:r>
            <a:r>
              <a:rPr lang="en-US" altLang="en-US" sz="2400" dirty="0" smtClean="0">
                <a:latin typeface="Calibri" panose="020F0502020204030204" pitchFamily="34" charset="0"/>
                <a:ea typeface="ＭＳ Ｐゴシック" panose="020B0600070205080204" pitchFamily="34" charset="-128"/>
              </a:rPr>
              <a:t>Helena</a:t>
            </a:r>
          </a:p>
          <a:p>
            <a:pPr eaLnBrk="1" hangingPunct="1"/>
            <a:r>
              <a:rPr lang="en-US" altLang="en-US" sz="2800" dirty="0" smtClean="0">
                <a:latin typeface="Calibri" panose="020F0502020204030204" pitchFamily="34" charset="0"/>
                <a:ea typeface="ＭＳ Ｐゴシック" panose="020B0600070205080204" pitchFamily="34" charset="-128"/>
              </a:rPr>
              <a:t>The Bourbon Restoration to the throne- Louis XVIII</a:t>
            </a:r>
            <a:endParaRPr lang="en-US" altLang="en-US" sz="2800"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5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5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5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5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656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656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56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56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56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Title 1"/>
          <p:cNvSpPr>
            <a:spLocks noGrp="1"/>
          </p:cNvSpPr>
          <p:nvPr>
            <p:ph type="title" idx="4294967295"/>
          </p:nvPr>
        </p:nvSpPr>
        <p:spPr>
          <a:xfrm>
            <a:off x="685800" y="457200"/>
            <a:ext cx="8458200" cy="381000"/>
          </a:xfrm>
        </p:spPr>
        <p:txBody>
          <a:bodyPr/>
          <a:lstStyle/>
          <a:p>
            <a:pPr eaLnBrk="1" hangingPunct="1"/>
            <a:r>
              <a:rPr lang="en-US" altLang="en-US" dirty="0">
                <a:solidFill>
                  <a:srgbClr val="000000"/>
                </a:solidFill>
                <a:latin typeface="Calibri" panose="020F0502020204030204" pitchFamily="34" charset="0"/>
                <a:ea typeface="ＭＳ Ｐゴシック" panose="020B0600070205080204" pitchFamily="34" charset="-128"/>
              </a:rPr>
              <a:t>CHRONOLOGY The Napoleonic Era, </a:t>
            </a:r>
            <a:br>
              <a:rPr lang="en-US" altLang="en-US" dirty="0">
                <a:solidFill>
                  <a:srgbClr val="000000"/>
                </a:solidFill>
                <a:latin typeface="Calibri" panose="020F0502020204030204" pitchFamily="34" charset="0"/>
                <a:ea typeface="ＭＳ Ｐゴシック" panose="020B0600070205080204" pitchFamily="34" charset="-128"/>
              </a:rPr>
            </a:br>
            <a:r>
              <a:rPr lang="en-US" altLang="en-US" dirty="0">
                <a:solidFill>
                  <a:srgbClr val="000000"/>
                </a:solidFill>
                <a:latin typeface="Calibri" panose="020F0502020204030204" pitchFamily="34" charset="0"/>
                <a:ea typeface="ＭＳ Ｐゴシック" panose="020B0600070205080204" pitchFamily="34" charset="-128"/>
              </a:rPr>
              <a:t>1799–1815 (Slide 1 of 2)</a:t>
            </a:r>
            <a:endParaRPr lang="en-US" altLang="en-US" dirty="0">
              <a:ea typeface="ＭＳ Ｐゴシック" panose="020B0600070205080204" pitchFamily="34" charset="-128"/>
            </a:endParaRPr>
          </a:p>
        </p:txBody>
      </p:sp>
      <p:sp>
        <p:nvSpPr>
          <p:cNvPr id="6758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p589</a:t>
            </a:r>
          </a:p>
        </p:txBody>
      </p:sp>
      <p:graphicFrame>
        <p:nvGraphicFramePr>
          <p:cNvPr id="6" name="Table 5"/>
          <p:cNvGraphicFramePr>
            <a:graphicFrameLocks noGrp="1"/>
          </p:cNvGraphicFramePr>
          <p:nvPr>
            <p:extLst>
              <p:ext uri="{D42A27DB-BD31-4B8C-83A1-F6EECF244321}">
                <p14:modId xmlns:p14="http://schemas.microsoft.com/office/powerpoint/2010/main" val="561652143"/>
              </p:ext>
            </p:extLst>
          </p:nvPr>
        </p:nvGraphicFramePr>
        <p:xfrm>
          <a:off x="922337" y="1447800"/>
          <a:ext cx="7985125" cy="4846574"/>
        </p:xfrm>
        <a:graphic>
          <a:graphicData uri="http://schemas.openxmlformats.org/drawingml/2006/table">
            <a:tbl>
              <a:tblPr firstRow="1"/>
              <a:tblGrid>
                <a:gridCol w="5783263">
                  <a:extLst>
                    <a:ext uri="{9D8B030D-6E8A-4147-A177-3AD203B41FA5}">
                      <a16:colId xmlns:a16="http://schemas.microsoft.com/office/drawing/2014/main" xmlns="" val="20000"/>
                    </a:ext>
                  </a:extLst>
                </a:gridCol>
                <a:gridCol w="2201862">
                  <a:extLst>
                    <a:ext uri="{9D8B030D-6E8A-4147-A177-3AD203B41FA5}">
                      <a16:colId xmlns:a16="http://schemas.microsoft.com/office/drawing/2014/main" xmlns="" val="20001"/>
                    </a:ext>
                  </a:extLst>
                </a:gridCol>
              </a:tblGrid>
              <a:tr h="465074">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Dates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92685">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Napoleon as first consul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1799–1804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392685">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Concordat with Catholic Church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392685">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Emperor Napoleon 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1804–1815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392685">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Battle of Ulm (defeat of Austria)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1805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66059273"/>
                  </a:ext>
                </a:extLst>
              </a:tr>
              <a:tr h="392685">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Battle of Austerlitz (defeat of Russia)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1805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57791026"/>
                  </a:ext>
                </a:extLst>
              </a:tr>
              <a:tr h="392685">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Battle</a:t>
                      </a:r>
                      <a:r>
                        <a:rPr lang="en-US" sz="2500" baseline="0" dirty="0">
                          <a:effectLst/>
                          <a:latin typeface="Calibri" panose="020F0502020204030204" pitchFamily="34" charset="0"/>
                          <a:ea typeface="Calibri"/>
                          <a:cs typeface="Times New Roman"/>
                        </a:rPr>
                        <a:t> of </a:t>
                      </a:r>
                      <a:r>
                        <a:rPr lang="en-US" sz="2500" dirty="0">
                          <a:effectLst/>
                          <a:latin typeface="Calibri" panose="020F0502020204030204" pitchFamily="34" charset="0"/>
                          <a:ea typeface="Calibri"/>
                          <a:cs typeface="Times New Roman"/>
                        </a:rPr>
                        <a:t>Trafalgar (naval defeat of Napoleon’s forces)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1805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392685">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Battle of Jena and </a:t>
                      </a:r>
                      <a:r>
                        <a:rPr lang="en-US" sz="2500" dirty="0" err="1">
                          <a:effectLst/>
                          <a:latin typeface="Calibri" panose="020F0502020204030204" pitchFamily="34" charset="0"/>
                          <a:ea typeface="Calibri"/>
                          <a:cs typeface="Times New Roman"/>
                        </a:rPr>
                        <a:t>Auerstadt</a:t>
                      </a:r>
                      <a:r>
                        <a:rPr lang="en-US" sz="2500" dirty="0">
                          <a:effectLst/>
                          <a:latin typeface="Calibri" panose="020F0502020204030204" pitchFamily="34" charset="0"/>
                          <a:ea typeface="Calibri"/>
                          <a:cs typeface="Times New Roman"/>
                        </a:rPr>
                        <a:t> (defeat of Prussia)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1806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392685">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Continental System established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1806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noChangeArrowheads="1"/>
          </p:cNvSpPr>
          <p:nvPr>
            <p:ph type="title"/>
          </p:nvPr>
        </p:nvSpPr>
        <p:spPr>
          <a:xfrm>
            <a:off x="685800" y="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American Revolution</a:t>
            </a:r>
            <a:endParaRPr lang="en-US" altLang="en-US" sz="2400" dirty="0">
              <a:latin typeface="Calibri" panose="020F0502020204030204" pitchFamily="34" charset="0"/>
              <a:ea typeface="ＭＳ Ｐゴシック" panose="020B0600070205080204" pitchFamily="34" charset="-128"/>
            </a:endParaRPr>
          </a:p>
        </p:txBody>
      </p:sp>
      <p:sp>
        <p:nvSpPr>
          <p:cNvPr id="10243" name="Rectangle 7"/>
          <p:cNvSpPr>
            <a:spLocks noGrp="1" noChangeArrowheads="1"/>
          </p:cNvSpPr>
          <p:nvPr>
            <p:ph type="body" idx="1"/>
          </p:nvPr>
        </p:nvSpPr>
        <p:spPr>
          <a:xfrm>
            <a:off x="685800" y="1155700"/>
            <a:ext cx="7769225" cy="4113213"/>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Forming a New Nation</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Articles of Confederation, 1781 – 1789</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Constitution, approved in 1788</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Central government with separation of powers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Bill of Rights added in 1789</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embodiment of the Enlightenment’s political dreams</a:t>
            </a:r>
          </a:p>
          <a:p>
            <a:pPr eaLnBrk="1" hangingPunct="1">
              <a:lnSpc>
                <a:spcPct val="90000"/>
              </a:lnSpc>
            </a:pPr>
            <a:r>
              <a:rPr lang="en-US" altLang="en-US" dirty="0">
                <a:latin typeface="Calibri" panose="020F0502020204030204" pitchFamily="34" charset="0"/>
                <a:ea typeface="ＭＳ Ｐゴシック" panose="020B0600070205080204" pitchFamily="34" charset="-128"/>
              </a:rPr>
              <a:t>The Impact of the American Revolution on Europe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Proved freedom and rights were not just utopian ideals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4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4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4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4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4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24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2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381000"/>
          </a:xfrm>
        </p:spPr>
        <p:txBody>
          <a:bodyPr/>
          <a:lstStyle/>
          <a:p>
            <a:r>
              <a:rPr lang="en-US" altLang="en-US" dirty="0">
                <a:solidFill>
                  <a:srgbClr val="000000"/>
                </a:solidFill>
                <a:latin typeface="Calibri" panose="020F0502020204030204" pitchFamily="34" charset="0"/>
                <a:ea typeface="ＭＳ Ｐゴシック" panose="020B0600070205080204" pitchFamily="34" charset="-128"/>
              </a:rPr>
              <a:t>CHRONOLOGY The Napoleonic Era, </a:t>
            </a:r>
            <a:br>
              <a:rPr lang="en-US" altLang="en-US" dirty="0">
                <a:solidFill>
                  <a:srgbClr val="000000"/>
                </a:solidFill>
                <a:latin typeface="Calibri" panose="020F0502020204030204" pitchFamily="34" charset="0"/>
                <a:ea typeface="ＭＳ Ｐゴシック" panose="020B0600070205080204" pitchFamily="34" charset="-128"/>
              </a:rPr>
            </a:br>
            <a:r>
              <a:rPr lang="en-US" altLang="en-US" dirty="0">
                <a:solidFill>
                  <a:srgbClr val="000000"/>
                </a:solidFill>
                <a:latin typeface="Calibri" panose="020F0502020204030204" pitchFamily="34" charset="0"/>
                <a:ea typeface="ＭＳ Ｐゴシック" panose="020B0600070205080204" pitchFamily="34" charset="-128"/>
              </a:rPr>
              <a:t>1799–1815 (Slide 2 of 2)</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100767642"/>
              </p:ext>
            </p:extLst>
          </p:nvPr>
        </p:nvGraphicFramePr>
        <p:xfrm>
          <a:off x="922337" y="1981200"/>
          <a:ext cx="7985125" cy="3505200"/>
        </p:xfrm>
        <a:graphic>
          <a:graphicData uri="http://schemas.openxmlformats.org/drawingml/2006/table">
            <a:tbl>
              <a:tblPr firstRow="1"/>
              <a:tblGrid>
                <a:gridCol w="5783263">
                  <a:extLst>
                    <a:ext uri="{9D8B030D-6E8A-4147-A177-3AD203B41FA5}">
                      <a16:colId xmlns:a16="http://schemas.microsoft.com/office/drawing/2014/main" xmlns="" val="2008286468"/>
                    </a:ext>
                  </a:extLst>
                </a:gridCol>
                <a:gridCol w="2201862">
                  <a:extLst>
                    <a:ext uri="{9D8B030D-6E8A-4147-A177-3AD203B41FA5}">
                      <a16:colId xmlns:a16="http://schemas.microsoft.com/office/drawing/2014/main" xmlns="" val="2686276956"/>
                    </a:ext>
                  </a:extLst>
                </a:gridCol>
              </a:tblGrid>
              <a:tr h="392685">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Dates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44264605"/>
                  </a:ext>
                </a:extLst>
              </a:tr>
              <a:tr h="392685">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Battles of </a:t>
                      </a:r>
                      <a:r>
                        <a:rPr lang="en-US" sz="2500" dirty="0" err="1">
                          <a:effectLst/>
                          <a:latin typeface="Calibri" panose="020F0502020204030204" pitchFamily="34" charset="0"/>
                          <a:ea typeface="Calibri"/>
                          <a:cs typeface="Times New Roman"/>
                        </a:rPr>
                        <a:t>Eylau</a:t>
                      </a:r>
                      <a:r>
                        <a:rPr lang="en-US" sz="2500" dirty="0">
                          <a:effectLst/>
                          <a:latin typeface="Calibri" panose="020F0502020204030204" pitchFamily="34" charset="0"/>
                          <a:ea typeface="Calibri"/>
                          <a:cs typeface="Times New Roman"/>
                        </a:rPr>
                        <a:t> and </a:t>
                      </a:r>
                      <a:r>
                        <a:rPr lang="en-US" sz="2500" dirty="0" err="1">
                          <a:effectLst/>
                          <a:latin typeface="Calibri" panose="020F0502020204030204" pitchFamily="34" charset="0"/>
                          <a:ea typeface="Calibri"/>
                          <a:cs typeface="Times New Roman"/>
                        </a:rPr>
                        <a:t>Friedland</a:t>
                      </a:r>
                      <a:r>
                        <a:rPr lang="en-US" sz="2500" dirty="0">
                          <a:effectLst/>
                          <a:latin typeface="Calibri" panose="020F0502020204030204" pitchFamily="34" charset="0"/>
                          <a:ea typeface="Calibri"/>
                          <a:cs typeface="Times New Roman"/>
                        </a:rPr>
                        <a:t> (defeat of Russia)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1807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205594404"/>
                  </a:ext>
                </a:extLst>
              </a:tr>
              <a:tr h="392685">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Invasion of Russia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1812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689830559"/>
                  </a:ext>
                </a:extLst>
              </a:tr>
              <a:tr h="392685">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War of liberation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1813–1814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4094333"/>
                  </a:ext>
                </a:extLst>
              </a:tr>
              <a:tr h="392685">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Exile to Elba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1814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602747772"/>
                  </a:ext>
                </a:extLst>
              </a:tr>
              <a:tr h="392685">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Battle of Waterloo; exile to Saint Helena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1815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61353745"/>
                  </a:ext>
                </a:extLst>
              </a:tr>
              <a:tr h="392685">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Death</a:t>
                      </a:r>
                      <a:r>
                        <a:rPr lang="en-US" sz="2500" baseline="0" dirty="0">
                          <a:effectLst/>
                          <a:latin typeface="Calibri" panose="020F0502020204030204" pitchFamily="34" charset="0"/>
                          <a:ea typeface="Calibri"/>
                          <a:cs typeface="Times New Roman"/>
                        </a:rPr>
                        <a:t> of Napoleon</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1821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84826402"/>
                  </a:ext>
                </a:extLst>
              </a:tr>
            </a:tbl>
          </a:graphicData>
        </a:graphic>
      </p:graphicFrame>
    </p:spTree>
    <p:extLst>
      <p:ext uri="{BB962C8B-B14F-4D97-AF65-F5344CB8AC3E}">
        <p14:creationId xmlns:p14="http://schemas.microsoft.com/office/powerpoint/2010/main" val="11368177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Chapter Timeline</a:t>
            </a:r>
            <a:endParaRPr lang="en-US" dirty="0"/>
          </a:p>
        </p:txBody>
      </p:sp>
      <p:sp>
        <p:nvSpPr>
          <p:cNvPr id="6963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p590</a:t>
            </a:r>
          </a:p>
        </p:txBody>
      </p:sp>
      <p:pic>
        <p:nvPicPr>
          <p:cNvPr id="6963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013" y="1600200"/>
            <a:ext cx="86899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noChangeArrowheads="1"/>
          </p:cNvSpPr>
          <p:nvPr>
            <p:ph type="title"/>
          </p:nvPr>
        </p:nvSpPr>
        <p:spPr>
          <a:xfrm>
            <a:off x="685800" y="228600"/>
            <a:ext cx="8458200" cy="762000"/>
          </a:xfrm>
        </p:spPr>
        <p:txBody>
          <a:bodyPr/>
          <a:lstStyle/>
          <a:p>
            <a:pPr eaLnBrk="1" hangingPunct="1"/>
            <a:r>
              <a:rPr lang="en-US" altLang="en-US" dirty="0">
                <a:latin typeface="Calibri" panose="020F0502020204030204" pitchFamily="34" charset="0"/>
                <a:ea typeface="ＭＳ Ｐゴシック" panose="020B0600070205080204" pitchFamily="34" charset="-128"/>
              </a:rPr>
              <a:t>Discussion Questions</a:t>
            </a:r>
          </a:p>
        </p:txBody>
      </p:sp>
      <p:sp>
        <p:nvSpPr>
          <p:cNvPr id="71683" name="Rectangle 4"/>
          <p:cNvSpPr>
            <a:spLocks noGrp="1" noChangeArrowheads="1"/>
          </p:cNvSpPr>
          <p:nvPr>
            <p:ph type="body" idx="1"/>
          </p:nvPr>
        </p:nvSpPr>
        <p:spPr>
          <a:xfrm>
            <a:off x="685800" y="1219200"/>
            <a:ext cx="8305800" cy="5334000"/>
          </a:xfrm>
        </p:spPr>
        <p:txBody>
          <a:bodyPr/>
          <a:lstStyle/>
          <a:p>
            <a:pPr eaLnBrk="1" hangingPunct="1">
              <a:lnSpc>
                <a:spcPct val="80000"/>
              </a:lnSpc>
            </a:pPr>
            <a:r>
              <a:rPr lang="en-US" altLang="en-US" sz="2800" dirty="0">
                <a:latin typeface="Calibri" panose="020F0502020204030204" pitchFamily="34" charset="0"/>
                <a:ea typeface="ＭＳ Ｐゴシック" panose="020B0600070205080204" pitchFamily="34" charset="-128"/>
              </a:rPr>
              <a:t>What role did the Enlightenment play in the American and French Revolutions?</a:t>
            </a:r>
          </a:p>
          <a:p>
            <a:pPr eaLnBrk="1" hangingPunct="1">
              <a:lnSpc>
                <a:spcPct val="80000"/>
              </a:lnSpc>
            </a:pPr>
            <a:r>
              <a:rPr lang="en-US" altLang="en-US" sz="2800" dirty="0">
                <a:latin typeface="Calibri" panose="020F0502020204030204" pitchFamily="34" charset="0"/>
                <a:ea typeface="ＭＳ Ｐゴシック" panose="020B0600070205080204" pitchFamily="34" charset="-128"/>
              </a:rPr>
              <a:t>Compare the urban and rural revolutions in France.</a:t>
            </a:r>
          </a:p>
          <a:p>
            <a:pPr eaLnBrk="1" hangingPunct="1">
              <a:lnSpc>
                <a:spcPct val="80000"/>
              </a:lnSpc>
            </a:pPr>
            <a:r>
              <a:rPr lang="en-US" altLang="en-US" sz="2800" dirty="0">
                <a:latin typeface="Calibri" panose="020F0502020204030204" pitchFamily="34" charset="0"/>
                <a:ea typeface="ＭＳ Ｐゴシック" panose="020B0600070205080204" pitchFamily="34" charset="-128"/>
              </a:rPr>
              <a:t>How did other European states respond to the French Revolution, and why?</a:t>
            </a:r>
          </a:p>
          <a:p>
            <a:pPr eaLnBrk="1" hangingPunct="1">
              <a:lnSpc>
                <a:spcPct val="80000"/>
              </a:lnSpc>
            </a:pPr>
            <a:r>
              <a:rPr lang="en-US" altLang="en-US" sz="2800" dirty="0">
                <a:latin typeface="Calibri" panose="020F0502020204030204" pitchFamily="34" charset="0"/>
                <a:ea typeface="ＭＳ Ｐゴシック" panose="020B0600070205080204" pitchFamily="34" charset="-128"/>
              </a:rPr>
              <a:t>What impact did the French Revolution have on the Catholic Church in France?</a:t>
            </a:r>
          </a:p>
          <a:p>
            <a:pPr eaLnBrk="1" hangingPunct="1">
              <a:lnSpc>
                <a:spcPct val="80000"/>
              </a:lnSpc>
            </a:pPr>
            <a:r>
              <a:rPr lang="en-US" altLang="en-US" sz="2800" dirty="0">
                <a:latin typeface="Calibri" panose="020F0502020204030204" pitchFamily="34" charset="0"/>
                <a:ea typeface="ＭＳ Ｐゴシック" panose="020B0600070205080204" pitchFamily="34" charset="-128"/>
              </a:rPr>
              <a:t>What changes in society were brought about by the French Revolution?</a:t>
            </a:r>
          </a:p>
          <a:p>
            <a:pPr eaLnBrk="1" hangingPunct="1">
              <a:lnSpc>
                <a:spcPct val="80000"/>
              </a:lnSpc>
            </a:pPr>
            <a:r>
              <a:rPr lang="en-US" altLang="en-US" sz="2800" dirty="0">
                <a:latin typeface="Calibri" panose="020F0502020204030204" pitchFamily="34" charset="0"/>
                <a:ea typeface="ＭＳ Ｐゴシック" panose="020B0600070205080204" pitchFamily="34" charset="-128"/>
              </a:rPr>
              <a:t>Examine Napoleon’s rise to power. What lasting changes did his reign have on Europe?  What were his military mistakes?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The Declaration of Independence</a:t>
            </a:r>
            <a:endParaRPr lang="en-US" dirty="0"/>
          </a:p>
        </p:txBody>
      </p:sp>
      <p:sp>
        <p:nvSpPr>
          <p:cNvPr id="1126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p562</a:t>
            </a:r>
          </a:p>
        </p:txBody>
      </p:sp>
      <p:pic>
        <p:nvPicPr>
          <p:cNvPr id="112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8063" y="685800"/>
            <a:ext cx="7127875" cy="468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2"/>
          <p:cNvSpPr>
            <a:spLocks noChangeArrowheads="1"/>
          </p:cNvSpPr>
          <p:nvPr/>
        </p:nvSpPr>
        <p:spPr bwMode="auto">
          <a:xfrm>
            <a:off x="342900" y="5595938"/>
            <a:ext cx="8458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Declaration of Independence, approved on July 4, 1776, by the Second Continental Congress, opened the door to the war for American independence.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noChangeArrowheads="1"/>
          </p:cNvSpPr>
          <p:nvPr>
            <p:ph type="title"/>
          </p:nvPr>
        </p:nvSpPr>
        <p:spPr>
          <a:xfrm>
            <a:off x="652463" y="76200"/>
            <a:ext cx="8491537" cy="381000"/>
          </a:xfrm>
        </p:spPr>
        <p:txBody>
          <a:bodyPr/>
          <a:lstStyle/>
          <a:p>
            <a:pPr eaLnBrk="1" hangingPunct="1"/>
            <a:r>
              <a:rPr lang="en-US" altLang="en-US" dirty="0">
                <a:latin typeface="Calibri" panose="020F0502020204030204" pitchFamily="34" charset="0"/>
                <a:ea typeface="ＭＳ Ｐゴシック" panose="020B0600070205080204" pitchFamily="34" charset="-128"/>
              </a:rPr>
              <a:t>Background to the French Revolution</a:t>
            </a:r>
            <a:r>
              <a:rPr lang="en-US" altLang="en-US" sz="4800" dirty="0">
                <a:latin typeface="Calibri" panose="020F0502020204030204" pitchFamily="34" charset="0"/>
                <a:ea typeface="ＭＳ Ｐゴシック" panose="020B0600070205080204" pitchFamily="34" charset="-128"/>
              </a:rPr>
              <a:t> </a:t>
            </a:r>
          </a:p>
        </p:txBody>
      </p:sp>
      <p:sp>
        <p:nvSpPr>
          <p:cNvPr id="13315" name="Rectangle 7"/>
          <p:cNvSpPr>
            <a:spLocks noGrp="1" noChangeArrowheads="1"/>
          </p:cNvSpPr>
          <p:nvPr>
            <p:ph type="body" idx="1"/>
          </p:nvPr>
        </p:nvSpPr>
        <p:spPr>
          <a:xfrm>
            <a:off x="652463" y="685800"/>
            <a:ext cx="7769225" cy="6096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Social Structure of the Old Regime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First Estate: Clergy (130,000), owned 10% of the land</a:t>
            </a:r>
          </a:p>
          <a:p>
            <a:pPr lvl="2" eaLnBrk="1" hangingPunct="1">
              <a:lnSpc>
                <a:spcPct val="90000"/>
              </a:lnSpc>
            </a:pPr>
            <a:r>
              <a:rPr lang="en-US" altLang="en-US" sz="2000" dirty="0">
                <a:latin typeface="Calibri" panose="020F0502020204030204" pitchFamily="34" charset="0"/>
                <a:ea typeface="ＭＳ Ｐゴシック" panose="020B0600070205080204" pitchFamily="34" charset="-128"/>
              </a:rPr>
              <a:t>Clergy divided; wealthy higher clergy and often poor parish priests </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Second Estate: Nobility (350,000), owned 25-30% of the land</a:t>
            </a:r>
          </a:p>
          <a:p>
            <a:pPr lvl="2" eaLnBrk="1" hangingPunct="1">
              <a:lnSpc>
                <a:spcPct val="90000"/>
              </a:lnSpc>
            </a:pPr>
            <a:r>
              <a:rPr lang="en-US" altLang="en-US" sz="2000" dirty="0">
                <a:latin typeface="Calibri" panose="020F0502020204030204" pitchFamily="34" charset="0"/>
                <a:ea typeface="ＭＳ Ｐゴシック" panose="020B0600070205080204" pitchFamily="34" charset="-128"/>
              </a:rPr>
              <a:t>Nobility of the Sword, Nobility of the Robe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Third Estate</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Commoners</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Peasants = 75-80% of the population, owned 35-40% of the land</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Skilled artisans, shopkeepers, and wage earners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Bourgeoisie (middle class; 8% of the population)</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Owned 20-25% of the land but lacked power</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Many opposed to “old order”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31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1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31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31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31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31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315">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315">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315">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31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noChangeArrowheads="1"/>
          </p:cNvSpPr>
          <p:nvPr>
            <p:ph type="title"/>
          </p:nvPr>
        </p:nvSpPr>
        <p:spPr>
          <a:xfrm>
            <a:off x="685800" y="762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Other Problems Facing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the French Monarchy</a:t>
            </a:r>
          </a:p>
        </p:txBody>
      </p:sp>
      <p:sp>
        <p:nvSpPr>
          <p:cNvPr id="8194" name="Rectangle 3"/>
          <p:cNvSpPr>
            <a:spLocks noGrp="1" noChangeArrowheads="1"/>
          </p:cNvSpPr>
          <p:nvPr>
            <p:ph type="body" idx="1"/>
          </p:nvPr>
        </p:nvSpPr>
        <p:spPr>
          <a:xfrm>
            <a:off x="652463" y="1524000"/>
            <a:ext cx="8339137" cy="5181600"/>
          </a:xfrm>
        </p:spPr>
        <p:txBody>
          <a:bodyPr>
            <a:normAutofit lnSpcReduction="10000"/>
          </a:bodyPr>
          <a:lstStyle/>
          <a:p>
            <a:pPr eaLnBrk="1" hangingPunct="1">
              <a:buFont typeface="Wingdings" charset="0"/>
              <a:buChar char="§"/>
              <a:defRPr/>
            </a:pPr>
            <a:r>
              <a:rPr lang="en-US" dirty="0">
                <a:latin typeface="Calibri" charset="0"/>
              </a:rPr>
              <a:t>Specific Problems in the 1780s</a:t>
            </a:r>
          </a:p>
          <a:p>
            <a:pPr lvl="1" eaLnBrk="1" hangingPunct="1">
              <a:buFont typeface="Wingdings" charset="0"/>
              <a:buChar char="§"/>
              <a:defRPr/>
            </a:pPr>
            <a:r>
              <a:rPr lang="en-US" dirty="0">
                <a:latin typeface="Calibri" charset="0"/>
              </a:rPr>
              <a:t>Bad harvests in 1787 and 1788</a:t>
            </a:r>
          </a:p>
          <a:p>
            <a:pPr lvl="1" eaLnBrk="1" hangingPunct="1">
              <a:buFont typeface="Wingdings" charset="0"/>
              <a:buChar char="§"/>
              <a:defRPr/>
            </a:pPr>
            <a:r>
              <a:rPr lang="en-US" dirty="0">
                <a:latin typeface="Calibri" charset="0"/>
              </a:rPr>
              <a:t>One-third of the population poor</a:t>
            </a:r>
          </a:p>
          <a:p>
            <a:pPr eaLnBrk="1" hangingPunct="1">
              <a:buFont typeface="Wingdings" charset="0"/>
              <a:buChar char="§"/>
              <a:defRPr/>
            </a:pPr>
            <a:r>
              <a:rPr lang="en-US" dirty="0">
                <a:latin typeface="Calibri" charset="0"/>
              </a:rPr>
              <a:t>Ideas of the Philosophes</a:t>
            </a:r>
          </a:p>
          <a:p>
            <a:pPr lvl="1" eaLnBrk="1" hangingPunct="1">
              <a:buFont typeface="Wingdings" charset="0"/>
              <a:buChar char="§"/>
              <a:defRPr/>
            </a:pPr>
            <a:r>
              <a:rPr lang="en-US" dirty="0">
                <a:latin typeface="Calibri" charset="0"/>
              </a:rPr>
              <a:t>Criticisms of privileges and institutions</a:t>
            </a:r>
          </a:p>
          <a:p>
            <a:pPr eaLnBrk="1" hangingPunct="1">
              <a:buFont typeface="Wingdings" charset="0"/>
              <a:buChar char="§"/>
              <a:defRPr/>
            </a:pPr>
            <a:r>
              <a:rPr lang="en-US" dirty="0">
                <a:latin typeface="Calibri" charset="0"/>
              </a:rPr>
              <a:t>Failure to Make Reforms</a:t>
            </a:r>
          </a:p>
          <a:p>
            <a:pPr lvl="1" eaLnBrk="1" hangingPunct="1">
              <a:buFont typeface="Wingdings" charset="0"/>
              <a:buChar char="§"/>
              <a:defRPr/>
            </a:pPr>
            <a:r>
              <a:rPr lang="en-US" dirty="0">
                <a:latin typeface="Calibri" charset="0"/>
              </a:rPr>
              <a:t>Power of the </a:t>
            </a:r>
            <a:r>
              <a:rPr lang="en-US" dirty="0" err="1">
                <a:latin typeface="Calibri" charset="0"/>
              </a:rPr>
              <a:t>parlements</a:t>
            </a:r>
            <a:endParaRPr lang="en-US" dirty="0">
              <a:latin typeface="Calibri" charset="0"/>
            </a:endParaRPr>
          </a:p>
          <a:p>
            <a:pPr eaLnBrk="1" hangingPunct="1">
              <a:buFont typeface="Wingdings" charset="0"/>
              <a:buChar char="§"/>
              <a:defRPr/>
            </a:pPr>
            <a:r>
              <a:rPr lang="en-US" dirty="0">
                <a:latin typeface="Calibri" charset="0"/>
              </a:rPr>
              <a:t>Financial crisis</a:t>
            </a:r>
          </a:p>
          <a:p>
            <a:pPr lvl="1" eaLnBrk="1" hangingPunct="1">
              <a:buFont typeface="Wingdings" charset="0"/>
              <a:buChar char="§"/>
              <a:defRPr/>
            </a:pPr>
            <a:r>
              <a:rPr lang="en-US" dirty="0">
                <a:latin typeface="Calibri" charset="0"/>
              </a:rPr>
              <a:t>Growing debt, costly expenditures, little aid</a:t>
            </a:r>
          </a:p>
          <a:p>
            <a:pPr lvl="2" eaLnBrk="1" hangingPunct="1">
              <a:buFont typeface="Wingdings" charset="0"/>
              <a:buChar char="§"/>
              <a:defRPr/>
            </a:pPr>
            <a:r>
              <a:rPr lang="en-US" dirty="0">
                <a:latin typeface="Calibri" charset="0"/>
              </a:rPr>
              <a:t>Summoning the Estates-General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9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19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19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19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19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94">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194">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19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2086</TotalTime>
  <Words>4578</Words>
  <Application>Microsoft Office PowerPoint</Application>
  <PresentationFormat>On-screen Show (4:3)</PresentationFormat>
  <Paragraphs>598</Paragraphs>
  <Slides>62</Slides>
  <Notes>28</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Default Design</vt:lpstr>
      <vt:lpstr>A Revolution in Politics: The Era of the French Revolution and Napoleon</vt:lpstr>
      <vt:lpstr>Focus Questions</vt:lpstr>
      <vt:lpstr>The storming of the Bastille</vt:lpstr>
      <vt:lpstr>The Beginning of the Revolutionary Era: the American Revolution</vt:lpstr>
      <vt:lpstr>MAP 19.1 North America, 1700–1803</vt:lpstr>
      <vt:lpstr>The American Revolution</vt:lpstr>
      <vt:lpstr>The Declaration of Independence</vt:lpstr>
      <vt:lpstr>Background to the French Revolution </vt:lpstr>
      <vt:lpstr>Other Problems Facing  the French Monarchy</vt:lpstr>
      <vt:lpstr>The Three Estates</vt:lpstr>
      <vt:lpstr>The French Revolution</vt:lpstr>
      <vt:lpstr>The Tennis Court Oath</vt:lpstr>
      <vt:lpstr>Destruction of the Old Regime </vt:lpstr>
      <vt:lpstr>Global Perspectives:  Revolution and Revolt in France and China</vt:lpstr>
      <vt:lpstr>Global Perspectives:  Revolution and Revolt in France and China</vt:lpstr>
      <vt:lpstr>The Women’s March to Versailles</vt:lpstr>
      <vt:lpstr>Destruction of the Old Regime </vt:lpstr>
      <vt:lpstr>Assignats: government bonds backed by confiscated church lands</vt:lpstr>
      <vt:lpstr>Destruction of the Old Regime</vt:lpstr>
      <vt:lpstr>PowerPoint Presentation</vt:lpstr>
      <vt:lpstr>France at War</vt:lpstr>
      <vt:lpstr>Edmund Burke: The Conservative Response</vt:lpstr>
      <vt:lpstr>The Radical Revolution</vt:lpstr>
      <vt:lpstr>The Radical Revolution</vt:lpstr>
      <vt:lpstr>Execution of the King</vt:lpstr>
      <vt:lpstr>The Radical Revolution</vt:lpstr>
      <vt:lpstr>The Radical Revolution</vt:lpstr>
      <vt:lpstr>The Radical Revolution</vt:lpstr>
      <vt:lpstr>Rebellion in France</vt:lpstr>
      <vt:lpstr>The Radical Revolution</vt:lpstr>
      <vt:lpstr>Robespierre</vt:lpstr>
      <vt:lpstr>Citizens in the New French Army (Slide 1 of 2)</vt:lpstr>
      <vt:lpstr>Citizens in the New French Army</vt:lpstr>
      <vt:lpstr>MAP 19.2 French Expansion During the Revolutionary Wars, 1792–1799</vt:lpstr>
      <vt:lpstr>Women Patriots</vt:lpstr>
      <vt:lpstr>Revolt in Saint-Domingue </vt:lpstr>
      <vt:lpstr>Reaction and the Directory</vt:lpstr>
      <vt:lpstr>Reaction and the Directory</vt:lpstr>
      <vt:lpstr>CHRONOLOGY The French Revolution (Slide 1 of 2)</vt:lpstr>
      <vt:lpstr>CHRONOLOGY The French Revolution (Slide 2 of 2)</vt:lpstr>
      <vt:lpstr>Age of Napoleon</vt:lpstr>
      <vt:lpstr>Napoleon as a Young Officer</vt:lpstr>
      <vt:lpstr>The Age of Napoleon </vt:lpstr>
      <vt:lpstr>PowerPoint Presentation</vt:lpstr>
      <vt:lpstr>Napoleon takes power</vt:lpstr>
      <vt:lpstr>The Coronation of Napoleon</vt:lpstr>
      <vt:lpstr>The Domestic Policies  of Emperor Napoleon</vt:lpstr>
      <vt:lpstr>Domestic Policies of Emperor Napoleon</vt:lpstr>
      <vt:lpstr>PowerPoint Presentation</vt:lpstr>
      <vt:lpstr>Napoleon’s Empire  and the European Response</vt:lpstr>
      <vt:lpstr>Napoleon’s Empire and Europe’s Response</vt:lpstr>
      <vt:lpstr>PowerPoint Presentation</vt:lpstr>
      <vt:lpstr>Napoleon’s Problems with Empire</vt:lpstr>
      <vt:lpstr>Napoleon’s Problems with Empire</vt:lpstr>
      <vt:lpstr>Nationalism against Napoleon</vt:lpstr>
      <vt:lpstr>Francisco Goya, The Third of May 1808</vt:lpstr>
      <vt:lpstr>MAP 19.3 Napoleon’s Grand Empire in 1810</vt:lpstr>
      <vt:lpstr>The Fall of Napoleon</vt:lpstr>
      <vt:lpstr>CHRONOLOGY The Napoleonic Era,  1799–1815 (Slide 1 of 2)</vt:lpstr>
      <vt:lpstr>CHRONOLOGY The Napoleonic Era,  1799–1815 (Slide 2 of 2)</vt:lpstr>
      <vt:lpstr>Chapter Timeline</vt:lpstr>
      <vt:lpstr>Discussion Questions</vt:lpstr>
    </vt:vector>
  </TitlesOfParts>
  <Company>Learning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dc:title>
  <dc:creator>Thomson</dc:creator>
  <cp:lastModifiedBy>Paula Dillon</cp:lastModifiedBy>
  <cp:revision>92</cp:revision>
  <dcterms:created xsi:type="dcterms:W3CDTF">2008-08-28T18:47:09Z</dcterms:created>
  <dcterms:modified xsi:type="dcterms:W3CDTF">2017-12-12T07:28:43Z</dcterms:modified>
</cp:coreProperties>
</file>