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9" r:id="rId2"/>
    <p:sldId id="316" r:id="rId3"/>
    <p:sldId id="286" r:id="rId4"/>
    <p:sldId id="303" r:id="rId5"/>
    <p:sldId id="304" r:id="rId6"/>
    <p:sldId id="287" r:id="rId7"/>
    <p:sldId id="305" r:id="rId8"/>
    <p:sldId id="288" r:id="rId9"/>
    <p:sldId id="289" r:id="rId10"/>
    <p:sldId id="290" r:id="rId11"/>
    <p:sldId id="306" r:id="rId12"/>
    <p:sldId id="291" r:id="rId13"/>
    <p:sldId id="292" r:id="rId14"/>
    <p:sldId id="307" r:id="rId15"/>
    <p:sldId id="293" r:id="rId16"/>
    <p:sldId id="308" r:id="rId17"/>
    <p:sldId id="294" r:id="rId18"/>
    <p:sldId id="309" r:id="rId19"/>
    <p:sldId id="302" r:id="rId20"/>
    <p:sldId id="310" r:id="rId21"/>
    <p:sldId id="311" r:id="rId22"/>
    <p:sldId id="295" r:id="rId23"/>
    <p:sldId id="312" r:id="rId24"/>
    <p:sldId id="313" r:id="rId25"/>
    <p:sldId id="296" r:id="rId26"/>
    <p:sldId id="297" r:id="rId27"/>
    <p:sldId id="298" r:id="rId28"/>
    <p:sldId id="299" r:id="rId29"/>
    <p:sldId id="314" r:id="rId30"/>
    <p:sldId id="300" r:id="rId31"/>
    <p:sldId id="301" r:id="rId32"/>
    <p:sldId id="315"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1002">
          <p15:clr>
            <a:srgbClr val="A4A3A4"/>
          </p15:clr>
        </p15:guide>
        <p15:guide id="2" orient="horz" pos="2160">
          <p15:clr>
            <a:srgbClr val="A4A3A4"/>
          </p15:clr>
        </p15:guide>
        <p15:guide id="3" orient="horz" pos="166">
          <p15:clr>
            <a:srgbClr val="A4A3A4"/>
          </p15:clr>
        </p15:guide>
        <p15:guide id="4" orient="horz" pos="894">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40"/>
    <a:srgbClr val="5C150B"/>
    <a:srgbClr val="EADC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7153" autoAdjust="0"/>
  </p:normalViewPr>
  <p:slideViewPr>
    <p:cSldViewPr>
      <p:cViewPr>
        <p:scale>
          <a:sx n="66" d="100"/>
          <a:sy n="66" d="100"/>
        </p:scale>
        <p:origin x="-1236" y="-222"/>
      </p:cViewPr>
      <p:guideLst>
        <p:guide orient="horz" pos="1002"/>
        <p:guide orient="horz" pos="2160"/>
        <p:guide orient="horz" pos="166"/>
        <p:guide orient="horz" pos="894"/>
        <p:guide pos="2880"/>
      </p:guideLst>
    </p:cSldViewPr>
  </p:slideViewPr>
  <p:outlineViewPr>
    <p:cViewPr>
      <p:scale>
        <a:sx n="33" d="100"/>
        <a:sy n="33" d="100"/>
      </p:scale>
      <p:origin x="0" y="15432"/>
    </p:cViewPr>
  </p:outlin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A745E9F-AAEE-48F6-8415-771DABA7BB90}" type="slidenum">
              <a:rPr lang="en-US" altLang="en-US"/>
              <a:pPr>
                <a:defRPr/>
              </a:pPr>
              <a:t>‹#›</a:t>
            </a:fld>
            <a:endParaRPr lang="en-US" altLang="en-US"/>
          </a:p>
        </p:txBody>
      </p:sp>
    </p:spTree>
    <p:extLst>
      <p:ext uri="{BB962C8B-B14F-4D97-AF65-F5344CB8AC3E}">
        <p14:creationId xmlns:p14="http://schemas.microsoft.com/office/powerpoint/2010/main" val="936462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Power looms in an English textile factory</a:t>
            </a: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4012F01-D908-4284-A797-97681A158C36}" type="slidenum">
              <a:rPr lang="en-US" altLang="en-US" smtClean="0">
                <a:latin typeface="Calibri" panose="020F0502020204030204" pitchFamily="34" charset="0"/>
              </a:rPr>
              <a:pPr>
                <a:spcBef>
                  <a:spcPct val="0"/>
                </a:spcBef>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British Ships in Calcutta. (p.605)</a:t>
            </a:r>
          </a:p>
          <a:p>
            <a:r>
              <a:rPr lang="en-US" altLang="en-US">
                <a:latin typeface="Arial" panose="020B0604020202020204" pitchFamily="34" charset="0"/>
                <a:ea typeface="ＭＳ Ｐゴシック" panose="020B0600070205080204" pitchFamily="34" charset="-128"/>
              </a:rPr>
              <a:t>By the second half of the nineteenth century, the British had increased their trade and development in India. Shown here in this 1865 photograph are British clipper ships at the port of Calcutta, India </a:t>
            </a:r>
            <a:r>
              <a:rPr lang="en-US" altLang="en-US">
                <a:latin typeface="Calibri" panose="020F0502020204030204" pitchFamily="34" charset="0"/>
                <a:ea typeface="ＭＳ Ｐゴシック" panose="020B0600070205080204" pitchFamily="34" charset="-128"/>
              </a:rPr>
              <a:t>(p.605).</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028CAA0-8CAE-4A9E-AE0B-09C43C91F942}" type="slidenum">
              <a:rPr lang="en-US" altLang="en-US" smtClean="0">
                <a:latin typeface="Calibri" panose="020F0502020204030204" pitchFamily="34" charset="0"/>
              </a:rPr>
              <a:pPr>
                <a:spcBef>
                  <a:spcPct val="0"/>
                </a:spcBef>
              </a:pPr>
              <a:t>19</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A New Industrial Town. Cities and</a:t>
            </a:r>
          </a:p>
          <a:p>
            <a:r>
              <a:rPr lang="en-US" altLang="en-US">
                <a:latin typeface="Calibri" panose="020F0502020204030204" pitchFamily="34" charset="0"/>
                <a:ea typeface="ＭＳ Ｐゴシック" panose="020B0600070205080204" pitchFamily="34" charset="-128"/>
              </a:rPr>
              <a:t>towns grew dramatically in Britain in</a:t>
            </a:r>
          </a:p>
          <a:p>
            <a:r>
              <a:rPr lang="en-US" altLang="en-US">
                <a:latin typeface="Calibri" panose="020F0502020204030204" pitchFamily="34" charset="0"/>
                <a:ea typeface="ＭＳ Ｐゴシック" panose="020B0600070205080204" pitchFamily="34" charset="-128"/>
              </a:rPr>
              <a:t>the first half of the nineteenth century,</a:t>
            </a:r>
          </a:p>
          <a:p>
            <a:r>
              <a:rPr lang="en-US" altLang="en-US">
                <a:latin typeface="Calibri" panose="020F0502020204030204" pitchFamily="34" charset="0"/>
                <a:ea typeface="ＭＳ Ｐゴシック" panose="020B0600070205080204" pitchFamily="34" charset="-128"/>
              </a:rPr>
              <a:t>largely as a result of industrialization.</a:t>
            </a:r>
          </a:p>
          <a:p>
            <a:r>
              <a:rPr lang="en-US" altLang="en-US">
                <a:latin typeface="Calibri" panose="020F0502020204030204" pitchFamily="34" charset="0"/>
                <a:ea typeface="ＭＳ Ｐゴシック" panose="020B0600070205080204" pitchFamily="34" charset="-128"/>
              </a:rPr>
              <a:t>Pictured here is Saltaire, a model textile</a:t>
            </a:r>
          </a:p>
          <a:p>
            <a:r>
              <a:rPr lang="en-US" altLang="en-US">
                <a:latin typeface="Calibri" panose="020F0502020204030204" pitchFamily="34" charset="0"/>
                <a:ea typeface="ＭＳ Ｐゴシック" panose="020B0600070205080204" pitchFamily="34" charset="-128"/>
              </a:rPr>
              <a:t>factory and town founded near</a:t>
            </a:r>
          </a:p>
          <a:p>
            <a:r>
              <a:rPr lang="en-US" altLang="en-US">
                <a:latin typeface="Calibri" panose="020F0502020204030204" pitchFamily="34" charset="0"/>
                <a:ea typeface="ＭＳ Ｐゴシック" panose="020B0600070205080204" pitchFamily="34" charset="-128"/>
              </a:rPr>
              <a:t>Bradford by Titus Salt in 1851. To</a:t>
            </a:r>
          </a:p>
          <a:p>
            <a:r>
              <a:rPr lang="en-US" altLang="en-US">
                <a:latin typeface="Calibri" panose="020F0502020204030204" pitchFamily="34" charset="0"/>
                <a:ea typeface="ＭＳ Ｐゴシック" panose="020B0600070205080204" pitchFamily="34" charset="-128"/>
              </a:rPr>
              <a:t>facilitate the transportation of goods,</a:t>
            </a:r>
          </a:p>
          <a:p>
            <a:r>
              <a:rPr lang="en-US" altLang="en-US">
                <a:latin typeface="Calibri" panose="020F0502020204030204" pitchFamily="34" charset="0"/>
                <a:ea typeface="ＭＳ Ｐゴシック" panose="020B0600070205080204" pitchFamily="34" charset="-128"/>
              </a:rPr>
              <a:t>the town was built on the Leeds and</a:t>
            </a:r>
          </a:p>
          <a:p>
            <a:r>
              <a:rPr lang="en-US" altLang="en-US">
                <a:latin typeface="Calibri" panose="020F0502020204030204" pitchFamily="34" charset="0"/>
                <a:ea typeface="ＭＳ Ｐゴシック" panose="020B0600070205080204" pitchFamily="34" charset="-128"/>
              </a:rPr>
              <a:t>Liverpool canals.</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E1EA0EC-089A-4F32-AFD3-648EDC32A82E}" type="slidenum">
              <a:rPr lang="en-US" altLang="en-US" smtClean="0">
                <a:latin typeface="Calibri" panose="020F0502020204030204" pitchFamily="34" charset="0"/>
              </a:rPr>
              <a:pPr>
                <a:spcBef>
                  <a:spcPct val="0"/>
                </a:spcBef>
              </a:pPr>
              <a:t>22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Living Conditions of London’s Poor</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2825442-43F1-42EF-B81E-9D9A6F3650AD}" type="slidenum">
              <a:rPr lang="en-US" altLang="en-US" smtClean="0">
                <a:latin typeface="Calibri" panose="020F0502020204030204" pitchFamily="34" charset="0"/>
              </a:rPr>
              <a:pPr>
                <a:spcBef>
                  <a:spcPct val="0"/>
                </a:spcBef>
              </a:pPr>
              <a:t>25</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Living Conditions of London’s Poor</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DE54266-6B46-4260-961E-E9117996D975}" type="slidenum">
              <a:rPr lang="en-US" altLang="en-US" smtClean="0">
                <a:latin typeface="Calibri" panose="020F0502020204030204" pitchFamily="34" charset="0"/>
              </a:rPr>
              <a:pPr>
                <a:spcBef>
                  <a:spcPct val="0"/>
                </a:spcBef>
              </a:pPr>
              <a:t>26</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Living Conditions of London’s Poor</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5EAE2CA-0D8A-4D0B-A361-91770F7CAD19}" type="slidenum">
              <a:rPr lang="en-US" altLang="en-US" smtClean="0">
                <a:latin typeface="Calibri" panose="020F0502020204030204" pitchFamily="34" charset="0"/>
              </a:rPr>
              <a:pPr>
                <a:spcBef>
                  <a:spcPct val="0"/>
                </a:spcBef>
              </a:pPr>
              <a:t>27</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Women and Children in the Mines.</a:t>
            </a:r>
          </a:p>
          <a:p>
            <a:r>
              <a:rPr lang="en-US" altLang="en-US">
                <a:latin typeface="Calibri" panose="020F0502020204030204" pitchFamily="34" charset="0"/>
                <a:ea typeface="ＭＳ Ｐゴシック" panose="020B0600070205080204" pitchFamily="34" charset="-128"/>
              </a:rPr>
              <a:t>Women and children were often employed</a:t>
            </a:r>
          </a:p>
          <a:p>
            <a:r>
              <a:rPr lang="en-US" altLang="en-US">
                <a:latin typeface="Calibri" panose="020F0502020204030204" pitchFamily="34" charset="0"/>
                <a:ea typeface="ＭＳ Ｐゴシック" panose="020B0600070205080204" pitchFamily="34" charset="-128"/>
              </a:rPr>
              <a:t>in the factories and mines of the early</a:t>
            </a:r>
          </a:p>
          <a:p>
            <a:r>
              <a:rPr lang="en-US" altLang="en-US">
                <a:latin typeface="Calibri" panose="020F0502020204030204" pitchFamily="34" charset="0"/>
                <a:ea typeface="ＭＳ Ｐゴシック" panose="020B0600070205080204" pitchFamily="34" charset="-128"/>
              </a:rPr>
              <a:t>nineteenth century. This illustration shows a</a:t>
            </a:r>
          </a:p>
          <a:p>
            <a:r>
              <a:rPr lang="en-US" altLang="en-US">
                <a:latin typeface="Calibri" panose="020F0502020204030204" pitchFamily="34" charset="0"/>
                <a:ea typeface="ＭＳ Ｐゴシック" panose="020B0600070205080204" pitchFamily="34" charset="-128"/>
              </a:rPr>
              <a:t>woman and boy in a coal mine struggling to</a:t>
            </a:r>
          </a:p>
          <a:p>
            <a:r>
              <a:rPr lang="en-US" altLang="en-US">
                <a:latin typeface="Calibri" panose="020F0502020204030204" pitchFamily="34" charset="0"/>
                <a:ea typeface="ＭＳ Ｐゴシック" panose="020B0600070205080204" pitchFamily="34" charset="-128"/>
              </a:rPr>
              <a:t>draw and push a barrel filled with coal. In</a:t>
            </a:r>
          </a:p>
          <a:p>
            <a:r>
              <a:rPr lang="en-US" altLang="en-US">
                <a:latin typeface="Calibri" panose="020F0502020204030204" pitchFamily="34" charset="0"/>
                <a:ea typeface="ＭＳ Ｐゴシック" panose="020B0600070205080204" pitchFamily="34" charset="-128"/>
              </a:rPr>
              <a:t>1842, the Coal Mines Act forbade the use of</a:t>
            </a:r>
          </a:p>
          <a:p>
            <a:r>
              <a:rPr lang="en-US" altLang="en-US">
                <a:latin typeface="Calibri" panose="020F0502020204030204" pitchFamily="34" charset="0"/>
                <a:ea typeface="ＭＳ Ｐゴシック" panose="020B0600070205080204" pitchFamily="34" charset="-128"/>
              </a:rPr>
              <a:t>boys younger than ten and women in the</a:t>
            </a:r>
          </a:p>
          <a:p>
            <a:r>
              <a:rPr lang="en-US" altLang="en-US">
                <a:latin typeface="Calibri" panose="020F0502020204030204" pitchFamily="34" charset="0"/>
                <a:ea typeface="ＭＳ Ｐゴシック" panose="020B0600070205080204" pitchFamily="34" charset="-128"/>
              </a:rPr>
              <a:t>mines.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29123C0-E9B0-414F-B5AE-53C96FC899A5}" type="slidenum">
              <a:rPr lang="en-US" altLang="en-US" smtClean="0">
                <a:latin typeface="Calibri" panose="020F0502020204030204" pitchFamily="34" charset="0"/>
              </a:rPr>
              <a:pPr>
                <a:spcBef>
                  <a:spcPct val="0"/>
                </a:spcBef>
              </a:pPr>
              <a:t>28</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A Trade Union Membership Card. Skilled workers in a number of</a:t>
            </a:r>
          </a:p>
          <a:p>
            <a:r>
              <a:rPr lang="en-US" altLang="en-US">
                <a:latin typeface="Calibri" panose="020F0502020204030204" pitchFamily="34" charset="0"/>
                <a:ea typeface="ＭＳ Ｐゴシック" panose="020B0600070205080204" pitchFamily="34" charset="-128"/>
              </a:rPr>
              <a:t>new industries formed trade unions in an attempt to gain higher wages,</a:t>
            </a:r>
          </a:p>
          <a:p>
            <a:r>
              <a:rPr lang="en-US" altLang="en-US">
                <a:latin typeface="Calibri" panose="020F0502020204030204" pitchFamily="34" charset="0"/>
                <a:ea typeface="ＭＳ Ｐゴシック" panose="020B0600070205080204" pitchFamily="34" charset="-128"/>
              </a:rPr>
              <a:t>better working conditions, and special benefits. The scenes at the bottom</a:t>
            </a:r>
          </a:p>
          <a:p>
            <a:r>
              <a:rPr lang="en-US" altLang="en-US">
                <a:latin typeface="Calibri" panose="020F0502020204030204" pitchFamily="34" charset="0"/>
                <a:ea typeface="ＭＳ Ｐゴシック" panose="020B0600070205080204" pitchFamily="34" charset="-128"/>
              </a:rPr>
              <a:t>of this membership card for the Associated Shipwrights Society illustrate</a:t>
            </a:r>
          </a:p>
          <a:p>
            <a:r>
              <a:rPr lang="en-US" altLang="en-US">
                <a:latin typeface="Calibri" panose="020F0502020204030204" pitchFamily="34" charset="0"/>
                <a:ea typeface="ＭＳ Ｐゴシック" panose="020B0600070205080204" pitchFamily="34" charset="-128"/>
              </a:rPr>
              <a:t>some of the medical and social benefits it provided for its members.</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647A417-1D12-49D3-96AF-DCDC94681059}" type="slidenum">
              <a:rPr lang="en-US" altLang="en-US" smtClean="0">
                <a:latin typeface="Calibri" panose="020F0502020204030204" pitchFamily="34" charset="0"/>
              </a:rPr>
              <a:pPr>
                <a:spcBef>
                  <a:spcPct val="0"/>
                </a:spcBef>
              </a:pPr>
              <a:t>30</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Calibri" panose="020F0502020204030204" pitchFamily="34" charset="0"/>
              <a:ea typeface="ＭＳ Ｐゴシック" panose="020B0600070205080204"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6353EE4-5AF8-43A6-BDA4-4778462F4BAD}" type="slidenum">
              <a:rPr lang="en-US" altLang="en-US" smtClean="0">
                <a:latin typeface="Calibri" panose="020F0502020204030204" pitchFamily="34" charset="0"/>
              </a:rPr>
              <a:pPr>
                <a:spcBef>
                  <a:spcPct val="0"/>
                </a:spcBef>
              </a:pPr>
              <a:t>31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A Boulton and Watt Steam Engine. Encouraged by his business partner, Matthew Boulton,</a:t>
            </a:r>
          </a:p>
          <a:p>
            <a:r>
              <a:rPr lang="en-US" altLang="en-US">
                <a:latin typeface="Calibri" panose="020F0502020204030204" pitchFamily="34" charset="0"/>
                <a:ea typeface="ＭＳ Ｐゴシック" panose="020B0600070205080204" pitchFamily="34" charset="-128"/>
              </a:rPr>
              <a:t>James Watt developed the first genuine steam engine. Pictured here is a typical Boulton and</a:t>
            </a:r>
          </a:p>
          <a:p>
            <a:r>
              <a:rPr lang="en-US" altLang="en-US">
                <a:latin typeface="Calibri" panose="020F0502020204030204" pitchFamily="34" charset="0"/>
                <a:ea typeface="ＭＳ Ｐゴシック" panose="020B0600070205080204" pitchFamily="34" charset="-128"/>
              </a:rPr>
              <a:t>Watt engine. Steam pressure in the cylinder on the left drives the beam upward and sets the</a:t>
            </a:r>
          </a:p>
          <a:p>
            <a:r>
              <a:rPr lang="en-US" altLang="en-US">
                <a:latin typeface="Calibri" panose="020F0502020204030204" pitchFamily="34" charset="0"/>
                <a:ea typeface="ＭＳ Ｐゴシック" panose="020B0600070205080204" pitchFamily="34" charset="-128"/>
              </a:rPr>
              <a:t>flywheel in motion.</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4E97501-A11D-4A14-A2A4-67367B686C71}" type="slidenum">
              <a:rPr lang="en-US" altLang="en-US" smtClean="0">
                <a:latin typeface="Calibri" panose="020F0502020204030204" pitchFamily="34" charset="0"/>
              </a:rPr>
              <a:pPr>
                <a:spcBef>
                  <a:spcPct val="0"/>
                </a:spcBef>
              </a:pPr>
              <a:t>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Railroad Line from Liverpool to Manchester. The railroad line from Liverpool to Manchester,</a:t>
            </a:r>
          </a:p>
          <a:p>
            <a:r>
              <a:rPr lang="en-US" altLang="en-US">
                <a:latin typeface="Calibri" panose="020F0502020204030204" pitchFamily="34" charset="0"/>
                <a:ea typeface="ＭＳ Ｐゴシック" panose="020B0600070205080204" pitchFamily="34" charset="-128"/>
              </a:rPr>
              <a:t>opened in 1830, relied on steam locomotives. As is evident in this illustration, carrying passengers was the</a:t>
            </a:r>
          </a:p>
          <a:p>
            <a:r>
              <a:rPr lang="en-US" altLang="en-US">
                <a:latin typeface="Calibri" panose="020F0502020204030204" pitchFamily="34" charset="0"/>
                <a:ea typeface="ＭＳ Ｐゴシック" panose="020B0600070205080204" pitchFamily="34" charset="-128"/>
              </a:rPr>
              <a:t>railroad’s main business. First-class passengers rode in covered cars; second- and third-class passengers, in</a:t>
            </a:r>
          </a:p>
          <a:p>
            <a:r>
              <a:rPr lang="en-US" altLang="en-US">
                <a:latin typeface="Calibri" panose="020F0502020204030204" pitchFamily="34" charset="0"/>
                <a:ea typeface="ＭＳ Ｐゴシック" panose="020B0600070205080204" pitchFamily="34" charset="-128"/>
              </a:rPr>
              <a:t>open cars.</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F572D52-0BE9-4154-AFA6-CDC513263898}" type="slidenum">
              <a:rPr lang="en-US" altLang="en-US" smtClean="0">
                <a:latin typeface="Calibri" panose="020F0502020204030204" pitchFamily="34" charset="0"/>
              </a:rPr>
              <a:pPr>
                <a:spcBef>
                  <a:spcPct val="0"/>
                </a:spcBef>
              </a:pPr>
              <a:t>8</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MAP 20.1 The Industrial Revolution in Britain by 1850. The</a:t>
            </a:r>
          </a:p>
          <a:p>
            <a:r>
              <a:rPr lang="en-US" altLang="en-US">
                <a:latin typeface="Calibri" panose="020F0502020204030204" pitchFamily="34" charset="0"/>
                <a:ea typeface="ＭＳ Ｐゴシック" panose="020B0600070205080204" pitchFamily="34" charset="-128"/>
              </a:rPr>
              <a:t>Industrial Revolution began in the mid-1700s. Increased food</a:t>
            </a:r>
          </a:p>
          <a:p>
            <a:r>
              <a:rPr lang="en-US" altLang="en-US">
                <a:latin typeface="Calibri" panose="020F0502020204030204" pitchFamily="34" charset="0"/>
                <a:ea typeface="ＭＳ Ｐゴシック" panose="020B0600070205080204" pitchFamily="34" charset="-128"/>
              </a:rPr>
              <a:t>production, rapid population growth, higher incomes, plentiful</a:t>
            </a:r>
          </a:p>
          <a:p>
            <a:r>
              <a:rPr lang="en-US" altLang="en-US">
                <a:latin typeface="Calibri" panose="020F0502020204030204" pitchFamily="34" charset="0"/>
                <a:ea typeface="ＭＳ Ｐゴシック" panose="020B0600070205080204" pitchFamily="34" charset="-128"/>
              </a:rPr>
              <a:t>capital, solid banking and financial institutions, an abundance of</a:t>
            </a:r>
          </a:p>
          <a:p>
            <a:r>
              <a:rPr lang="en-US" altLang="en-US">
                <a:latin typeface="Calibri" panose="020F0502020204030204" pitchFamily="34" charset="0"/>
                <a:ea typeface="ＭＳ Ｐゴシック" panose="020B0600070205080204" pitchFamily="34" charset="-128"/>
              </a:rPr>
              <a:t>mineral resources, and easy transport all furthered the process,</a:t>
            </a:r>
          </a:p>
          <a:p>
            <a:r>
              <a:rPr lang="en-US" altLang="en-US">
                <a:latin typeface="Calibri" panose="020F0502020204030204" pitchFamily="34" charset="0"/>
                <a:ea typeface="ＭＳ Ｐゴシック" panose="020B0600070205080204" pitchFamily="34" charset="-128"/>
              </a:rPr>
              <a:t>making Britain the world’s wealthiest country by 1850.</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0600BAD-B535-4656-9CE3-3E5054519906}" type="slidenum">
              <a:rPr lang="en-US" altLang="en-US" smtClean="0">
                <a:latin typeface="Calibri" panose="020F0502020204030204" pitchFamily="34" charset="0"/>
              </a:rPr>
              <a:pPr>
                <a:spcBef>
                  <a:spcPct val="0"/>
                </a:spcBef>
              </a:pPr>
              <a:t>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A British Textile Factory. The development of the factory changed the relationship between workers</a:t>
            </a:r>
          </a:p>
          <a:p>
            <a:r>
              <a:rPr lang="en-US" altLang="en-US">
                <a:latin typeface="Calibri" panose="020F0502020204030204" pitchFamily="34" charset="0"/>
                <a:ea typeface="ＭＳ Ｐゴシック" panose="020B0600070205080204" pitchFamily="34" charset="-128"/>
              </a:rPr>
              <a:t>and employers as workers were encouraged to adjust to a new system of discipline that forced them to</a:t>
            </a:r>
          </a:p>
          <a:p>
            <a:r>
              <a:rPr lang="en-US" altLang="en-US">
                <a:latin typeface="Calibri" panose="020F0502020204030204" pitchFamily="34" charset="0"/>
                <a:ea typeface="ＭＳ Ｐゴシック" panose="020B0600070205080204" pitchFamily="34" charset="-128"/>
              </a:rPr>
              <a:t>work regular hours under close supervision. This 1835 illustration shows women and men working in</a:t>
            </a:r>
          </a:p>
          <a:p>
            <a:r>
              <a:rPr lang="en-US" altLang="en-US">
                <a:latin typeface="Calibri" panose="020F0502020204030204" pitchFamily="34" charset="0"/>
                <a:ea typeface="ＭＳ Ｐゴシック" panose="020B0600070205080204" pitchFamily="34" charset="-128"/>
              </a:rPr>
              <a:t>a British textile factory.</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D92629-B59C-4C25-A0C1-5D1897C24486}" type="slidenum">
              <a:rPr lang="en-US" altLang="en-US" smtClean="0">
                <a:latin typeface="Calibri" panose="020F0502020204030204" pitchFamily="34" charset="0"/>
              </a:rPr>
              <a:pPr>
                <a:spcBef>
                  <a:spcPct val="0"/>
                </a:spcBef>
              </a:pPr>
              <a:t>10</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The Great Exhibition of 1851. The Great Exhibition of 1851 was a symbol of the success of Great Britain,</a:t>
            </a:r>
          </a:p>
          <a:p>
            <a:r>
              <a:rPr lang="en-US" altLang="en-US">
                <a:latin typeface="Calibri" panose="020F0502020204030204" pitchFamily="34" charset="0"/>
                <a:ea typeface="ＭＳ Ｐゴシック" panose="020B0600070205080204" pitchFamily="34" charset="-128"/>
              </a:rPr>
              <a:t>which had become the world’s first industrial nation and its richest. More than 100,000 exhibits were housed in the</a:t>
            </a:r>
          </a:p>
          <a:p>
            <a:r>
              <a:rPr lang="en-US" altLang="en-US">
                <a:latin typeface="Calibri" panose="020F0502020204030204" pitchFamily="34" charset="0"/>
                <a:ea typeface="ＭＳ Ｐゴシック" panose="020B0600070205080204" pitchFamily="34" charset="-128"/>
              </a:rPr>
              <a:t>Crystal Palace, a giant structure of cast iron and glass. The illustration shows the front of the palace and some</a:t>
            </a:r>
          </a:p>
          <a:p>
            <a:r>
              <a:rPr lang="en-US" altLang="en-US">
                <a:latin typeface="Calibri" panose="020F0502020204030204" pitchFamily="34" charset="0"/>
                <a:ea typeface="ＭＳ Ｐゴシック" panose="020B0600070205080204" pitchFamily="34" charset="-128"/>
              </a:rPr>
              <a:t>of its numerous visitors.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818897F-9734-4F87-A544-A499AC8C082E}" type="slidenum">
              <a:rPr lang="en-US" altLang="en-US" smtClean="0">
                <a:latin typeface="Calibri" panose="020F0502020204030204" pitchFamily="34" charset="0"/>
              </a:rPr>
              <a:pPr>
                <a:spcBef>
                  <a:spcPct val="0"/>
                </a:spcBef>
              </a:pPr>
              <a:t>12</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The Great Exhibition of 1851. The illustration shows the opening day ceremonies. Queen Victoria is seen at the center with</a:t>
            </a:r>
          </a:p>
          <a:p>
            <a:r>
              <a:rPr lang="en-US" altLang="en-US">
                <a:latin typeface="Calibri" panose="020F0502020204030204" pitchFamily="34" charset="0"/>
                <a:ea typeface="ＭＳ Ｐゴシック" panose="020B0600070205080204" pitchFamily="34" charset="-128"/>
              </a:rPr>
              <a:t>her family, surrounded by visitors from all over the world. Note the large tree inside the building, providing a</a:t>
            </a:r>
          </a:p>
          <a:p>
            <a:r>
              <a:rPr lang="en-US" altLang="en-US">
                <a:latin typeface="Calibri" panose="020F0502020204030204" pitchFamily="34" charset="0"/>
                <a:ea typeface="ＭＳ Ｐゴシック" panose="020B0600070205080204" pitchFamily="34" charset="-128"/>
              </a:rPr>
              <a:t>visible symbol of how the Industrial Revolution had supposedly achieved human domination over nature.</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0A8CDD1-16C9-4C3C-8262-C82B2D268825}" type="slidenum">
              <a:rPr lang="en-US" altLang="en-US" smtClean="0">
                <a:latin typeface="Calibri" panose="020F0502020204030204" pitchFamily="34" charset="0"/>
              </a:rPr>
              <a:pPr>
                <a:spcBef>
                  <a:spcPct val="0"/>
                </a:spcBef>
              </a:pPr>
              <a:t>13</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MAP 20.2 The Industrialization of Europe by 1850. Great Britain was Europe’s first industrialized</a:t>
            </a:r>
          </a:p>
          <a:p>
            <a:r>
              <a:rPr lang="en-US" altLang="en-US">
                <a:latin typeface="Calibri" panose="020F0502020204030204" pitchFamily="34" charset="0"/>
                <a:ea typeface="ＭＳ Ｐゴシック" panose="020B0600070205080204" pitchFamily="34" charset="-128"/>
              </a:rPr>
              <a:t>country; by the middle of the nineteenth century, however, several regions on the Continent, especially</a:t>
            </a:r>
          </a:p>
          <a:p>
            <a:r>
              <a:rPr lang="en-US" altLang="en-US">
                <a:latin typeface="Calibri" panose="020F0502020204030204" pitchFamily="34" charset="0"/>
                <a:ea typeface="ＭＳ Ｐゴシック" panose="020B0600070205080204" pitchFamily="34" charset="-128"/>
              </a:rPr>
              <a:t>in Belgium, France, and the German states, had made significant advances in industrialization.</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11D5FB1-240E-425E-9D86-CB0E4FB2EE34}" type="slidenum">
              <a:rPr lang="en-US" altLang="en-US" smtClean="0">
                <a:latin typeface="Calibri" panose="020F0502020204030204" pitchFamily="34" charset="0"/>
              </a:rPr>
              <a:pPr>
                <a:spcBef>
                  <a:spcPct val="0"/>
                </a:spcBef>
              </a:pPr>
              <a:t>15</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The Steamboat. The steamboat was an important means of transportation for American products and</a:t>
            </a:r>
          </a:p>
          <a:p>
            <a:r>
              <a:rPr lang="en-US" altLang="en-US">
                <a:latin typeface="Calibri" panose="020F0502020204030204" pitchFamily="34" charset="0"/>
                <a:ea typeface="ＭＳ Ｐゴシック" panose="020B0600070205080204" pitchFamily="34" charset="-128"/>
              </a:rPr>
              <a:t>markets. Steamboats like the one shown in this illustration regularly plied the Mississippi River, moving</a:t>
            </a:r>
          </a:p>
          <a:p>
            <a:r>
              <a:rPr lang="en-US" altLang="en-US">
                <a:latin typeface="Calibri" panose="020F0502020204030204" pitchFamily="34" charset="0"/>
                <a:ea typeface="ＭＳ Ｐゴシック" panose="020B0600070205080204" pitchFamily="34" charset="-128"/>
              </a:rPr>
              <a:t>the farm products of the Midwest and the southern plantations to markets in New Orleans. After the</a:t>
            </a:r>
          </a:p>
          <a:p>
            <a:r>
              <a:rPr lang="en-US" altLang="en-US">
                <a:latin typeface="Calibri" panose="020F0502020204030204" pitchFamily="34" charset="0"/>
                <a:ea typeface="ＭＳ Ｐゴシック" panose="020B0600070205080204" pitchFamily="34" charset="-128"/>
              </a:rPr>
              <a:t>American Civil War, railroads began to replace steamboats on many routes.</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8D2886C-BFEC-4B44-BC53-EBD6FD27E86E}" type="slidenum">
              <a:rPr lang="en-US" altLang="en-US" smtClean="0">
                <a:latin typeface="Calibri" panose="020F0502020204030204" pitchFamily="34" charset="0"/>
              </a:rPr>
              <a:pPr>
                <a:spcBef>
                  <a:spcPct val="0"/>
                </a:spcBef>
              </a:pPr>
              <a:t>17</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22" descr="Expbann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938" y="6500813"/>
            <a:ext cx="9151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descr="Expbann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5875" y="-7938"/>
            <a:ext cx="9159875" cy="3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644525"/>
            <a:ext cx="432435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48600" y="6149975"/>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552950" y="2895600"/>
            <a:ext cx="4432300" cy="2005013"/>
          </a:xfrm>
        </p:spPr>
        <p:txBody>
          <a:bodyPr/>
          <a:lstStyle>
            <a:lvl1pPr>
              <a:defRPr sz="3600">
                <a:effectLst>
                  <a:outerShdw blurRad="38100" dist="38100" dir="2700000" algn="tl">
                    <a:srgbClr val="FFFFFF"/>
                  </a:outerShdw>
                </a:effectLst>
                <a:latin typeface="Arial" charset="0"/>
              </a:defRPr>
            </a:lvl1pPr>
          </a:lstStyle>
          <a:p>
            <a:pPr lvl="0"/>
            <a:r>
              <a:rPr lang="en-US" noProof="0"/>
              <a:t>Click to edit Master title style</a:t>
            </a:r>
          </a:p>
        </p:txBody>
      </p:sp>
    </p:spTree>
    <p:extLst>
      <p:ext uri="{BB962C8B-B14F-4D97-AF65-F5344CB8AC3E}">
        <p14:creationId xmlns:p14="http://schemas.microsoft.com/office/powerpoint/2010/main" val="208480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803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6205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956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3321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020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467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71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403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988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64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27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1026" name="Picture 8" descr="Expbanna"/>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6200" y="76200"/>
            <a:ext cx="906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52463" y="1600200"/>
            <a:ext cx="80343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72"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ctr" rtl="0" eaLnBrk="0" fontAlgn="base" hangingPunct="0">
        <a:spcBef>
          <a:spcPct val="0"/>
        </a:spcBef>
        <a:spcAft>
          <a:spcPct val="0"/>
        </a:spcAft>
        <a:defRPr sz="40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8040"/>
        </a:buClr>
        <a:buSzPct val="75000"/>
        <a:buFont typeface="Wingdings" panose="05000000000000000000" pitchFamily="2" charset="2"/>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8040"/>
        </a:buClr>
        <a:buSzPct val="75000"/>
        <a:buFont typeface="Wingdings" panose="05000000000000000000"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8040"/>
        </a:buClr>
        <a:buSzPct val="75000"/>
        <a:buFont typeface="Wingdings" panose="05000000000000000000" pitchFamily="2" charset="2"/>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le 1"/>
          <p:cNvSpPr>
            <a:spLocks noChangeArrowheads="1"/>
          </p:cNvSpPr>
          <p:nvPr/>
        </p:nvSpPr>
        <p:spPr bwMode="auto">
          <a:xfrm>
            <a:off x="4714875" y="2298700"/>
            <a:ext cx="41640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3000" dirty="0">
                <a:effectLst>
                  <a:outerShdw blurRad="38100" dist="38100" dir="2700000" algn="tl">
                    <a:srgbClr val="FFFFFF"/>
                  </a:outerShdw>
                </a:effectLst>
                <a:latin typeface="Calibri"/>
                <a:ea typeface="ＭＳ Ｐゴシック" charset="0"/>
                <a:cs typeface="Calibri"/>
              </a:rPr>
              <a:t>Chapter 20</a:t>
            </a:r>
            <a:endParaRPr lang="en-US" sz="3000" dirty="0">
              <a:latin typeface="Calibri"/>
              <a:ea typeface="ＭＳ Ｐゴシック" charset="0"/>
              <a:cs typeface="Calibri"/>
            </a:endParaRPr>
          </a:p>
        </p:txBody>
      </p:sp>
      <p:sp>
        <p:nvSpPr>
          <p:cNvPr id="28674" name="Rectangle 2"/>
          <p:cNvSpPr>
            <a:spLocks noGrp="1" noChangeArrowheads="1"/>
          </p:cNvSpPr>
          <p:nvPr>
            <p:ph type="ctrTitle"/>
          </p:nvPr>
        </p:nvSpPr>
        <p:spPr>
          <a:xfrm>
            <a:off x="4579938" y="2895600"/>
            <a:ext cx="4432300" cy="2005013"/>
          </a:xfrm>
        </p:spPr>
        <p:txBody>
          <a:bodyPr/>
          <a:lstStyle/>
          <a:p>
            <a:pPr eaLnBrk="1" hangingPunct="1">
              <a:defRPr/>
            </a:pPr>
            <a:r>
              <a:rPr lang="en-US" altLang="en-US" sz="3000" b="1">
                <a:solidFill>
                  <a:srgbClr val="008040"/>
                </a:solidFill>
                <a:effectLst>
                  <a:outerShdw blurRad="38100" dist="38100" dir="2700000" algn="tl">
                    <a:srgbClr val="C0C0C0"/>
                  </a:outerShdw>
                </a:effectLst>
                <a:latin typeface="Calibri" pitchFamily="34" charset="0"/>
                <a:ea typeface="ＭＳ Ｐゴシック" pitchFamily="34" charset="-128"/>
              </a:rPr>
              <a:t>The Industrial Revolution and Its Impact on European Society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A British Textile Factory</a:t>
            </a:r>
            <a:endParaRPr lang="en-US" dirty="0"/>
          </a:p>
        </p:txBody>
      </p:sp>
      <p:sp>
        <p:nvSpPr>
          <p:cNvPr id="16386"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p598</a:t>
            </a:r>
          </a:p>
        </p:txBody>
      </p:sp>
      <p:pic>
        <p:nvPicPr>
          <p:cNvPr id="163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5" y="762000"/>
            <a:ext cx="758825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a:spLocks noChangeArrowheads="1"/>
          </p:cNvSpPr>
          <p:nvPr/>
        </p:nvSpPr>
        <p:spPr bwMode="auto">
          <a:xfrm>
            <a:off x="781050" y="5280025"/>
            <a:ext cx="7588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development of the factory changed the relationship between workers and employers as workers were encouraged to adjust to a new system of discipline that forced them to work regular hours under close supervision. </a:t>
            </a:r>
            <a:endParaRPr lang="en-US" alt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685800" y="0"/>
            <a:ext cx="8458200" cy="1066800"/>
          </a:xfrm>
        </p:spPr>
        <p:txBody>
          <a:bodyPr/>
          <a:lstStyle/>
          <a:p>
            <a:pPr eaLnBrk="1" hangingPunct="1"/>
            <a:r>
              <a:rPr lang="en-US" altLang="en-US" dirty="0">
                <a:latin typeface="Calibri" panose="020F0502020204030204" pitchFamily="34" charset="0"/>
                <a:ea typeface="ＭＳ Ｐゴシック" panose="020B0600070205080204" pitchFamily="34" charset="-128"/>
              </a:rPr>
              <a:t>Britain’s Great Exhibition of 1851</a:t>
            </a:r>
          </a:p>
        </p:txBody>
      </p:sp>
      <p:sp>
        <p:nvSpPr>
          <p:cNvPr id="18435" name="Rectangle 7"/>
          <p:cNvSpPr>
            <a:spLocks noGrp="1" noChangeArrowheads="1"/>
          </p:cNvSpPr>
          <p:nvPr>
            <p:ph type="body" idx="1"/>
          </p:nvPr>
        </p:nvSpPr>
        <p:spPr>
          <a:xfrm>
            <a:off x="703729" y="1295400"/>
            <a:ext cx="7769225" cy="4786313"/>
          </a:xfrm>
        </p:spPr>
        <p:txBody>
          <a:bodyPr/>
          <a:lstStyle/>
          <a:p>
            <a:pPr eaLnBrk="1" hangingPunct="1"/>
            <a:r>
              <a:rPr lang="en-US" altLang="en-US" dirty="0">
                <a:latin typeface="Calibri" panose="020F0502020204030204" pitchFamily="34" charset="0"/>
                <a:ea typeface="ＭＳ Ｐゴシック" panose="020B0600070205080204" pitchFamily="34" charset="-128"/>
              </a:rPr>
              <a:t>The World’s First Industrial Fair</a:t>
            </a:r>
          </a:p>
          <a:p>
            <a:pPr lvl="1" eaLnBrk="1" hangingPunct="1"/>
            <a:r>
              <a:rPr lang="en-US" altLang="en-US" dirty="0">
                <a:latin typeface="Calibri" panose="020F0502020204030204" pitchFamily="34" charset="0"/>
                <a:ea typeface="ＭＳ Ｐゴシック" panose="020B0600070205080204" pitchFamily="34" charset="-128"/>
              </a:rPr>
              <a:t>Housed at the Crystal Palace</a:t>
            </a:r>
          </a:p>
          <a:p>
            <a:pPr lvl="2" eaLnBrk="1" hangingPunct="1"/>
            <a:r>
              <a:rPr lang="en-US" altLang="en-US" dirty="0">
                <a:latin typeface="Calibri" panose="020F0502020204030204" pitchFamily="34" charset="0"/>
                <a:ea typeface="ＭＳ Ｐゴシック" panose="020B0600070205080204" pitchFamily="34" charset="-128"/>
              </a:rPr>
              <a:t>Covered 19 acres, 100,000 exhibits</a:t>
            </a:r>
          </a:p>
          <a:p>
            <a:pPr lvl="1" eaLnBrk="1" hangingPunct="1"/>
            <a:r>
              <a:rPr lang="en-US" altLang="en-US" dirty="0">
                <a:latin typeface="Calibri" panose="020F0502020204030204" pitchFamily="34" charset="0"/>
                <a:ea typeface="ＭＳ Ｐゴシック" panose="020B0600070205080204" pitchFamily="34" charset="-128"/>
              </a:rPr>
              <a:t>The impact of the Great Exhibition</a:t>
            </a:r>
          </a:p>
          <a:p>
            <a:pPr lvl="2" eaLnBrk="1" hangingPunct="1"/>
            <a:r>
              <a:rPr lang="en-US" altLang="en-US" dirty="0">
                <a:latin typeface="Calibri" panose="020F0502020204030204" pitchFamily="34" charset="0"/>
                <a:ea typeface="ＭＳ Ｐゴシック" panose="020B0600070205080204" pitchFamily="34" charset="-128"/>
              </a:rPr>
              <a:t>A display of Britain’s wealth and imperial power</a:t>
            </a:r>
          </a:p>
          <a:p>
            <a:pPr lvl="3" eaLnBrk="1" hangingPunct="1"/>
            <a:r>
              <a:rPr lang="en-US" altLang="en-US" dirty="0">
                <a:latin typeface="Calibri" panose="020F0502020204030204" pitchFamily="34" charset="0"/>
                <a:ea typeface="ＭＳ Ｐゴシック" panose="020B0600070205080204" pitchFamily="34" charset="-128"/>
              </a:rPr>
              <a:t>Britain as “workshop, banker, and trader of the world”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The Great Exhibition of 1851 (Slide 1 of 2)</a:t>
            </a:r>
            <a:endParaRPr lang="en-US" dirty="0"/>
          </a:p>
        </p:txBody>
      </p:sp>
      <p:sp>
        <p:nvSpPr>
          <p:cNvPr id="1945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p600</a:t>
            </a:r>
          </a:p>
        </p:txBody>
      </p:sp>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 y="609600"/>
            <a:ext cx="77089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2"/>
          <p:cNvSpPr>
            <a:spLocks noChangeArrowheads="1"/>
          </p:cNvSpPr>
          <p:nvPr/>
        </p:nvSpPr>
        <p:spPr bwMode="auto">
          <a:xfrm>
            <a:off x="647700" y="53340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Great Exhibition of 1851 was a symbol of the success of Great Britain, which had become the world’s first industrial nation and its richest. </a:t>
            </a:r>
            <a:endParaRPr lang="en-US" altLang="en-US"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The Great Exhibition of 1851 (Slide 2 of 2)</a:t>
            </a:r>
            <a:endParaRPr lang="en-US" dirty="0"/>
          </a:p>
        </p:txBody>
      </p:sp>
      <p:sp>
        <p:nvSpPr>
          <p:cNvPr id="21506"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p600</a:t>
            </a:r>
          </a:p>
        </p:txBody>
      </p:sp>
      <p:pic>
        <p:nvPicPr>
          <p:cNvPr id="2150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8" y="762000"/>
            <a:ext cx="7693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2"/>
          <p:cNvSpPr>
            <a:spLocks noChangeArrowheads="1"/>
          </p:cNvSpPr>
          <p:nvPr/>
        </p:nvSpPr>
        <p:spPr bwMode="auto">
          <a:xfrm>
            <a:off x="725488" y="5410200"/>
            <a:ext cx="7693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illustration shows the opening day ceremonies. Queen Victoria is seen at the center with her family, surrounded by visitors from all over the world.</a:t>
            </a:r>
            <a:endParaRPr lang="en-US" altLang="en-US"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762000" y="76200"/>
            <a:ext cx="8382000" cy="685800"/>
          </a:xfrm>
        </p:spPr>
        <p:txBody>
          <a:bodyPr/>
          <a:lstStyle/>
          <a:p>
            <a:pPr eaLnBrk="1" hangingPunct="1"/>
            <a:r>
              <a:rPr lang="en-US" altLang="en-US" dirty="0">
                <a:latin typeface="Calibri" panose="020F0502020204030204" pitchFamily="34" charset="0"/>
                <a:ea typeface="ＭＳ Ｐゴシック" panose="020B0600070205080204" pitchFamily="34" charset="-128"/>
              </a:rPr>
              <a:t>The Spread of Industrialization</a:t>
            </a:r>
          </a:p>
        </p:txBody>
      </p:sp>
      <p:sp>
        <p:nvSpPr>
          <p:cNvPr id="2" name="Rectangle 7"/>
          <p:cNvSpPr>
            <a:spLocks noGrp="1" noChangeArrowheads="1"/>
          </p:cNvSpPr>
          <p:nvPr>
            <p:ph type="body" idx="1"/>
          </p:nvPr>
        </p:nvSpPr>
        <p:spPr>
          <a:xfrm>
            <a:off x="762000" y="762000"/>
            <a:ext cx="7620000" cy="6096000"/>
          </a:xfrm>
        </p:spPr>
        <p:txBody>
          <a:bodyPr/>
          <a:lstStyle/>
          <a:p>
            <a:pPr eaLnBrk="1" hangingPunct="1">
              <a:defRPr/>
            </a:pPr>
            <a:r>
              <a:rPr lang="en-US" altLang="en-US" dirty="0">
                <a:latin typeface="Calibri" pitchFamily="34" charset="0"/>
                <a:ea typeface="ＭＳ Ｐゴシック" pitchFamily="34" charset="-128"/>
              </a:rPr>
              <a:t>Industrialization on the Continent</a:t>
            </a:r>
          </a:p>
          <a:p>
            <a:pPr lvl="1" eaLnBrk="1" hangingPunct="1">
              <a:defRPr/>
            </a:pPr>
            <a:r>
              <a:rPr lang="en-US" altLang="en-US" dirty="0">
                <a:latin typeface="Calibri" pitchFamily="34" charset="0"/>
                <a:ea typeface="ＭＳ Ｐゴシック" pitchFamily="34" charset="-128"/>
              </a:rPr>
              <a:t>Reasons for the late development</a:t>
            </a:r>
          </a:p>
          <a:p>
            <a:pPr lvl="2" eaLnBrk="1" hangingPunct="1">
              <a:defRPr/>
            </a:pPr>
            <a:r>
              <a:rPr lang="en-US" altLang="en-US" dirty="0">
                <a:solidFill>
                  <a:srgbClr val="000000"/>
                </a:solidFill>
                <a:latin typeface="Calibri" pitchFamily="34" charset="0"/>
                <a:ea typeface="ＭＳ Ｐゴシック" pitchFamily="34" charset="-128"/>
              </a:rPr>
              <a:t>Lack of roads, guild restrictions, aversion to risk </a:t>
            </a:r>
          </a:p>
          <a:p>
            <a:pPr lvl="1" eaLnBrk="1" hangingPunct="1">
              <a:defRPr/>
            </a:pPr>
            <a:r>
              <a:rPr lang="en-US" altLang="en-US" dirty="0">
                <a:latin typeface="Calibri" pitchFamily="34" charset="0"/>
                <a:ea typeface="ＭＳ Ｐゴシック" pitchFamily="34" charset="-128"/>
              </a:rPr>
              <a:t>Borrowing techniques and practices</a:t>
            </a:r>
          </a:p>
          <a:p>
            <a:pPr lvl="2" eaLnBrk="1" hangingPunct="1">
              <a:defRPr/>
            </a:pPr>
            <a:r>
              <a:rPr lang="en-US" altLang="en-US" dirty="0">
                <a:latin typeface="Calibri" pitchFamily="34" charset="0"/>
                <a:ea typeface="ＭＳ Ｐゴシック" pitchFamily="34" charset="-128"/>
              </a:rPr>
              <a:t>Building and improving on British successes</a:t>
            </a:r>
          </a:p>
          <a:p>
            <a:pPr lvl="2" eaLnBrk="1" hangingPunct="1">
              <a:defRPr/>
            </a:pPr>
            <a:r>
              <a:rPr lang="en-US" altLang="en-US" dirty="0">
                <a:latin typeface="Calibri" pitchFamily="34" charset="0"/>
                <a:ea typeface="ＭＳ Ｐゴシック" pitchFamily="34" charset="-128"/>
              </a:rPr>
              <a:t>Establishment of technical schools</a:t>
            </a:r>
          </a:p>
          <a:p>
            <a:pPr lvl="1" eaLnBrk="1" hangingPunct="1">
              <a:defRPr/>
            </a:pPr>
            <a:r>
              <a:rPr lang="en-US" altLang="en-US" dirty="0">
                <a:latin typeface="Calibri" pitchFamily="34" charset="0"/>
                <a:ea typeface="ＭＳ Ｐゴシック" pitchFamily="34" charset="-128"/>
              </a:rPr>
              <a:t>Role of government</a:t>
            </a:r>
          </a:p>
          <a:p>
            <a:pPr marL="1143000" lvl="1" eaLnBrk="1" hangingPunct="1">
              <a:defRPr/>
            </a:pPr>
            <a:r>
              <a:rPr lang="en-US" altLang="en-US" sz="2400" dirty="0">
                <a:latin typeface="Calibri" pitchFamily="34" charset="0"/>
                <a:ea typeface="ＭＳ Ｐゴシック" pitchFamily="34" charset="-128"/>
              </a:rPr>
              <a:t>Funded industrialization </a:t>
            </a:r>
          </a:p>
          <a:p>
            <a:pPr lvl="2" eaLnBrk="1" hangingPunct="1">
              <a:defRPr/>
            </a:pPr>
            <a:r>
              <a:rPr lang="en-US" altLang="en-US" dirty="0">
                <a:latin typeface="Calibri" pitchFamily="34" charset="0"/>
                <a:ea typeface="ＭＳ Ｐゴシック" pitchFamily="34" charset="-128"/>
              </a:rPr>
              <a:t>Protective tariffs</a:t>
            </a:r>
          </a:p>
          <a:p>
            <a:pPr marL="740664" lvl="1" eaLnBrk="1" hangingPunct="1">
              <a:defRPr/>
            </a:pPr>
            <a:r>
              <a:rPr lang="en-US" altLang="en-US" dirty="0">
                <a:latin typeface="Calibri" pitchFamily="34" charset="0"/>
                <a:ea typeface="ＭＳ Ｐゴシック" pitchFamily="34" charset="-128"/>
              </a:rPr>
              <a:t>Centers of Continental industrialization</a:t>
            </a:r>
          </a:p>
          <a:p>
            <a:pPr marL="1143000" lvl="1" eaLnBrk="1" hangingPunct="1">
              <a:defRPr/>
            </a:pPr>
            <a:r>
              <a:rPr lang="en-US" sz="2400" dirty="0">
                <a:latin typeface="Calibri" panose="020F0502020204030204" pitchFamily="34" charset="0"/>
              </a:rPr>
              <a:t>Belgium, France, and the German states</a:t>
            </a:r>
            <a:endParaRPr lang="en-US" altLang="en-US" sz="2400" dirty="0">
              <a:latin typeface="Calibri" pitchFamily="34" charset="0"/>
              <a:ea typeface="ＭＳ Ｐゴシック" pitchFamily="34" charset="-128"/>
            </a:endParaRPr>
          </a:p>
          <a:p>
            <a:pPr lvl="2" eaLnBrk="1" hangingPunct="1">
              <a:defRPr/>
            </a:pPr>
            <a:r>
              <a:rPr lang="en-US" altLang="en-US" dirty="0">
                <a:latin typeface="Calibri" pitchFamily="34" charset="0"/>
                <a:ea typeface="ＭＳ Ｐゴシック" pitchFamily="34" charset="-128"/>
              </a:rPr>
              <a:t>Changes in cotton manufacturing and metallurgy</a:t>
            </a:r>
          </a:p>
          <a:p>
            <a:pPr lvl="2" eaLnBrk="1" hangingPunct="1">
              <a:defRPr/>
            </a:pPr>
            <a:r>
              <a:rPr lang="en-US" altLang="en-US" dirty="0">
                <a:latin typeface="Calibri" pitchFamily="34" charset="0"/>
                <a:ea typeface="ＭＳ Ｐゴシック" pitchFamily="34" charset="-128"/>
              </a:rPr>
              <a:t>Impact of the steam engine, iron, and coal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MAP 20.2 The Industrialization of Europe by 1850</a:t>
            </a:r>
            <a:endParaRPr lang="en-US" dirty="0"/>
          </a:p>
        </p:txBody>
      </p:sp>
      <p:sp>
        <p:nvSpPr>
          <p:cNvPr id="24578" name="TextBox 2"/>
          <p:cNvSpPr txBox="1">
            <a:spLocks noChangeArrowheads="1"/>
          </p:cNvSpPr>
          <p:nvPr/>
        </p:nvSpPr>
        <p:spPr bwMode="auto">
          <a:xfrm>
            <a:off x="7916863" y="6604000"/>
            <a:ext cx="1227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Map 20.2 p602</a:t>
            </a:r>
          </a:p>
        </p:txBody>
      </p:sp>
      <p:pic>
        <p:nvPicPr>
          <p:cNvPr id="19461" name="Picture 2" descr="A map of Western Europe shows Industrialization by 1850 and locates the following:&#10;Manufacturing and industrial areas: regions in Great Britain, Belgium, Netherlands, Saxony, and Switzerland&#10;No peasant emancipation before 1848: Portugal, Spain, Italy, Ottoman Empire, Austria-Hungary, and Russia&#10;Railways: Great Britain, Belgium, Netherlands, Saxony, Poland, and Austria&#10;Banks: London, Paris, Brussels, Amsterdam, Munich, Hamburg, Berlin, Vienna&#10;Textile: Great Britain, Belgium, Netherlands, Saxony, and Poland&#10;Silk industries: southern France, northern Italy, and Switzerland&#10;Coal mining: Great Britain and Belgium&#10;Iron industry: Great Britain, northern Spain, Hungary, Saxony, Poland, Sweden, Serbia, and Saint Petersburg&#10;Major cities in 1820: Glasgow, London, Amsterdam, Paris, Marseilles, Milan, Genoa, Hamburg, Berlin, Cologne, Vienna, Venice, Rome, Oslo, Copenhagen, Stockholm, Copenhagen, and Saint Petersburg&#10;Major cities in 1850: Edinburgh, Leeds, Sheffield, Birmingham, Bristol,  Brussels, Turin, Bordeaux, Munich, Prague, Florence, Buda, Breslau, and Warsaw.&#10;" title="MAP 20.2 The Industrialization of Europe by 185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863" y="554038"/>
            <a:ext cx="728027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685800" y="152400"/>
            <a:ext cx="8453437" cy="1066800"/>
          </a:xfrm>
        </p:spPr>
        <p:txBody>
          <a:bodyPr/>
          <a:lstStyle/>
          <a:p>
            <a:pPr eaLnBrk="1" hangingPunct="1"/>
            <a:r>
              <a:rPr lang="en-US" altLang="en-US" dirty="0">
                <a:latin typeface="Calibri" panose="020F0502020204030204" pitchFamily="34" charset="0"/>
                <a:ea typeface="ＭＳ Ｐゴシック" panose="020B0600070205080204" pitchFamily="34" charset="-128"/>
              </a:rPr>
              <a:t>The</a:t>
            </a:r>
            <a:r>
              <a:rPr lang="en-US" altLang="en-US" dirty="0">
                <a:solidFill>
                  <a:srgbClr val="FF0000"/>
                </a:solidFill>
                <a:latin typeface="Calibri" panose="020F0502020204030204" pitchFamily="34" charset="0"/>
                <a:ea typeface="ＭＳ Ｐゴシック" panose="020B0600070205080204" pitchFamily="34" charset="-128"/>
              </a:rPr>
              <a:t> </a:t>
            </a:r>
            <a:r>
              <a:rPr lang="en-US" altLang="en-US" dirty="0">
                <a:latin typeface="Calibri" panose="020F0502020204030204" pitchFamily="34" charset="0"/>
                <a:ea typeface="ＭＳ Ｐゴシック" panose="020B0600070205080204" pitchFamily="34" charset="-128"/>
              </a:rPr>
              <a:t>Industrial Revolution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in the United States</a:t>
            </a:r>
          </a:p>
        </p:txBody>
      </p:sp>
      <p:sp>
        <p:nvSpPr>
          <p:cNvPr id="26627" name="Rectangle 3"/>
          <p:cNvSpPr>
            <a:spLocks noGrp="1" noChangeArrowheads="1"/>
          </p:cNvSpPr>
          <p:nvPr>
            <p:ph type="body" idx="1"/>
          </p:nvPr>
        </p:nvSpPr>
        <p:spPr>
          <a:xfrm>
            <a:off x="685800" y="1447800"/>
            <a:ext cx="7769225" cy="4786313"/>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Borrowing from Britain</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Samuel Slater	: the first textile factory</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Harpers Ferry arsenal and the so-called American system</a:t>
            </a:r>
          </a:p>
          <a:p>
            <a:pPr eaLnBrk="1" hangingPunct="1">
              <a:lnSpc>
                <a:spcPct val="90000"/>
              </a:lnSpc>
            </a:pPr>
            <a:r>
              <a:rPr lang="en-US" altLang="en-US" dirty="0">
                <a:latin typeface="Calibri" panose="020F0502020204030204" pitchFamily="34" charset="0"/>
                <a:ea typeface="ＭＳ Ｐゴシック" panose="020B0600070205080204" pitchFamily="34" charset="-128"/>
              </a:rPr>
              <a:t>The Need for Transportation</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Development of the steamboat and railroads</a:t>
            </a:r>
          </a:p>
          <a:p>
            <a:pPr eaLnBrk="1" hangingPunct="1">
              <a:lnSpc>
                <a:spcPct val="90000"/>
              </a:lnSpc>
            </a:pPr>
            <a:r>
              <a:rPr lang="en-US" altLang="en-US" dirty="0">
                <a:latin typeface="Calibri" panose="020F0502020204030204" pitchFamily="34" charset="0"/>
                <a:ea typeface="ＭＳ Ｐゴシック" panose="020B0600070205080204" pitchFamily="34" charset="-128"/>
              </a:rPr>
              <a:t>The Labor Force</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Women: 80%  of labor in the textile factories</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Capital-intensive pattern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The Steamboat</a:t>
            </a:r>
            <a:endParaRPr lang="en-US" dirty="0"/>
          </a:p>
        </p:txBody>
      </p:sp>
      <p:sp>
        <p:nvSpPr>
          <p:cNvPr id="2765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p604</a:t>
            </a:r>
          </a:p>
        </p:txBody>
      </p:sp>
      <p:pic>
        <p:nvPicPr>
          <p:cNvPr id="276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7888" y="685800"/>
            <a:ext cx="738822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2"/>
          <p:cNvSpPr>
            <a:spLocks noChangeArrowheads="1"/>
          </p:cNvSpPr>
          <p:nvPr/>
        </p:nvSpPr>
        <p:spPr bwMode="auto">
          <a:xfrm>
            <a:off x="877888" y="5575300"/>
            <a:ext cx="7388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steamboat was an important means of transportation for American products and markets.</a:t>
            </a:r>
            <a:endParaRPr lang="en-US" altLang="en-US"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685800" y="228600"/>
            <a:ext cx="8458200" cy="1066800"/>
          </a:xfrm>
        </p:spPr>
        <p:txBody>
          <a:bodyPr/>
          <a:lstStyle/>
          <a:p>
            <a:pPr eaLnBrk="1" hangingPunct="1"/>
            <a:r>
              <a:rPr lang="en-US" altLang="en-US" dirty="0">
                <a:latin typeface="Calibri" panose="020F0502020204030204" pitchFamily="34" charset="0"/>
                <a:ea typeface="ＭＳ Ｐゴシック" panose="020B0600070205080204" pitchFamily="34" charset="-128"/>
              </a:rPr>
              <a:t>Limiting the Spread of Industrialization</a:t>
            </a:r>
            <a:r>
              <a:rPr lang="en-US" altLang="en-US" dirty="0">
                <a:solidFill>
                  <a:srgbClr val="FF0000"/>
                </a:solidFill>
                <a:latin typeface="Calibri" panose="020F0502020204030204" pitchFamily="34" charset="0"/>
                <a:ea typeface="ＭＳ Ｐゴシック" panose="020B0600070205080204" pitchFamily="34" charset="-128"/>
              </a:rPr>
              <a:t> </a:t>
            </a:r>
            <a:r>
              <a:rPr lang="en-US" altLang="en-US" dirty="0">
                <a:latin typeface="Calibri" panose="020F0502020204030204" pitchFamily="34" charset="0"/>
                <a:ea typeface="ＭＳ Ｐゴシック" panose="020B0600070205080204" pitchFamily="34" charset="-128"/>
              </a:rPr>
              <a:t>to the </a:t>
            </a:r>
            <a:r>
              <a:rPr lang="en-US" altLang="en-US" dirty="0" err="1">
                <a:latin typeface="Calibri" panose="020F0502020204030204" pitchFamily="34" charset="0"/>
                <a:ea typeface="ＭＳ Ｐゴシック" panose="020B0600070205080204" pitchFamily="34" charset="-128"/>
              </a:rPr>
              <a:t>Nonidustrialized</a:t>
            </a:r>
            <a:r>
              <a:rPr lang="en-US" altLang="en-US" dirty="0">
                <a:latin typeface="Calibri" panose="020F0502020204030204" pitchFamily="34" charset="0"/>
                <a:ea typeface="ＭＳ Ｐゴシック" panose="020B0600070205080204" pitchFamily="34" charset="-128"/>
              </a:rPr>
              <a:t> World</a:t>
            </a:r>
          </a:p>
        </p:txBody>
      </p:sp>
      <p:sp>
        <p:nvSpPr>
          <p:cNvPr id="29699" name="Rectangle 3"/>
          <p:cNvSpPr>
            <a:spLocks noGrp="1" noChangeArrowheads="1"/>
          </p:cNvSpPr>
          <p:nvPr>
            <p:ph type="body" idx="1"/>
          </p:nvPr>
        </p:nvSpPr>
        <p:spPr>
          <a:xfrm>
            <a:off x="685800" y="1447800"/>
            <a:ext cx="7769225" cy="5243512"/>
          </a:xfrm>
        </p:spPr>
        <p:txBody>
          <a:bodyPr/>
          <a:lstStyle/>
          <a:p>
            <a:pPr eaLnBrk="1" hangingPunct="1"/>
            <a:r>
              <a:rPr lang="en-US" altLang="en-US" dirty="0">
                <a:latin typeface="Calibri" panose="020F0502020204030204" pitchFamily="34" charset="0"/>
                <a:ea typeface="ＭＳ Ｐゴシック" panose="020B0600070205080204" pitchFamily="34" charset="-128"/>
              </a:rPr>
              <a:t>Lagging Behind</a:t>
            </a:r>
          </a:p>
          <a:p>
            <a:pPr lvl="1" eaLnBrk="1" hangingPunct="1"/>
            <a:r>
              <a:rPr lang="en-US" altLang="en-US" dirty="0">
                <a:latin typeface="Calibri" panose="020F0502020204030204" pitchFamily="34" charset="0"/>
                <a:ea typeface="ＭＳ Ｐゴシック" panose="020B0600070205080204" pitchFamily="34" charset="-128"/>
              </a:rPr>
              <a:t>Deliberate policy to prevent growth of mechanized industry</a:t>
            </a:r>
          </a:p>
          <a:p>
            <a:pPr lvl="1" eaLnBrk="1" hangingPunct="1"/>
            <a:r>
              <a:rPr lang="en-US" altLang="en-US" dirty="0">
                <a:latin typeface="Calibri" panose="020F0502020204030204" pitchFamily="34" charset="0"/>
                <a:ea typeface="ＭＳ Ｐゴシック" panose="020B0600070205080204" pitchFamily="34" charset="-128"/>
              </a:rPr>
              <a:t>Eastern Europe remained largely rural and agricultural</a:t>
            </a:r>
          </a:p>
          <a:p>
            <a:pPr eaLnBrk="1" hangingPunct="1"/>
            <a:r>
              <a:rPr lang="en-US" altLang="en-US" dirty="0">
                <a:latin typeface="Calibri" panose="020F0502020204030204" pitchFamily="34" charset="0"/>
                <a:ea typeface="ＭＳ Ｐゴシック" panose="020B0600070205080204" pitchFamily="34" charset="-128"/>
              </a:rPr>
              <a:t>The Example of India</a:t>
            </a:r>
          </a:p>
          <a:p>
            <a:pPr lvl="1" eaLnBrk="1" hangingPunct="1"/>
            <a:r>
              <a:rPr lang="en-US" altLang="en-US" dirty="0">
                <a:latin typeface="Calibri" panose="020F0502020204030204" pitchFamily="34" charset="0"/>
                <a:ea typeface="ＭＳ Ｐゴシック" panose="020B0600070205080204" pitchFamily="34" charset="-128"/>
              </a:rPr>
              <a:t>Prioritizing exportation of raw materials</a:t>
            </a:r>
          </a:p>
          <a:p>
            <a:pPr lvl="2" eaLnBrk="1" hangingPunct="1"/>
            <a:r>
              <a:rPr lang="en-US" altLang="en-US" dirty="0">
                <a:latin typeface="Calibri" panose="020F0502020204030204" pitchFamily="34" charset="0"/>
                <a:ea typeface="ＭＳ Ｐゴシック" panose="020B0600070205080204" pitchFamily="34" charset="-128"/>
              </a:rPr>
              <a:t>Spinners and handloom weavers put out of work</a:t>
            </a:r>
          </a:p>
          <a:p>
            <a:pPr lvl="2" eaLnBrk="1" hangingPunct="1"/>
            <a:r>
              <a:rPr lang="en-US" altLang="en-US" dirty="0">
                <a:latin typeface="Calibri" panose="020F0502020204030204" pitchFamily="34" charset="0"/>
                <a:ea typeface="ＭＳ Ｐゴシック" panose="020B0600070205080204" pitchFamily="34" charset="-128"/>
              </a:rPr>
              <a:t>Cut off credit, increased land and rent prices, and raised transportation costs</a:t>
            </a:r>
          </a:p>
          <a:p>
            <a:pPr lvl="2" eaLnBrk="1" hangingPunct="1"/>
            <a:r>
              <a:rPr lang="en-US" altLang="en-US" dirty="0">
                <a:latin typeface="Calibri" panose="020F0502020204030204" pitchFamily="34" charset="0"/>
                <a:ea typeface="ＭＳ Ｐゴシック" panose="020B0600070205080204" pitchFamily="34" charset="-128"/>
              </a:rPr>
              <a:t>Forced to import finished goods from Britain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British Ships in Calcutta </a:t>
            </a:r>
            <a:endParaRPr lang="en-US" dirty="0"/>
          </a:p>
        </p:txBody>
      </p:sp>
      <p:sp>
        <p:nvSpPr>
          <p:cNvPr id="3072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p605</a:t>
            </a:r>
          </a:p>
        </p:txBody>
      </p:sp>
      <p:pic>
        <p:nvPicPr>
          <p:cNvPr id="307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3" y="762000"/>
            <a:ext cx="730567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2"/>
          <p:cNvSpPr>
            <a:spLocks noChangeArrowheads="1"/>
          </p:cNvSpPr>
          <p:nvPr/>
        </p:nvSpPr>
        <p:spPr bwMode="auto">
          <a:xfrm>
            <a:off x="919163" y="5181600"/>
            <a:ext cx="7305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By the second half of the nineteenth century, the British had increased their trade and development in India. Shown here in this 1865 photograph are British clipper ships at the port of Calcutta, India.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2" y="152400"/>
            <a:ext cx="8491537" cy="381000"/>
          </a:xfrm>
        </p:spPr>
        <p:txBody>
          <a:bodyPr/>
          <a:lstStyle/>
          <a:p>
            <a:r>
              <a:rPr lang="en-US" dirty="0">
                <a:latin typeface="Calibri" panose="020F0502020204030204" pitchFamily="34" charset="0"/>
              </a:rPr>
              <a:t>Focus Questions</a:t>
            </a:r>
          </a:p>
        </p:txBody>
      </p:sp>
      <p:sp>
        <p:nvSpPr>
          <p:cNvPr id="3" name="Content Placeholder 2"/>
          <p:cNvSpPr>
            <a:spLocks noGrp="1"/>
          </p:cNvSpPr>
          <p:nvPr>
            <p:ph idx="1"/>
          </p:nvPr>
        </p:nvSpPr>
        <p:spPr>
          <a:xfrm>
            <a:off x="652462" y="914400"/>
            <a:ext cx="8034337" cy="5486400"/>
          </a:xfrm>
        </p:spPr>
        <p:txBody>
          <a:bodyPr/>
          <a:lstStyle/>
          <a:p>
            <a:r>
              <a:rPr lang="en-US" sz="2500" dirty="0">
                <a:latin typeface="Calibri" panose="020F0502020204030204" pitchFamily="34" charset="0"/>
              </a:rPr>
              <a:t>​Why was Great Britain the first state to have an Industrial Revolution? Why did it happen in Britain when it did? What were the basic features of the new industrial system created by the Industrial Revolution?</a:t>
            </a:r>
          </a:p>
          <a:p>
            <a:r>
              <a:rPr lang="en-US" sz="2500" dirty="0">
                <a:latin typeface="Calibri" panose="020F0502020204030204" pitchFamily="34" charset="0"/>
              </a:rPr>
              <a:t>​How did the Industrial Revolution spread from Great Britain to the continent and the United States, and how did industrialization in those areas differ from British industrialization?</a:t>
            </a:r>
          </a:p>
          <a:p>
            <a:r>
              <a:rPr lang="en-US" sz="2500" dirty="0">
                <a:latin typeface="Calibri" panose="020F0502020204030204" pitchFamily="34" charset="0"/>
              </a:rPr>
              <a:t>​What effects did the Industrial Revolution have on urban life, social classes, family life, and standards of living? What were working conditions like in the early decades of the Industrial Revolution, and what efforts were made to improve them?</a:t>
            </a:r>
          </a:p>
        </p:txBody>
      </p:sp>
    </p:spTree>
    <p:extLst>
      <p:ext uri="{BB962C8B-B14F-4D97-AF65-F5344CB8AC3E}">
        <p14:creationId xmlns:p14="http://schemas.microsoft.com/office/powerpoint/2010/main" val="845810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762000" y="76200"/>
            <a:ext cx="8382000"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The Social Impact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of the Industrial Revolution</a:t>
            </a:r>
          </a:p>
        </p:txBody>
      </p:sp>
      <p:sp>
        <p:nvSpPr>
          <p:cNvPr id="32771" name="Rectangle 9"/>
          <p:cNvSpPr>
            <a:spLocks noGrp="1" noChangeArrowheads="1"/>
          </p:cNvSpPr>
          <p:nvPr>
            <p:ph type="body" idx="1"/>
          </p:nvPr>
        </p:nvSpPr>
        <p:spPr>
          <a:xfrm>
            <a:off x="652463" y="1447800"/>
            <a:ext cx="7769225" cy="4786313"/>
          </a:xfrm>
        </p:spPr>
        <p:txBody>
          <a:bodyPr/>
          <a:lstStyle/>
          <a:p>
            <a:pPr eaLnBrk="1" hangingPunct="1">
              <a:lnSpc>
                <a:spcPct val="90000"/>
              </a:lnSpc>
            </a:pPr>
            <a:r>
              <a:rPr lang="en-US" altLang="en-US">
                <a:latin typeface="Calibri" panose="020F0502020204030204" pitchFamily="34" charset="0"/>
                <a:ea typeface="ＭＳ Ｐゴシック" panose="020B0600070205080204" pitchFamily="34" charset="-128"/>
              </a:rPr>
              <a:t>Population Growth</a:t>
            </a:r>
          </a:p>
          <a:p>
            <a:pPr lvl="1" eaLnBrk="1" hangingPunct="1">
              <a:lnSpc>
                <a:spcPct val="90000"/>
              </a:lnSpc>
            </a:pPr>
            <a:r>
              <a:rPr lang="en-US" altLang="en-US">
                <a:latin typeface="Calibri" panose="020F0502020204030204" pitchFamily="34" charset="0"/>
                <a:ea typeface="ＭＳ Ｐゴシック" panose="020B0600070205080204" pitchFamily="34" charset="-128"/>
              </a:rPr>
              <a:t>Decline of birth and death rates, increase in food supply</a:t>
            </a:r>
          </a:p>
          <a:p>
            <a:pPr lvl="1" eaLnBrk="1" hangingPunct="1">
              <a:lnSpc>
                <a:spcPct val="90000"/>
              </a:lnSpc>
            </a:pPr>
            <a:r>
              <a:rPr lang="en-US" altLang="en-US">
                <a:latin typeface="Calibri" panose="020F0502020204030204" pitchFamily="34" charset="0"/>
                <a:ea typeface="ＭＳ Ｐゴシック" panose="020B0600070205080204" pitchFamily="34" charset="-128"/>
              </a:rPr>
              <a:t>Congestion in the countryside</a:t>
            </a:r>
          </a:p>
          <a:p>
            <a:pPr eaLnBrk="1" hangingPunct="1">
              <a:lnSpc>
                <a:spcPct val="90000"/>
              </a:lnSpc>
            </a:pPr>
            <a:r>
              <a:rPr lang="en-US" altLang="en-US">
                <a:latin typeface="Calibri" panose="020F0502020204030204" pitchFamily="34" charset="0"/>
                <a:ea typeface="ＭＳ Ｐゴシック" panose="020B0600070205080204" pitchFamily="34" charset="-128"/>
              </a:rPr>
              <a:t>The Great Hunger</a:t>
            </a:r>
          </a:p>
          <a:p>
            <a:pPr lvl="1" eaLnBrk="1" hangingPunct="1">
              <a:lnSpc>
                <a:spcPct val="90000"/>
              </a:lnSpc>
            </a:pPr>
            <a:r>
              <a:rPr lang="en-US" altLang="en-US">
                <a:latin typeface="Calibri" panose="020F0502020204030204" pitchFamily="34" charset="0"/>
                <a:ea typeface="ＭＳ Ｐゴシック" panose="020B0600070205080204" pitchFamily="34" charset="-128"/>
              </a:rPr>
              <a:t>Background and crisis</a:t>
            </a:r>
          </a:p>
          <a:p>
            <a:pPr lvl="2" eaLnBrk="1" hangingPunct="1">
              <a:lnSpc>
                <a:spcPct val="90000"/>
              </a:lnSpc>
            </a:pPr>
            <a:r>
              <a:rPr lang="en-US" altLang="en-US">
                <a:latin typeface="Calibri" panose="020F0502020204030204" pitchFamily="34" charset="0"/>
                <a:ea typeface="ＭＳ Ｐゴシック" panose="020B0600070205080204" pitchFamily="34" charset="-128"/>
              </a:rPr>
              <a:t>Irish population growth</a:t>
            </a:r>
          </a:p>
          <a:p>
            <a:pPr lvl="2" eaLnBrk="1" hangingPunct="1">
              <a:lnSpc>
                <a:spcPct val="90000"/>
              </a:lnSpc>
            </a:pPr>
            <a:r>
              <a:rPr lang="en-US" altLang="en-US">
                <a:latin typeface="Calibri" panose="020F0502020204030204" pitchFamily="34" charset="0"/>
                <a:ea typeface="ＭＳ Ｐゴシック" panose="020B0600070205080204" pitchFamily="34" charset="-128"/>
              </a:rPr>
              <a:t>Reliance on the potato</a:t>
            </a:r>
          </a:p>
          <a:p>
            <a:pPr lvl="2" eaLnBrk="1" hangingPunct="1">
              <a:lnSpc>
                <a:spcPct val="90000"/>
              </a:lnSpc>
            </a:pPr>
            <a:r>
              <a:rPr lang="en-US" altLang="en-US">
                <a:latin typeface="Calibri" panose="020F0502020204030204" pitchFamily="34" charset="0"/>
                <a:ea typeface="ＭＳ Ｐゴシック" panose="020B0600070205080204" pitchFamily="34" charset="-128"/>
              </a:rPr>
              <a:t>Potato crop fails, 1845 – 1851</a:t>
            </a:r>
          </a:p>
          <a:p>
            <a:pPr lvl="3" eaLnBrk="1" hangingPunct="1">
              <a:lnSpc>
                <a:spcPct val="90000"/>
              </a:lnSpc>
            </a:pPr>
            <a:r>
              <a:rPr lang="en-US" altLang="en-US">
                <a:latin typeface="Calibri" panose="020F0502020204030204" pitchFamily="34" charset="0"/>
                <a:ea typeface="ＭＳ Ｐゴシック" panose="020B0600070205080204" pitchFamily="34" charset="-128"/>
              </a:rPr>
              <a:t>Catastrophic population loss</a:t>
            </a:r>
          </a:p>
          <a:p>
            <a:pPr lvl="1" eaLnBrk="1" hangingPunct="1">
              <a:lnSpc>
                <a:spcPct val="90000"/>
              </a:lnSpc>
            </a:pPr>
            <a:r>
              <a:rPr lang="en-US" altLang="en-US">
                <a:latin typeface="Calibri" panose="020F0502020204030204" pitchFamily="34" charset="0"/>
                <a:ea typeface="ＭＳ Ｐゴシック" panose="020B0600070205080204" pitchFamily="34" charset="-128"/>
              </a:rPr>
              <a:t>Emigration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690563" y="0"/>
            <a:ext cx="8453437" cy="1066800"/>
          </a:xfrm>
        </p:spPr>
        <p:txBody>
          <a:bodyPr/>
          <a:lstStyle/>
          <a:p>
            <a:pPr eaLnBrk="1" hangingPunct="1"/>
            <a:r>
              <a:rPr lang="en-US" altLang="en-US" dirty="0">
                <a:latin typeface="Calibri" panose="020F0502020204030204" pitchFamily="34" charset="0"/>
                <a:ea typeface="ＭＳ Ｐゴシック" panose="020B0600070205080204" pitchFamily="34" charset="-128"/>
              </a:rPr>
              <a:t>The Growth of Cities</a:t>
            </a:r>
          </a:p>
        </p:txBody>
      </p:sp>
      <p:sp>
        <p:nvSpPr>
          <p:cNvPr id="33795" name="Rectangle 9"/>
          <p:cNvSpPr>
            <a:spLocks noGrp="1" noChangeArrowheads="1"/>
          </p:cNvSpPr>
          <p:nvPr>
            <p:ph type="body" idx="1"/>
          </p:nvPr>
        </p:nvSpPr>
        <p:spPr>
          <a:xfrm>
            <a:off x="690563" y="1066800"/>
            <a:ext cx="7769225" cy="4786312"/>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Urban Living Conditions in the Early Industrial Revolution</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Sanitary and living conditions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Suburbs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Row houses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Adulteration of food</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Moral consequences of urban life</a:t>
            </a:r>
          </a:p>
          <a:p>
            <a:pPr eaLnBrk="1" hangingPunct="1"/>
            <a:r>
              <a:rPr lang="en-US" altLang="en-US" dirty="0">
                <a:latin typeface="Calibri" panose="020F0502020204030204" pitchFamily="34" charset="0"/>
                <a:ea typeface="ＭＳ Ｐゴシック" panose="020B0600070205080204" pitchFamily="34" charset="-128"/>
              </a:rPr>
              <a:t>Urban Reformers</a:t>
            </a:r>
          </a:p>
          <a:p>
            <a:pPr lvl="1" eaLnBrk="1" hangingPunct="1"/>
            <a:r>
              <a:rPr lang="en-US" altLang="en-US" dirty="0">
                <a:latin typeface="Calibri" panose="020F0502020204030204" pitchFamily="34" charset="0"/>
                <a:ea typeface="ＭＳ Ｐゴシック" panose="020B0600070205080204" pitchFamily="34" charset="-128"/>
              </a:rPr>
              <a:t>Edwin Chadwick (1800 – 1890)</a:t>
            </a:r>
          </a:p>
          <a:p>
            <a:pPr lvl="2" eaLnBrk="1" hangingPunct="1"/>
            <a:r>
              <a:rPr lang="en-US" altLang="en-US" i="1" dirty="0">
                <a:latin typeface="Calibri" panose="020F0502020204030204" pitchFamily="34" charset="0"/>
                <a:ea typeface="ＭＳ Ｐゴシック" panose="020B0600070205080204" pitchFamily="34" charset="-128"/>
              </a:rPr>
              <a:t>Report on the Condition of the Laboring Population of Great Britain</a:t>
            </a:r>
            <a:r>
              <a:rPr lang="en-US" altLang="en-US" dirty="0">
                <a:latin typeface="Calibri" panose="020F0502020204030204" pitchFamily="34" charset="0"/>
                <a:ea typeface="ＭＳ Ｐゴシック" panose="020B0600070205080204" pitchFamily="34" charset="-128"/>
              </a:rPr>
              <a:t>, 1842</a:t>
            </a:r>
          </a:p>
          <a:p>
            <a:pPr lvl="2" eaLnBrk="1" hangingPunct="1"/>
            <a:r>
              <a:rPr lang="en-US" altLang="en-US" dirty="0">
                <a:latin typeface="Calibri" panose="020F0502020204030204" pitchFamily="34" charset="0"/>
                <a:ea typeface="ＭＳ Ｐゴシック" panose="020B0600070205080204" pitchFamily="34" charset="-128"/>
              </a:rPr>
              <a:t>Advocating new public health measures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A New Industrial Town</a:t>
            </a:r>
            <a:endParaRPr lang="en-US" dirty="0"/>
          </a:p>
        </p:txBody>
      </p:sp>
      <p:sp>
        <p:nvSpPr>
          <p:cNvPr id="3481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p607</a:t>
            </a:r>
          </a:p>
        </p:txBody>
      </p:sp>
      <p:pic>
        <p:nvPicPr>
          <p:cNvPr id="348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685800"/>
            <a:ext cx="72136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2"/>
          <p:cNvSpPr>
            <a:spLocks noChangeArrowheads="1"/>
          </p:cNvSpPr>
          <p:nvPr/>
        </p:nvSpPr>
        <p:spPr bwMode="auto">
          <a:xfrm>
            <a:off x="965200" y="5373688"/>
            <a:ext cx="721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Cities and towns grew dramatically in Britain in the first half of the nineteenth century, largely as a result of industrialization.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727767" y="152400"/>
            <a:ext cx="8415337"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New Social Classes: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The Industrial Middle Class</a:t>
            </a:r>
          </a:p>
        </p:txBody>
      </p:sp>
      <p:sp>
        <p:nvSpPr>
          <p:cNvPr id="36867" name="Rectangle 7"/>
          <p:cNvSpPr>
            <a:spLocks noGrp="1" noChangeArrowheads="1"/>
          </p:cNvSpPr>
          <p:nvPr>
            <p:ph type="body" idx="1"/>
          </p:nvPr>
        </p:nvSpPr>
        <p:spPr>
          <a:xfrm>
            <a:off x="728663" y="1538288"/>
            <a:ext cx="7769225" cy="4786312"/>
          </a:xfrm>
        </p:spPr>
        <p:txBody>
          <a:bodyPr/>
          <a:lstStyle/>
          <a:p>
            <a:pPr eaLnBrk="1" hangingPunct="1"/>
            <a:r>
              <a:rPr lang="en-US" altLang="en-US" dirty="0">
                <a:latin typeface="Calibri" panose="020F0502020204030204" pitchFamily="34" charset="0"/>
                <a:ea typeface="ＭＳ Ｐゴシック" panose="020B0600070205080204" pitchFamily="34" charset="-128"/>
              </a:rPr>
              <a:t>The New Industrial Entrepreneurs</a:t>
            </a:r>
          </a:p>
          <a:p>
            <a:pPr lvl="1" eaLnBrk="1" hangingPunct="1"/>
            <a:r>
              <a:rPr lang="en-US" altLang="en-US" dirty="0">
                <a:latin typeface="Calibri" panose="020F0502020204030204" pitchFamily="34" charset="0"/>
                <a:ea typeface="ＭＳ Ｐゴシック" panose="020B0600070205080204" pitchFamily="34" charset="-128"/>
              </a:rPr>
              <a:t>Qualities: resourcefulness, initiative, and ambition</a:t>
            </a:r>
          </a:p>
          <a:p>
            <a:pPr lvl="1" eaLnBrk="1" hangingPunct="1"/>
            <a:r>
              <a:rPr lang="en-US" altLang="en-US" dirty="0">
                <a:latin typeface="Calibri" panose="020F0502020204030204" pitchFamily="34" charset="0"/>
                <a:ea typeface="ＭＳ Ｐゴシック" panose="020B0600070205080204" pitchFamily="34" charset="-128"/>
              </a:rPr>
              <a:t>Diversity of origins</a:t>
            </a:r>
          </a:p>
          <a:p>
            <a:pPr lvl="2" eaLnBrk="1" hangingPunct="1"/>
            <a:r>
              <a:rPr lang="en-US" altLang="en-US" dirty="0">
                <a:latin typeface="Calibri" panose="020F0502020204030204" pitchFamily="34" charset="0"/>
                <a:ea typeface="ＭＳ Ｐゴシック" panose="020B0600070205080204" pitchFamily="34" charset="-128"/>
              </a:rPr>
              <a:t>Mercantile trades</a:t>
            </a:r>
          </a:p>
          <a:p>
            <a:pPr lvl="2" eaLnBrk="1" hangingPunct="1"/>
            <a:r>
              <a:rPr lang="en-US" altLang="en-US" dirty="0">
                <a:latin typeface="Calibri" panose="020F0502020204030204" pitchFamily="34" charset="0"/>
                <a:ea typeface="ＭＳ Ｐゴシック" panose="020B0600070205080204" pitchFamily="34" charset="-128"/>
              </a:rPr>
              <a:t>Dissenting religious minorities</a:t>
            </a:r>
          </a:p>
          <a:p>
            <a:pPr lvl="2" eaLnBrk="1" hangingPunct="1"/>
            <a:r>
              <a:rPr lang="en-US" altLang="en-US" dirty="0">
                <a:latin typeface="Calibri" panose="020F0502020204030204" pitchFamily="34" charset="0"/>
                <a:ea typeface="ＭＳ Ｐゴシック" panose="020B0600070205080204" pitchFamily="34" charset="-128"/>
              </a:rPr>
              <a:t>Aristocrats</a:t>
            </a:r>
          </a:p>
          <a:p>
            <a:pPr eaLnBrk="1" hangingPunct="1"/>
            <a:r>
              <a:rPr lang="en-US" altLang="en-US" dirty="0">
                <a:latin typeface="Calibri" panose="020F0502020204030204" pitchFamily="34" charset="0"/>
                <a:ea typeface="ＭＳ Ｐゴシック" panose="020B0600070205080204" pitchFamily="34" charset="-128"/>
              </a:rPr>
              <a:t>Significance of Industrial Entrepreneurs</a:t>
            </a:r>
          </a:p>
          <a:p>
            <a:pPr lvl="1" eaLnBrk="1" hangingPunct="1"/>
            <a:r>
              <a:rPr lang="en-US" altLang="en-US" dirty="0">
                <a:latin typeface="Calibri" panose="020F0502020204030204" pitchFamily="34" charset="0"/>
                <a:ea typeface="ＭＳ Ｐゴシック" panose="020B0600070205080204" pitchFamily="34" charset="-128"/>
              </a:rPr>
              <a:t>Creation of a new business aristocracy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690563" y="152400"/>
            <a:ext cx="8453437" cy="1066800"/>
          </a:xfrm>
        </p:spPr>
        <p:txBody>
          <a:bodyPr/>
          <a:lstStyle/>
          <a:p>
            <a:pPr eaLnBrk="1" hangingPunct="1"/>
            <a:r>
              <a:rPr lang="en-US" altLang="en-US" dirty="0">
                <a:latin typeface="Calibri" panose="020F0502020204030204" pitchFamily="34" charset="0"/>
                <a:ea typeface="ＭＳ Ｐゴシック" panose="020B0600070205080204" pitchFamily="34" charset="-128"/>
              </a:rPr>
              <a:t>New Social Classes: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Workers in the Industrial Age</a:t>
            </a:r>
          </a:p>
        </p:txBody>
      </p:sp>
      <p:sp>
        <p:nvSpPr>
          <p:cNvPr id="37891" name="Rectangle 7"/>
          <p:cNvSpPr>
            <a:spLocks noGrp="1" noChangeArrowheads="1"/>
          </p:cNvSpPr>
          <p:nvPr>
            <p:ph type="body" idx="1"/>
          </p:nvPr>
        </p:nvSpPr>
        <p:spPr>
          <a:xfrm>
            <a:off x="685800" y="1295400"/>
            <a:ext cx="7769225" cy="4786313"/>
          </a:xfrm>
        </p:spPr>
        <p:txBody>
          <a:bodyPr/>
          <a:lstStyle/>
          <a:p>
            <a:pPr eaLnBrk="1" hangingPunct="1"/>
            <a:r>
              <a:rPr lang="en-US" altLang="en-US" dirty="0">
                <a:latin typeface="Calibri" panose="020F0502020204030204" pitchFamily="34" charset="0"/>
                <a:ea typeface="ＭＳ Ｐゴシック" panose="020B0600070205080204" pitchFamily="34" charset="-128"/>
              </a:rPr>
              <a:t>Composition of the Working Class</a:t>
            </a:r>
          </a:p>
          <a:p>
            <a:pPr eaLnBrk="1" hangingPunct="1"/>
            <a:r>
              <a:rPr lang="en-US" altLang="en-US" dirty="0">
                <a:latin typeface="Calibri" panose="020F0502020204030204" pitchFamily="34" charset="0"/>
                <a:ea typeface="ＭＳ Ｐゴシック" panose="020B0600070205080204" pitchFamily="34" charset="-128"/>
              </a:rPr>
              <a:t>Working Conditions for the Industrial Working Class</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Harsh environments in the mills and mines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Child labor</a:t>
            </a:r>
          </a:p>
          <a:p>
            <a:pPr lvl="3" eaLnBrk="1" hangingPunct="1">
              <a:lnSpc>
                <a:spcPct val="90000"/>
              </a:lnSpc>
            </a:pPr>
            <a:r>
              <a:rPr lang="en-US" altLang="en-US" dirty="0">
                <a:latin typeface="Calibri" panose="020F0502020204030204" pitchFamily="34" charset="0"/>
                <a:ea typeface="ＭＳ Ｐゴシック" panose="020B0600070205080204" pitchFamily="34" charset="-128"/>
              </a:rPr>
              <a:t>Pauper apprentices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Women and working patterns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Factory Acts</a:t>
            </a:r>
          </a:p>
          <a:p>
            <a:pPr lvl="3" eaLnBrk="1" hangingPunct="1">
              <a:lnSpc>
                <a:spcPct val="90000"/>
              </a:lnSpc>
            </a:pPr>
            <a:r>
              <a:rPr lang="en-US" altLang="en-US" dirty="0">
                <a:latin typeface="Calibri" panose="020F0502020204030204" pitchFamily="34" charset="0"/>
                <a:ea typeface="ＭＳ Ｐゴシック" panose="020B0600070205080204" pitchFamily="34" charset="-128"/>
              </a:rPr>
              <a:t>Impact on women and children</a:t>
            </a:r>
          </a:p>
          <a:p>
            <a:pPr eaLnBrk="1" hangingPunct="1">
              <a:lnSpc>
                <a:spcPct val="90000"/>
              </a:lnSpc>
            </a:pPr>
            <a:r>
              <a:rPr lang="en-US" altLang="en-US" dirty="0">
                <a:latin typeface="Calibri" panose="020F0502020204030204" pitchFamily="34" charset="0"/>
                <a:ea typeface="ＭＳ Ｐゴシック" panose="020B0600070205080204" pitchFamily="34" charset="-128"/>
              </a:rPr>
              <a:t>Historians Debate: Did Industrialization Bring an Improved Standard of Living?</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Widening gap between rich and poor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Title 1"/>
          <p:cNvSpPr>
            <a:spLocks noGrp="1"/>
          </p:cNvSpPr>
          <p:nvPr>
            <p:ph type="title" idx="4294967295"/>
          </p:nvPr>
        </p:nvSpPr>
        <p:spPr>
          <a:xfrm>
            <a:off x="0" y="76200"/>
            <a:ext cx="9144000" cy="381000"/>
          </a:xfrm>
        </p:spPr>
        <p:txBody>
          <a:bodyPr/>
          <a:lstStyle/>
          <a:p>
            <a:pPr eaLnBrk="1" hangingPunct="1"/>
            <a:r>
              <a:rPr lang="en-US" altLang="en-US" sz="3000" dirty="0">
                <a:solidFill>
                  <a:srgbClr val="000000"/>
                </a:solidFill>
                <a:latin typeface="Calibri" panose="020F0502020204030204" pitchFamily="34" charset="0"/>
                <a:ea typeface="ＭＳ Ｐゴシック" panose="020B0600070205080204" pitchFamily="34" charset="-128"/>
              </a:rPr>
              <a:t>Living Conditions of London’s Poor (Slide 1 of 3)</a:t>
            </a:r>
            <a:endParaRPr lang="en-US" altLang="en-US" dirty="0">
              <a:ea typeface="ＭＳ Ｐゴシック" panose="020B0600070205080204" pitchFamily="34" charset="-128"/>
            </a:endParaRPr>
          </a:p>
        </p:txBody>
      </p:sp>
      <p:sp>
        <p:nvSpPr>
          <p:cNvPr id="38914"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p608</a:t>
            </a:r>
          </a:p>
        </p:txBody>
      </p:sp>
      <p:pic>
        <p:nvPicPr>
          <p:cNvPr id="389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946150"/>
            <a:ext cx="5067300"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2"/>
          <p:cNvSpPr>
            <a:spLocks noChangeArrowheads="1"/>
          </p:cNvSpPr>
          <p:nvPr/>
        </p:nvSpPr>
        <p:spPr bwMode="auto">
          <a:xfrm>
            <a:off x="876300" y="52578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solidFill>
                  <a:srgbClr val="333333"/>
                </a:solidFill>
                <a:latin typeface="Calibri" panose="020F0502020204030204" pitchFamily="34" charset="0"/>
              </a:rPr>
              <a:t>French illustrator Gustave Doré created illustrations for a guide to London called </a:t>
            </a:r>
            <a:r>
              <a:rPr lang="en-US" altLang="en-US" sz="2000" i="1">
                <a:solidFill>
                  <a:srgbClr val="333333"/>
                </a:solidFill>
                <a:latin typeface="Calibri" panose="020F0502020204030204" pitchFamily="34" charset="0"/>
              </a:rPr>
              <a:t>London: A Pilgrimage</a:t>
            </a:r>
            <a:r>
              <a:rPr lang="en-US" altLang="en-US" sz="2000">
                <a:solidFill>
                  <a:srgbClr val="333333"/>
                </a:solidFill>
                <a:latin typeface="Calibri" panose="020F0502020204030204" pitchFamily="34" charset="0"/>
              </a:rPr>
              <a:t>.</a:t>
            </a:r>
            <a:endParaRPr lang="en-US" altLang="en-US" sz="2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Title 1"/>
          <p:cNvSpPr>
            <a:spLocks noGrp="1"/>
          </p:cNvSpPr>
          <p:nvPr>
            <p:ph type="title" idx="4294967295"/>
          </p:nvPr>
        </p:nvSpPr>
        <p:spPr>
          <a:xfrm>
            <a:off x="0" y="76200"/>
            <a:ext cx="9144000" cy="381000"/>
          </a:xfrm>
        </p:spPr>
        <p:txBody>
          <a:bodyPr/>
          <a:lstStyle/>
          <a:p>
            <a:pPr eaLnBrk="1" hangingPunct="1"/>
            <a:r>
              <a:rPr lang="en-US" altLang="en-US" sz="3000" dirty="0">
                <a:solidFill>
                  <a:srgbClr val="000000"/>
                </a:solidFill>
                <a:latin typeface="Calibri" panose="020F0502020204030204" pitchFamily="34" charset="0"/>
                <a:ea typeface="ＭＳ Ｐゴシック" panose="020B0600070205080204" pitchFamily="34" charset="-128"/>
              </a:rPr>
              <a:t>Living Conditions of London’s Poor (Slide 2 of 3)</a:t>
            </a:r>
            <a:endParaRPr lang="en-US" altLang="en-US" dirty="0">
              <a:ea typeface="ＭＳ Ｐゴシック" panose="020B0600070205080204" pitchFamily="34" charset="-128"/>
            </a:endParaRPr>
          </a:p>
        </p:txBody>
      </p:sp>
      <p:sp>
        <p:nvSpPr>
          <p:cNvPr id="4096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p608</a:t>
            </a:r>
          </a:p>
        </p:txBody>
      </p:sp>
      <p:pic>
        <p:nvPicPr>
          <p:cNvPr id="409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762000"/>
            <a:ext cx="592455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1"/>
          <p:cNvSpPr>
            <a:spLocks noChangeArrowheads="1"/>
          </p:cNvSpPr>
          <p:nvPr/>
        </p:nvSpPr>
        <p:spPr bwMode="auto">
          <a:xfrm>
            <a:off x="762000" y="5562600"/>
            <a:ext cx="762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solidFill>
                  <a:srgbClr val="333333"/>
                </a:solidFill>
                <a:latin typeface="Calibri" panose="020F0502020204030204" pitchFamily="34" charset="0"/>
              </a:rPr>
              <a:t>The image depicts an open air market on Dudley Street, where men,</a:t>
            </a:r>
          </a:p>
          <a:p>
            <a:pPr>
              <a:spcBef>
                <a:spcPct val="0"/>
              </a:spcBef>
              <a:buClrTx/>
              <a:buSzTx/>
              <a:buFontTx/>
              <a:buNone/>
            </a:pPr>
            <a:r>
              <a:rPr lang="en-US" altLang="en-US" sz="2000">
                <a:solidFill>
                  <a:srgbClr val="333333"/>
                </a:solidFill>
                <a:latin typeface="Calibri" panose="020F0502020204030204" pitchFamily="34" charset="0"/>
              </a:rPr>
              <a:t>women, and children are attempting to sell their wares.</a:t>
            </a:r>
            <a:endParaRPr lang="en-US" altLang="en-US" sz="2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Title 1"/>
          <p:cNvSpPr>
            <a:spLocks noGrp="1"/>
          </p:cNvSpPr>
          <p:nvPr>
            <p:ph type="title" idx="4294967295"/>
          </p:nvPr>
        </p:nvSpPr>
        <p:spPr>
          <a:xfrm>
            <a:off x="0" y="76200"/>
            <a:ext cx="9144000" cy="381000"/>
          </a:xfrm>
        </p:spPr>
        <p:txBody>
          <a:bodyPr/>
          <a:lstStyle/>
          <a:p>
            <a:pPr eaLnBrk="1" hangingPunct="1"/>
            <a:r>
              <a:rPr lang="en-US" altLang="en-US" sz="3000" dirty="0">
                <a:solidFill>
                  <a:srgbClr val="000000"/>
                </a:solidFill>
                <a:latin typeface="Calibri" panose="020F0502020204030204" pitchFamily="34" charset="0"/>
                <a:ea typeface="ＭＳ Ｐゴシック" panose="020B0600070205080204" pitchFamily="34" charset="-128"/>
              </a:rPr>
              <a:t>Living Conditions of London’s Poor (Slide 3 of 3)</a:t>
            </a:r>
            <a:endParaRPr lang="en-US" altLang="en-US" dirty="0">
              <a:ea typeface="ＭＳ Ｐゴシック" panose="020B0600070205080204" pitchFamily="34" charset="-128"/>
            </a:endParaRPr>
          </a:p>
        </p:txBody>
      </p:sp>
      <p:sp>
        <p:nvSpPr>
          <p:cNvPr id="4301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p608</a:t>
            </a:r>
          </a:p>
        </p:txBody>
      </p:sp>
      <p:pic>
        <p:nvPicPr>
          <p:cNvPr id="430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3663" y="838200"/>
            <a:ext cx="38766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1"/>
          <p:cNvSpPr>
            <a:spLocks noChangeArrowheads="1"/>
          </p:cNvSpPr>
          <p:nvPr/>
        </p:nvSpPr>
        <p:spPr bwMode="auto">
          <a:xfrm>
            <a:off x="2171700" y="5762625"/>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solidFill>
                  <a:srgbClr val="333333"/>
                </a:solidFill>
                <a:latin typeface="Calibri" panose="020F0502020204030204" pitchFamily="34" charset="0"/>
              </a:rPr>
              <a:t>Children in ragged clothes play in the street.</a:t>
            </a:r>
            <a:endParaRPr lang="en-US" altLang="en-US" sz="2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Women and Children in the Mines</a:t>
            </a:r>
            <a:endParaRPr lang="en-US" dirty="0"/>
          </a:p>
        </p:txBody>
      </p:sp>
      <p:sp>
        <p:nvSpPr>
          <p:cNvPr id="4505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p613</a:t>
            </a:r>
          </a:p>
        </p:txBody>
      </p:sp>
      <p:pic>
        <p:nvPicPr>
          <p:cNvPr id="450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013" y="609600"/>
            <a:ext cx="74199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2"/>
          <p:cNvSpPr>
            <a:spLocks noChangeArrowheads="1"/>
          </p:cNvSpPr>
          <p:nvPr/>
        </p:nvSpPr>
        <p:spPr bwMode="auto">
          <a:xfrm>
            <a:off x="1219200" y="5799138"/>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Women and children were often employed in the factories and mines of the early nineteenth century. </a:t>
            </a:r>
            <a:endParaRPr lang="en-US" altLang="en-US" sz="2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685800" y="12551"/>
            <a:ext cx="8453437" cy="1066800"/>
          </a:xfrm>
        </p:spPr>
        <p:txBody>
          <a:bodyPr/>
          <a:lstStyle/>
          <a:p>
            <a:pPr eaLnBrk="1" hangingPunct="1"/>
            <a:r>
              <a:rPr lang="en-US" altLang="en-US" dirty="0">
                <a:latin typeface="Calibri" panose="020F0502020204030204" pitchFamily="34" charset="0"/>
                <a:ea typeface="ＭＳ Ｐゴシック" panose="020B0600070205080204" pitchFamily="34" charset="-128"/>
              </a:rPr>
              <a:t>Efforts at Change</a:t>
            </a:r>
          </a:p>
        </p:txBody>
      </p:sp>
      <p:sp>
        <p:nvSpPr>
          <p:cNvPr id="47107" name="Rectangle 9"/>
          <p:cNvSpPr>
            <a:spLocks noGrp="1" noChangeArrowheads="1"/>
          </p:cNvSpPr>
          <p:nvPr>
            <p:ph type="body" idx="1"/>
          </p:nvPr>
        </p:nvSpPr>
        <p:spPr>
          <a:xfrm>
            <a:off x="685800" y="914400"/>
            <a:ext cx="7769225" cy="4786312"/>
          </a:xfrm>
        </p:spPr>
        <p:txBody>
          <a:bodyPr/>
          <a:lstStyle/>
          <a:p>
            <a:pPr eaLnBrk="1" hangingPunct="1"/>
            <a:r>
              <a:rPr lang="en-US" altLang="en-US" dirty="0">
                <a:latin typeface="Calibri" panose="020F0502020204030204" pitchFamily="34" charset="0"/>
                <a:ea typeface="ＭＳ Ｐゴシック" panose="020B0600070205080204" pitchFamily="34" charset="-128"/>
              </a:rPr>
              <a:t>Efforts at Change: the Workers</a:t>
            </a:r>
          </a:p>
          <a:p>
            <a:pPr lvl="1" eaLnBrk="1" hangingPunct="1"/>
            <a:r>
              <a:rPr lang="en-US" altLang="en-US" dirty="0">
                <a:latin typeface="Calibri" panose="020F0502020204030204" pitchFamily="34" charset="0"/>
                <a:ea typeface="ＭＳ Ｐゴシック" panose="020B0600070205080204" pitchFamily="34" charset="-128"/>
              </a:rPr>
              <a:t>The Trade Union Movement</a:t>
            </a:r>
          </a:p>
          <a:p>
            <a:pPr lvl="1" eaLnBrk="1" hangingPunct="1"/>
            <a:r>
              <a:rPr lang="en-US" altLang="en-US" dirty="0">
                <a:latin typeface="Calibri" panose="020F0502020204030204" pitchFamily="34" charset="0"/>
                <a:ea typeface="ＭＳ Ｐゴシック" panose="020B0600070205080204" pitchFamily="34" charset="-128"/>
              </a:rPr>
              <a:t>Luddites</a:t>
            </a:r>
          </a:p>
          <a:p>
            <a:pPr lvl="1" eaLnBrk="1" hangingPunct="1"/>
            <a:r>
              <a:rPr lang="en-US" altLang="en-US" dirty="0">
                <a:latin typeface="Calibri" panose="020F0502020204030204" pitchFamily="34" charset="0"/>
                <a:ea typeface="ＭＳ Ｐゴシック" panose="020B0600070205080204" pitchFamily="34" charset="-128"/>
              </a:rPr>
              <a:t>Chartism</a:t>
            </a:r>
          </a:p>
          <a:p>
            <a:pPr lvl="2" eaLnBrk="1" hangingPunct="1"/>
            <a:r>
              <a:rPr lang="en-US" altLang="en-US" dirty="0">
                <a:latin typeface="Calibri" panose="020F0502020204030204" pitchFamily="34" charset="0"/>
                <a:ea typeface="ＭＳ Ｐゴシック" panose="020B0600070205080204" pitchFamily="34" charset="-128"/>
              </a:rPr>
              <a:t>Politics and the People’s Charter during the 1840s</a:t>
            </a:r>
          </a:p>
          <a:p>
            <a:pPr eaLnBrk="1" hangingPunct="1"/>
            <a:r>
              <a:rPr lang="en-US" altLang="en-US" dirty="0">
                <a:latin typeface="Calibri" panose="020F0502020204030204" pitchFamily="34" charset="0"/>
                <a:ea typeface="ＭＳ Ｐゴシック" panose="020B0600070205080204" pitchFamily="34" charset="-128"/>
              </a:rPr>
              <a:t>Efforts at Change: Reformers and Government</a:t>
            </a:r>
          </a:p>
          <a:p>
            <a:pPr lvl="1" eaLnBrk="1" hangingPunct="1"/>
            <a:r>
              <a:rPr lang="en-US" altLang="en-US" dirty="0">
                <a:latin typeface="Calibri" panose="020F0502020204030204" pitchFamily="34" charset="0"/>
                <a:ea typeface="ＭＳ Ｐゴシック" panose="020B0600070205080204" pitchFamily="34" charset="-128"/>
              </a:rPr>
              <a:t>Government action</a:t>
            </a:r>
          </a:p>
          <a:p>
            <a:pPr lvl="2" eaLnBrk="1" hangingPunct="1"/>
            <a:r>
              <a:rPr lang="en-US" altLang="en-US" dirty="0">
                <a:latin typeface="Calibri" panose="020F0502020204030204" pitchFamily="34" charset="0"/>
                <a:ea typeface="ＭＳ Ｐゴシック" panose="020B0600070205080204" pitchFamily="34" charset="-128"/>
              </a:rPr>
              <a:t>Factory acts, 1802 – 1819</a:t>
            </a:r>
          </a:p>
          <a:p>
            <a:pPr lvl="3" eaLnBrk="1" hangingPunct="1"/>
            <a:r>
              <a:rPr lang="en-US" altLang="en-US" dirty="0">
                <a:latin typeface="Calibri" panose="020F0502020204030204" pitchFamily="34" charset="0"/>
                <a:ea typeface="ＭＳ Ｐゴシック" panose="020B0600070205080204" pitchFamily="34" charset="-128"/>
              </a:rPr>
              <a:t>Strengthening and expanding earlier legislation: the Factory Act of 1833</a:t>
            </a:r>
          </a:p>
          <a:p>
            <a:pPr lvl="2" eaLnBrk="1" hangingPunct="1"/>
            <a:r>
              <a:rPr lang="en-US" altLang="en-US" dirty="0">
                <a:latin typeface="Calibri" panose="020F0502020204030204" pitchFamily="34" charset="0"/>
                <a:ea typeface="ＭＳ Ｐゴシック" panose="020B0600070205080204" pitchFamily="34" charset="-128"/>
              </a:rPr>
              <a:t>The Coal Mines Act, 1842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eaLnBrk="1" hangingPunct="1">
              <a:defRPr/>
            </a:pPr>
            <a:r>
              <a:rPr lang="en-US" sz="3000" kern="1200" dirty="0">
                <a:solidFill>
                  <a:srgbClr val="000000"/>
                </a:solidFill>
                <a:latin typeface="Calibri"/>
                <a:ea typeface="ＭＳ Ｐゴシック"/>
                <a:cs typeface="ＭＳ Ｐゴシック"/>
              </a:rPr>
              <a:t>Power looms in an English textile factory</a:t>
            </a:r>
            <a:endParaRPr lang="en-US" dirty="0"/>
          </a:p>
        </p:txBody>
      </p:sp>
      <p:sp>
        <p:nvSpPr>
          <p:cNvPr id="5122" name="TextBox 2"/>
          <p:cNvSpPr txBox="1">
            <a:spLocks noChangeArrowheads="1"/>
          </p:cNvSpPr>
          <p:nvPr/>
        </p:nvSpPr>
        <p:spPr bwMode="auto">
          <a:xfrm>
            <a:off x="8610600" y="6604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p592</a:t>
            </a:r>
          </a:p>
        </p:txBody>
      </p:sp>
      <p:pic>
        <p:nvPicPr>
          <p:cNvPr id="51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1371600"/>
            <a:ext cx="56483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A Trade Union Membership Card</a:t>
            </a:r>
            <a:endParaRPr lang="en-US" dirty="0"/>
          </a:p>
        </p:txBody>
      </p:sp>
      <p:sp>
        <p:nvSpPr>
          <p:cNvPr id="4813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p616</a:t>
            </a:r>
          </a:p>
        </p:txBody>
      </p:sp>
      <p:pic>
        <p:nvPicPr>
          <p:cNvPr id="481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706438"/>
            <a:ext cx="31527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2"/>
          <p:cNvSpPr>
            <a:spLocks noChangeArrowheads="1"/>
          </p:cNvSpPr>
          <p:nvPr/>
        </p:nvSpPr>
        <p:spPr bwMode="auto">
          <a:xfrm>
            <a:off x="419100" y="5648325"/>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Skilled workers in a number of new industries formed trade unions in an attempt to gain higher wages, better working conditions, and special benefits. </a:t>
            </a:r>
            <a:endParaRPr lang="en-US" altLang="en-US"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eaLnBrk="1" hangingPunct="1">
              <a:defRPr/>
            </a:pPr>
            <a:r>
              <a:rPr lang="en-US" sz="3000" kern="1200" dirty="0">
                <a:solidFill>
                  <a:srgbClr val="000000"/>
                </a:solidFill>
                <a:latin typeface="Calibri"/>
                <a:ea typeface="ＭＳ Ｐゴシック"/>
                <a:cs typeface="ＭＳ Ｐゴシック"/>
              </a:rPr>
              <a:t>Chapter Timeline</a:t>
            </a:r>
            <a:endParaRPr lang="en-US" dirty="0"/>
          </a:p>
        </p:txBody>
      </p:sp>
      <p:sp>
        <p:nvSpPr>
          <p:cNvPr id="5017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p618</a:t>
            </a:r>
          </a:p>
        </p:txBody>
      </p:sp>
      <p:pic>
        <p:nvPicPr>
          <p:cNvPr id="501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39813"/>
            <a:ext cx="863758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a:xfrm>
            <a:off x="652463" y="152400"/>
            <a:ext cx="8491537" cy="381000"/>
          </a:xfrm>
        </p:spPr>
        <p:txBody>
          <a:bodyPr/>
          <a:lstStyle/>
          <a:p>
            <a:pPr eaLnBrk="1" hangingPunct="1"/>
            <a:r>
              <a:rPr lang="en-US" altLang="en-US" dirty="0">
                <a:latin typeface="Calibri" panose="020F0502020204030204" pitchFamily="34" charset="0"/>
                <a:ea typeface="ＭＳ Ｐゴシック" panose="020B0600070205080204" pitchFamily="34" charset="-128"/>
              </a:rPr>
              <a:t>Discussion Questions</a:t>
            </a:r>
          </a:p>
        </p:txBody>
      </p:sp>
      <p:sp>
        <p:nvSpPr>
          <p:cNvPr id="52227" name="Rectangle 4"/>
          <p:cNvSpPr>
            <a:spLocks noGrp="1" noChangeArrowheads="1"/>
          </p:cNvSpPr>
          <p:nvPr>
            <p:ph type="body" idx="1"/>
          </p:nvPr>
        </p:nvSpPr>
        <p:spPr>
          <a:xfrm>
            <a:off x="652463" y="990600"/>
            <a:ext cx="7769225" cy="4252912"/>
          </a:xfrm>
        </p:spPr>
        <p:txBody>
          <a:bodyPr/>
          <a:lstStyle/>
          <a:p>
            <a:pPr eaLnBrk="1" hangingPunct="1"/>
            <a:r>
              <a:rPr lang="en-US" altLang="en-US" sz="2800" dirty="0">
                <a:latin typeface="Calibri" panose="020F0502020204030204" pitchFamily="34" charset="0"/>
                <a:ea typeface="ＭＳ Ｐゴシック" panose="020B0600070205080204" pitchFamily="34" charset="-128"/>
              </a:rPr>
              <a:t>What were the factors, or conditions, that gave Britain the edge in the Industrial Revolution?</a:t>
            </a:r>
          </a:p>
          <a:p>
            <a:pPr eaLnBrk="1" hangingPunct="1"/>
            <a:r>
              <a:rPr lang="en-US" altLang="en-US" sz="2800" dirty="0">
                <a:latin typeface="Calibri" panose="020F0502020204030204" pitchFamily="34" charset="0"/>
                <a:ea typeface="ＭＳ Ｐゴシック" panose="020B0600070205080204" pitchFamily="34" charset="-128"/>
              </a:rPr>
              <a:t>How did the textile industry develop a dependency on American cotton?</a:t>
            </a:r>
          </a:p>
          <a:p>
            <a:pPr eaLnBrk="1" hangingPunct="1"/>
            <a:r>
              <a:rPr lang="en-US" altLang="en-US" sz="2800" dirty="0">
                <a:latin typeface="Calibri" panose="020F0502020204030204" pitchFamily="34" charset="0"/>
                <a:ea typeface="ＭＳ Ｐゴシック" panose="020B0600070205080204" pitchFamily="34" charset="-128"/>
              </a:rPr>
              <a:t>How was transportation changed in England as a result of the Industrial Revolution?</a:t>
            </a:r>
          </a:p>
          <a:p>
            <a:pPr eaLnBrk="1" hangingPunct="1"/>
            <a:r>
              <a:rPr lang="en-US" altLang="en-US" sz="2800" dirty="0">
                <a:latin typeface="Calibri" panose="020F0502020204030204" pitchFamily="34" charset="0"/>
                <a:ea typeface="ＭＳ Ｐゴシック" panose="020B0600070205080204" pitchFamily="34" charset="-128"/>
              </a:rPr>
              <a:t>Why did England see Germany as a threat but not the United States?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762000" y="152400"/>
            <a:ext cx="8382000" cy="1066800"/>
          </a:xfrm>
        </p:spPr>
        <p:txBody>
          <a:bodyPr/>
          <a:lstStyle/>
          <a:p>
            <a:pPr eaLnBrk="1" hangingPunct="1"/>
            <a:r>
              <a:rPr lang="en-US" altLang="en-US" dirty="0">
                <a:latin typeface="Calibri" panose="020F0502020204030204" pitchFamily="34" charset="0"/>
                <a:ea typeface="ＭＳ Ｐゴシック" panose="020B0600070205080204" pitchFamily="34" charset="-128"/>
              </a:rPr>
              <a:t>The Industrial Revolution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in Great Britain</a:t>
            </a:r>
          </a:p>
        </p:txBody>
      </p:sp>
      <p:sp>
        <p:nvSpPr>
          <p:cNvPr id="7171" name="Rectangle 9"/>
          <p:cNvSpPr>
            <a:spLocks noGrp="1" noChangeArrowheads="1"/>
          </p:cNvSpPr>
          <p:nvPr>
            <p:ph type="body" idx="1"/>
          </p:nvPr>
        </p:nvSpPr>
        <p:spPr>
          <a:xfrm>
            <a:off x="685800" y="1295400"/>
            <a:ext cx="7769225" cy="5029200"/>
          </a:xfrm>
        </p:spPr>
        <p:txBody>
          <a:bodyPr/>
          <a:lstStyle/>
          <a:p>
            <a:pPr eaLnBrk="1" hangingPunct="1"/>
            <a:r>
              <a:rPr lang="en-US" altLang="en-US" dirty="0">
                <a:latin typeface="Calibri" panose="020F0502020204030204" pitchFamily="34" charset="0"/>
                <a:ea typeface="ＭＳ Ｐゴシック" panose="020B0600070205080204" pitchFamily="34" charset="-128"/>
              </a:rPr>
              <a:t>Origins</a:t>
            </a:r>
          </a:p>
          <a:p>
            <a:pPr lvl="1" eaLnBrk="1" hangingPunct="1"/>
            <a:r>
              <a:rPr lang="en-US" altLang="en-US" dirty="0">
                <a:latin typeface="Calibri" panose="020F0502020204030204" pitchFamily="34" charset="0"/>
                <a:ea typeface="ＭＳ Ｐゴシック" panose="020B0600070205080204" pitchFamily="34" charset="-128"/>
              </a:rPr>
              <a:t>Precursor: agricultural revolution</a:t>
            </a:r>
          </a:p>
          <a:p>
            <a:pPr lvl="1" eaLnBrk="1" hangingPunct="1"/>
            <a:r>
              <a:rPr lang="en-US" altLang="en-US" dirty="0">
                <a:latin typeface="Calibri" panose="020F0502020204030204" pitchFamily="34" charset="0"/>
                <a:ea typeface="ＭＳ Ｐゴシック" panose="020B0600070205080204" pitchFamily="34" charset="-128"/>
              </a:rPr>
              <a:t>Supply of capital </a:t>
            </a:r>
          </a:p>
          <a:p>
            <a:pPr lvl="2" eaLnBrk="1" hangingPunct="1"/>
            <a:r>
              <a:rPr lang="en-US" altLang="en-US" dirty="0">
                <a:latin typeface="Calibri" panose="020F0502020204030204" pitchFamily="34" charset="0"/>
                <a:ea typeface="ＭＳ Ｐゴシック" panose="020B0600070205080204" pitchFamily="34" charset="-128"/>
              </a:rPr>
              <a:t>Profits from trade and cottage industry</a:t>
            </a:r>
          </a:p>
          <a:p>
            <a:pPr lvl="2" eaLnBrk="1" hangingPunct="1"/>
            <a:r>
              <a:rPr lang="en-US" altLang="en-US" dirty="0">
                <a:latin typeface="Calibri" panose="020F0502020204030204" pitchFamily="34" charset="0"/>
                <a:ea typeface="ＭＳ Ｐゴシック" panose="020B0600070205080204" pitchFamily="34" charset="-128"/>
              </a:rPr>
              <a:t>Effective central bank and flexible credit systems</a:t>
            </a:r>
          </a:p>
          <a:p>
            <a:pPr lvl="1" eaLnBrk="1" hangingPunct="1"/>
            <a:r>
              <a:rPr lang="en-US" altLang="en-US" dirty="0">
                <a:latin typeface="Calibri" panose="020F0502020204030204" pitchFamily="34" charset="0"/>
                <a:ea typeface="ＭＳ Ｐゴシック" panose="020B0600070205080204" pitchFamily="34" charset="-128"/>
              </a:rPr>
              <a:t>Early industrial entrepreneurs</a:t>
            </a:r>
          </a:p>
          <a:p>
            <a:pPr lvl="1" eaLnBrk="1" hangingPunct="1"/>
            <a:r>
              <a:rPr lang="en-US" altLang="en-US" dirty="0">
                <a:latin typeface="Calibri" panose="020F0502020204030204" pitchFamily="34" charset="0"/>
                <a:ea typeface="ＭＳ Ｐゴシック" panose="020B0600070205080204" pitchFamily="34" charset="-128"/>
              </a:rPr>
              <a:t>Mineral resources</a:t>
            </a:r>
          </a:p>
          <a:p>
            <a:pPr lvl="1" eaLnBrk="1" hangingPunct="1"/>
            <a:r>
              <a:rPr lang="en-US" altLang="en-US" dirty="0">
                <a:latin typeface="Calibri" panose="020F0502020204030204" pitchFamily="34" charset="0"/>
                <a:ea typeface="ＭＳ Ｐゴシック" panose="020B0600070205080204" pitchFamily="34" charset="-128"/>
              </a:rPr>
              <a:t>Role of government </a:t>
            </a:r>
          </a:p>
          <a:p>
            <a:pPr lvl="2" eaLnBrk="1" hangingPunct="1"/>
            <a:r>
              <a:rPr lang="en-US" altLang="en-US" dirty="0">
                <a:latin typeface="Calibri" panose="020F0502020204030204" pitchFamily="34" charset="0"/>
                <a:ea typeface="ＭＳ Ｐゴシック" panose="020B0600070205080204" pitchFamily="34" charset="-128"/>
              </a:rPr>
              <a:t>Favorable business climate</a:t>
            </a:r>
          </a:p>
          <a:p>
            <a:pPr lvl="1" eaLnBrk="1" hangingPunct="1"/>
            <a:r>
              <a:rPr lang="en-US" altLang="en-US" dirty="0">
                <a:latin typeface="Calibri" panose="020F0502020204030204" pitchFamily="34" charset="0"/>
                <a:ea typeface="ＭＳ Ｐゴシック" panose="020B0600070205080204" pitchFamily="34" charset="-128"/>
              </a:rPr>
              <a:t>Markets</a:t>
            </a:r>
          </a:p>
          <a:p>
            <a:pPr lvl="2" eaLnBrk="1" hangingPunct="1"/>
            <a:r>
              <a:rPr lang="en-US" altLang="en-US" dirty="0">
                <a:latin typeface="Calibri" panose="020F0502020204030204" pitchFamily="34" charset="0"/>
                <a:ea typeface="ＭＳ Ｐゴシック" panose="020B0600070205080204" pitchFamily="34" charset="-128"/>
              </a:rPr>
              <a:t>Foreign and domestic demand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702217" y="23308"/>
            <a:ext cx="8453437"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Technological Changes and New Forms of Industrial </a:t>
            </a:r>
            <a:r>
              <a:rPr lang="en-US" altLang="en-US" dirty="0" smtClean="0">
                <a:latin typeface="Calibri" panose="020F0502020204030204" pitchFamily="34" charset="0"/>
                <a:ea typeface="ＭＳ Ｐゴシック" panose="020B0600070205080204" pitchFamily="34" charset="-128"/>
              </a:rPr>
              <a:t>Organization</a:t>
            </a:r>
            <a:endParaRPr lang="en-US" altLang="en-US" dirty="0">
              <a:latin typeface="Calibri" panose="020F0502020204030204" pitchFamily="34" charset="0"/>
              <a:ea typeface="ＭＳ Ｐゴシック" panose="020B0600070205080204" pitchFamily="34" charset="-128"/>
            </a:endParaRPr>
          </a:p>
        </p:txBody>
      </p:sp>
      <p:sp>
        <p:nvSpPr>
          <p:cNvPr id="8195" name="Rectangle 3"/>
          <p:cNvSpPr>
            <a:spLocks noGrp="1" noChangeArrowheads="1"/>
          </p:cNvSpPr>
          <p:nvPr>
            <p:ph type="body" idx="1"/>
          </p:nvPr>
        </p:nvSpPr>
        <p:spPr>
          <a:xfrm>
            <a:off x="685800" y="1295400"/>
            <a:ext cx="8305800" cy="5410200"/>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The Cotton Industry</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Water frame, Crompton’s mule, and Edmund Cartwright’s power looms: efficiency and entrepreneurial opportunity</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Concentration of labor in factories</a:t>
            </a:r>
          </a:p>
          <a:p>
            <a:pPr eaLnBrk="1" hangingPunct="1">
              <a:lnSpc>
                <a:spcPct val="90000"/>
              </a:lnSpc>
            </a:pPr>
            <a:r>
              <a:rPr lang="en-US" altLang="en-US" dirty="0">
                <a:latin typeface="Calibri" panose="020F0502020204030204" pitchFamily="34" charset="0"/>
                <a:ea typeface="ＭＳ Ｐゴシック" panose="020B0600070205080204" pitchFamily="34" charset="-128"/>
              </a:rPr>
              <a:t>The Steam Engine</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Revolutionizing the production of cotton goods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James Watt (1736 – 1819)</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A tireless source of power, reliant on coal</a:t>
            </a:r>
          </a:p>
          <a:p>
            <a:pPr eaLnBrk="1" hangingPunct="1">
              <a:lnSpc>
                <a:spcPct val="90000"/>
              </a:lnSpc>
            </a:pPr>
            <a:r>
              <a:rPr lang="en-US" altLang="en-US" dirty="0">
                <a:latin typeface="Calibri" panose="020F0502020204030204" pitchFamily="34" charset="0"/>
                <a:ea typeface="ＭＳ Ｐゴシック" panose="020B0600070205080204" pitchFamily="34" charset="-128"/>
              </a:rPr>
              <a:t>The Iron Industry</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Puddling, using coke to burn away impurities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From pig iron to wrought iron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9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A </a:t>
            </a:r>
            <a:r>
              <a:rPr lang="en-US" sz="3000" kern="1200" dirty="0" err="1">
                <a:solidFill>
                  <a:srgbClr val="000000"/>
                </a:solidFill>
                <a:latin typeface="Calibri"/>
                <a:ea typeface="ＭＳ Ｐゴシック"/>
                <a:cs typeface="ＭＳ Ｐゴシック"/>
              </a:rPr>
              <a:t>Boulton</a:t>
            </a:r>
            <a:r>
              <a:rPr lang="en-US" sz="3000" kern="1200" dirty="0">
                <a:solidFill>
                  <a:srgbClr val="000000"/>
                </a:solidFill>
                <a:latin typeface="Calibri"/>
                <a:ea typeface="ＭＳ Ｐゴシック"/>
                <a:cs typeface="ＭＳ Ｐゴシック"/>
              </a:rPr>
              <a:t> and Watt Steam Engine</a:t>
            </a:r>
            <a:endParaRPr lang="en-US" dirty="0"/>
          </a:p>
        </p:txBody>
      </p:sp>
      <p:sp>
        <p:nvSpPr>
          <p:cNvPr id="921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p596</a:t>
            </a:r>
          </a:p>
        </p:txBody>
      </p:sp>
      <p:pic>
        <p:nvPicPr>
          <p:cNvPr id="92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762000"/>
            <a:ext cx="68008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2"/>
          <p:cNvSpPr>
            <a:spLocks noChangeArrowheads="1"/>
          </p:cNvSpPr>
          <p:nvPr/>
        </p:nvSpPr>
        <p:spPr bwMode="auto">
          <a:xfrm>
            <a:off x="685800" y="5105400"/>
            <a:ext cx="7880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Encouraged by his business partner, Matthew Boulton, James Watt developed the first genuine steam engine. Pictured here is a typical Boulton and Watt engine.</a:t>
            </a:r>
            <a:endParaRPr lang="en-US"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685800" y="76200"/>
            <a:ext cx="8458200" cy="1219200"/>
          </a:xfrm>
        </p:spPr>
        <p:txBody>
          <a:bodyPr/>
          <a:lstStyle/>
          <a:p>
            <a:pPr eaLnBrk="1" hangingPunct="1"/>
            <a:r>
              <a:rPr lang="en-US" altLang="en-US" dirty="0">
                <a:latin typeface="Calibri" panose="020F0502020204030204" pitchFamily="34" charset="0"/>
                <a:ea typeface="ＭＳ Ｐゴシック" panose="020B0600070205080204" pitchFamily="34" charset="-128"/>
              </a:rPr>
              <a:t>Technological Changes and New Forms of Industrial Organization (Slide 2 of 2)</a:t>
            </a:r>
          </a:p>
        </p:txBody>
      </p:sp>
      <p:sp>
        <p:nvSpPr>
          <p:cNvPr id="13314" name="Rectangle 3"/>
          <p:cNvSpPr>
            <a:spLocks noGrp="1" noChangeArrowheads="1"/>
          </p:cNvSpPr>
          <p:nvPr>
            <p:ph type="body" idx="1"/>
          </p:nvPr>
        </p:nvSpPr>
        <p:spPr>
          <a:xfrm>
            <a:off x="652463" y="1371600"/>
            <a:ext cx="7769225" cy="5334000"/>
          </a:xfrm>
        </p:spPr>
        <p:txBody>
          <a:bodyPr/>
          <a:lstStyle/>
          <a:p>
            <a:pPr eaLnBrk="1" hangingPunct="1">
              <a:lnSpc>
                <a:spcPct val="90000"/>
              </a:lnSpc>
              <a:defRPr/>
            </a:pPr>
            <a:r>
              <a:rPr lang="en-US" altLang="en-US" dirty="0">
                <a:latin typeface="Calibri" pitchFamily="34" charset="0"/>
                <a:ea typeface="ＭＳ Ｐゴシック" pitchFamily="34" charset="-128"/>
              </a:rPr>
              <a:t>A Revolution in Transportation</a:t>
            </a:r>
          </a:p>
          <a:p>
            <a:pPr lvl="1" eaLnBrk="1" hangingPunct="1">
              <a:lnSpc>
                <a:spcPct val="90000"/>
              </a:lnSpc>
              <a:defRPr/>
            </a:pPr>
            <a:r>
              <a:rPr lang="en-US" altLang="en-US" dirty="0">
                <a:latin typeface="Calibri" pitchFamily="34" charset="0"/>
                <a:ea typeface="ＭＳ Ｐゴシック" pitchFamily="34" charset="-128"/>
              </a:rPr>
              <a:t>New roads and canals</a:t>
            </a:r>
          </a:p>
          <a:p>
            <a:pPr lvl="1" eaLnBrk="1" hangingPunct="1">
              <a:lnSpc>
                <a:spcPct val="90000"/>
              </a:lnSpc>
              <a:defRPr/>
            </a:pPr>
            <a:r>
              <a:rPr lang="en-US" altLang="en-US" dirty="0">
                <a:latin typeface="Calibri" pitchFamily="34" charset="0"/>
                <a:ea typeface="ＭＳ Ｐゴシック" pitchFamily="34" charset="-128"/>
              </a:rPr>
              <a:t>Railroads and economic progress</a:t>
            </a:r>
          </a:p>
          <a:p>
            <a:pPr lvl="2" eaLnBrk="1" hangingPunct="1">
              <a:lnSpc>
                <a:spcPct val="90000"/>
              </a:lnSpc>
              <a:defRPr/>
            </a:pPr>
            <a:r>
              <a:rPr lang="en-US" altLang="en-US" dirty="0">
                <a:latin typeface="Calibri" pitchFamily="34" charset="0"/>
                <a:ea typeface="ＭＳ Ｐゴシック" pitchFamily="34" charset="-128"/>
              </a:rPr>
              <a:t>Richard Trevithick’s steam-powered locomotive</a:t>
            </a:r>
          </a:p>
          <a:p>
            <a:pPr lvl="2" eaLnBrk="1" hangingPunct="1">
              <a:lnSpc>
                <a:spcPct val="90000"/>
              </a:lnSpc>
              <a:defRPr/>
            </a:pPr>
            <a:r>
              <a:rPr lang="en-US" altLang="en-US" dirty="0">
                <a:latin typeface="Calibri" pitchFamily="34" charset="0"/>
                <a:ea typeface="ＭＳ Ｐゴシック" pitchFamily="34" charset="-128"/>
              </a:rPr>
              <a:t>George Stephenson’s </a:t>
            </a:r>
            <a:r>
              <a:rPr lang="en-US" altLang="en-US" i="1" dirty="0">
                <a:latin typeface="Calibri" pitchFamily="34" charset="0"/>
                <a:ea typeface="ＭＳ Ｐゴシック" pitchFamily="34" charset="-128"/>
              </a:rPr>
              <a:t>Rocket</a:t>
            </a:r>
            <a:endParaRPr lang="en-US" altLang="en-US" dirty="0">
              <a:latin typeface="Calibri" pitchFamily="34" charset="0"/>
              <a:ea typeface="ＭＳ Ｐゴシック" pitchFamily="34" charset="-128"/>
            </a:endParaRPr>
          </a:p>
          <a:p>
            <a:pPr lvl="2" eaLnBrk="1" hangingPunct="1">
              <a:lnSpc>
                <a:spcPct val="90000"/>
              </a:lnSpc>
              <a:defRPr/>
            </a:pPr>
            <a:r>
              <a:rPr lang="en-US" altLang="en-US" dirty="0">
                <a:latin typeface="Calibri" pitchFamily="34" charset="0"/>
                <a:ea typeface="ＭＳ Ｐゴシック" pitchFamily="34" charset="-128"/>
              </a:rPr>
              <a:t>Greatly accelerated Industrial Revolution</a:t>
            </a:r>
            <a:endParaRPr lang="en-US" altLang="en-US" dirty="0"/>
          </a:p>
          <a:p>
            <a:pPr marL="1600200" lvl="2" eaLnBrk="1" hangingPunct="1">
              <a:lnSpc>
                <a:spcPct val="90000"/>
              </a:lnSpc>
              <a:defRPr/>
            </a:pPr>
            <a:r>
              <a:rPr lang="en-US" sz="2000" dirty="0">
                <a:latin typeface="Calibri" panose="020F0502020204030204" pitchFamily="34" charset="0"/>
              </a:rPr>
              <a:t>By 1850, 6,000 miles of railroad track </a:t>
            </a:r>
          </a:p>
          <a:p>
            <a:pPr marL="1600200" lvl="2" eaLnBrk="1" hangingPunct="1">
              <a:lnSpc>
                <a:spcPct val="90000"/>
              </a:lnSpc>
              <a:defRPr/>
            </a:pPr>
            <a:r>
              <a:rPr lang="en-US" altLang="en-US" sz="2000" dirty="0">
                <a:latin typeface="Calibri" pitchFamily="34" charset="0"/>
                <a:ea typeface="ＭＳ Ｐゴシック" pitchFamily="34" charset="-128"/>
              </a:rPr>
              <a:t>Created demand for other industrial products, entrepreneurial interests</a:t>
            </a:r>
          </a:p>
          <a:p>
            <a:pPr marL="1600200" lvl="2" eaLnBrk="1" hangingPunct="1">
              <a:lnSpc>
                <a:spcPct val="90000"/>
              </a:lnSpc>
              <a:defRPr/>
            </a:pPr>
            <a:r>
              <a:rPr lang="en-US" sz="2000" dirty="0">
                <a:solidFill>
                  <a:srgbClr val="000000"/>
                </a:solidFill>
                <a:latin typeface="Calibri" panose="020F0502020204030204" pitchFamily="34" charset="0"/>
              </a:rPr>
              <a:t>Altered perceptions of time, space and nature</a:t>
            </a:r>
            <a:endParaRPr lang="en-US" altLang="en-US" dirty="0">
              <a:latin typeface="Calibri" pitchFamily="34" charset="0"/>
              <a:ea typeface="ＭＳ Ｐゴシック" pitchFamily="34" charset="-128"/>
            </a:endParaRPr>
          </a:p>
          <a:p>
            <a:pPr eaLnBrk="1" hangingPunct="1">
              <a:lnSpc>
                <a:spcPct val="90000"/>
              </a:lnSpc>
              <a:defRPr/>
            </a:pPr>
            <a:r>
              <a:rPr lang="en-US" altLang="en-US" dirty="0">
                <a:latin typeface="Calibri" pitchFamily="34" charset="0"/>
                <a:ea typeface="ＭＳ Ｐゴシック" pitchFamily="34" charset="-128"/>
              </a:rPr>
              <a:t>The Industrial Factory</a:t>
            </a:r>
          </a:p>
          <a:p>
            <a:pPr lvl="1" eaLnBrk="1" hangingPunct="1">
              <a:lnSpc>
                <a:spcPct val="90000"/>
              </a:lnSpc>
              <a:defRPr/>
            </a:pPr>
            <a:r>
              <a:rPr lang="en-US" altLang="en-US" dirty="0">
                <a:latin typeface="Calibri" pitchFamily="34" charset="0"/>
                <a:ea typeface="ＭＳ Ｐゴシック" pitchFamily="34" charset="-128"/>
              </a:rPr>
              <a:t>Factory laborers and time-work discipline</a:t>
            </a:r>
          </a:p>
          <a:p>
            <a:pPr lvl="2" eaLnBrk="1" hangingPunct="1">
              <a:lnSpc>
                <a:spcPct val="90000"/>
              </a:lnSpc>
              <a:defRPr/>
            </a:pPr>
            <a:r>
              <a:rPr lang="en-US" altLang="en-US" dirty="0">
                <a:latin typeface="Calibri" pitchFamily="34" charset="0"/>
                <a:ea typeface="ＭＳ Ｐゴシック" pitchFamily="34" charset="-128"/>
              </a:rPr>
              <a:t>Creating and imposing new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Railroad Line from Liverpool to Manchester</a:t>
            </a:r>
            <a:endParaRPr lang="en-US" dirty="0"/>
          </a:p>
        </p:txBody>
      </p:sp>
      <p:sp>
        <p:nvSpPr>
          <p:cNvPr id="1229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p597</a:t>
            </a:r>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752600"/>
            <a:ext cx="8601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2"/>
          <p:cNvSpPr>
            <a:spLocks noChangeArrowheads="1"/>
          </p:cNvSpPr>
          <p:nvPr/>
        </p:nvSpPr>
        <p:spPr bwMode="auto">
          <a:xfrm>
            <a:off x="271463" y="5105400"/>
            <a:ext cx="8601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railroad line from Liverpool to Manchester, opened in 1830, relied on steam locomotives.</a:t>
            </a:r>
            <a:endParaRPr lang="en-US" alt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381000"/>
          </a:xfrm>
        </p:spPr>
        <p:txBody>
          <a:bodyPr/>
          <a:lstStyle/>
          <a:p>
            <a:pPr>
              <a:defRPr/>
            </a:pPr>
            <a:r>
              <a:rPr lang="en-US" sz="3000" kern="1200" dirty="0">
                <a:solidFill>
                  <a:srgbClr val="000000"/>
                </a:solidFill>
                <a:latin typeface="Calibri"/>
                <a:ea typeface="ＭＳ Ｐゴシック"/>
                <a:cs typeface="ＭＳ Ｐゴシック"/>
              </a:rPr>
              <a:t>MAP 20.1 The Industrial Revolution in Britain by 1850</a:t>
            </a:r>
            <a:endParaRPr lang="en-US" dirty="0"/>
          </a:p>
        </p:txBody>
      </p:sp>
      <p:sp>
        <p:nvSpPr>
          <p:cNvPr id="14338" name="TextBox 2"/>
          <p:cNvSpPr txBox="1">
            <a:spLocks noChangeArrowheads="1"/>
          </p:cNvSpPr>
          <p:nvPr/>
        </p:nvSpPr>
        <p:spPr bwMode="auto">
          <a:xfrm>
            <a:off x="7916863" y="6604000"/>
            <a:ext cx="1227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Map 20.1 p597</a:t>
            </a:r>
          </a:p>
        </p:txBody>
      </p:sp>
      <p:pic>
        <p:nvPicPr>
          <p:cNvPr id="11269" name="Picture 2" descr="A map shows Britain and locates the following:&#10;Exposed coalfields: eastern borders of Scotland, regions in northern England, and southern borders of Wales.&#10;Industrial areas: southern Scotland (Cotton and woolen textiles, Machinery, Iron); Sheffield (Iron and Hardware); Birmingham (Iron, Machinery, Pottery); London (Machinery and Consumer goods); southern Wales (Iron); south western tip of England (Tin and copper mining).&#10;Principal railroads ran through south western tip of England, Wales, Scotland, and England.&#10;Cities with over 100,000 people: Newcastle-upon-Tyne, Leeds, Manchester, Birmingham, and London&#10;Towns with over 20,000 people: south western and south eastern tip of England, Bristol, southern Scotland, Birmingham, and Newcastle-upon-Tyne." title="MAP 20.1 The Industrial Revolution in Britain by 185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838200"/>
            <a:ext cx="3089275"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TotalTime>
  <Words>2018</Words>
  <Application>Microsoft Office PowerPoint</Application>
  <PresentationFormat>On-screen Show (4:3)</PresentationFormat>
  <Paragraphs>266</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The Industrial Revolution and Its Impact on European Society</vt:lpstr>
      <vt:lpstr>Focus Questions</vt:lpstr>
      <vt:lpstr>Power looms in an English textile factory</vt:lpstr>
      <vt:lpstr>The Industrial Revolution  in Great Britain</vt:lpstr>
      <vt:lpstr>Technological Changes and New Forms of Industrial Organization</vt:lpstr>
      <vt:lpstr>A Boulton and Watt Steam Engine</vt:lpstr>
      <vt:lpstr>Technological Changes and New Forms of Industrial Organization (Slide 2 of 2)</vt:lpstr>
      <vt:lpstr>Railroad Line from Liverpool to Manchester</vt:lpstr>
      <vt:lpstr>MAP 20.1 The Industrial Revolution in Britain by 1850</vt:lpstr>
      <vt:lpstr>A British Textile Factory</vt:lpstr>
      <vt:lpstr>Britain’s Great Exhibition of 1851</vt:lpstr>
      <vt:lpstr>The Great Exhibition of 1851 (Slide 1 of 2)</vt:lpstr>
      <vt:lpstr>The Great Exhibition of 1851 (Slide 2 of 2)</vt:lpstr>
      <vt:lpstr>The Spread of Industrialization</vt:lpstr>
      <vt:lpstr>MAP 20.2 The Industrialization of Europe by 1850</vt:lpstr>
      <vt:lpstr>The Industrial Revolution  in the United States</vt:lpstr>
      <vt:lpstr>The Steamboat</vt:lpstr>
      <vt:lpstr>Limiting the Spread of Industrialization to the Nonidustrialized World</vt:lpstr>
      <vt:lpstr>British Ships in Calcutta </vt:lpstr>
      <vt:lpstr>The Social Impact  of the Industrial Revolution</vt:lpstr>
      <vt:lpstr>The Growth of Cities</vt:lpstr>
      <vt:lpstr>A New Industrial Town</vt:lpstr>
      <vt:lpstr>New Social Classes:  The Industrial Middle Class</vt:lpstr>
      <vt:lpstr>New Social Classes:  Workers in the Industrial Age</vt:lpstr>
      <vt:lpstr>Living Conditions of London’s Poor (Slide 1 of 3)</vt:lpstr>
      <vt:lpstr>Living Conditions of London’s Poor (Slide 2 of 3)</vt:lpstr>
      <vt:lpstr>Living Conditions of London’s Poor (Slide 3 of 3)</vt:lpstr>
      <vt:lpstr>Women and Children in the Mines</vt:lpstr>
      <vt:lpstr>Efforts at Change</vt:lpstr>
      <vt:lpstr>A Trade Union Membership Card</vt:lpstr>
      <vt:lpstr>Chapter Timeline</vt:lpstr>
      <vt:lpstr>Discussion Questions</vt:lpstr>
    </vt:vector>
  </TitlesOfParts>
  <Company>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Thomson</dc:creator>
  <cp:lastModifiedBy>Paula Dillon</cp:lastModifiedBy>
  <cp:revision>62</cp:revision>
  <dcterms:created xsi:type="dcterms:W3CDTF">2008-08-28T18:47:09Z</dcterms:created>
  <dcterms:modified xsi:type="dcterms:W3CDTF">2018-01-08T05:26:33Z</dcterms:modified>
</cp:coreProperties>
</file>