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69" r:id="rId2"/>
    <p:sldId id="331" r:id="rId3"/>
    <p:sldId id="289" r:id="rId4"/>
    <p:sldId id="312" r:id="rId5"/>
    <p:sldId id="290" r:id="rId6"/>
    <p:sldId id="313" r:id="rId7"/>
    <p:sldId id="314" r:id="rId8"/>
    <p:sldId id="291" r:id="rId9"/>
    <p:sldId id="292" r:id="rId10"/>
    <p:sldId id="311" r:id="rId11"/>
    <p:sldId id="315" r:id="rId12"/>
    <p:sldId id="293" r:id="rId13"/>
    <p:sldId id="339" r:id="rId14"/>
    <p:sldId id="340" r:id="rId15"/>
    <p:sldId id="341" r:id="rId16"/>
    <p:sldId id="342" r:id="rId17"/>
    <p:sldId id="316" r:id="rId18"/>
    <p:sldId id="294" r:id="rId19"/>
    <p:sldId id="343" r:id="rId20"/>
    <p:sldId id="344" r:id="rId21"/>
    <p:sldId id="345" r:id="rId22"/>
    <p:sldId id="317" r:id="rId23"/>
    <p:sldId id="332" r:id="rId24"/>
    <p:sldId id="318" r:id="rId25"/>
    <p:sldId id="296" r:id="rId26"/>
    <p:sldId id="319" r:id="rId27"/>
    <p:sldId id="333" r:id="rId28"/>
    <p:sldId id="299" r:id="rId29"/>
    <p:sldId id="320" r:id="rId30"/>
    <p:sldId id="300" r:id="rId31"/>
    <p:sldId id="301" r:id="rId32"/>
    <p:sldId id="321" r:id="rId33"/>
    <p:sldId id="346" r:id="rId34"/>
    <p:sldId id="348" r:id="rId35"/>
    <p:sldId id="322" r:id="rId36"/>
    <p:sldId id="302" r:id="rId37"/>
    <p:sldId id="347" r:id="rId38"/>
    <p:sldId id="304" r:id="rId39"/>
    <p:sldId id="303" r:id="rId40"/>
    <p:sldId id="323" r:id="rId41"/>
    <p:sldId id="305" r:id="rId42"/>
    <p:sldId id="306" r:id="rId43"/>
    <p:sldId id="307" r:id="rId44"/>
    <p:sldId id="324" r:id="rId45"/>
    <p:sldId id="325" r:id="rId46"/>
    <p:sldId id="349" r:id="rId47"/>
    <p:sldId id="350" r:id="rId48"/>
    <p:sldId id="351" r:id="rId49"/>
    <p:sldId id="352" r:id="rId50"/>
    <p:sldId id="353" r:id="rId51"/>
    <p:sldId id="354" r:id="rId52"/>
    <p:sldId id="326" r:id="rId53"/>
    <p:sldId id="327" r:id="rId54"/>
    <p:sldId id="355" r:id="rId55"/>
    <p:sldId id="356" r:id="rId56"/>
    <p:sldId id="308" r:id="rId57"/>
    <p:sldId id="328" r:id="rId58"/>
    <p:sldId id="357" r:id="rId59"/>
    <p:sldId id="329" r:id="rId60"/>
    <p:sldId id="334" r:id="rId61"/>
    <p:sldId id="338" r:id="rId62"/>
    <p:sldId id="335" r:id="rId63"/>
    <p:sldId id="336" r:id="rId64"/>
    <p:sldId id="337" r:id="rId65"/>
    <p:sldId id="310" r:id="rId66"/>
    <p:sldId id="330" r:id="rId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1006">
          <p15:clr>
            <a:srgbClr val="A4A3A4"/>
          </p15:clr>
        </p15:guide>
        <p15:guide id="2" orient="horz" pos="2160">
          <p15:clr>
            <a:srgbClr val="A4A3A4"/>
          </p15:clr>
        </p15:guide>
        <p15:guide id="3" orient="horz" pos="168">
          <p15:clr>
            <a:srgbClr val="A4A3A4"/>
          </p15:clr>
        </p15:guide>
        <p15:guide id="4" orient="horz" pos="893">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516" autoAdjust="0"/>
  </p:normalViewPr>
  <p:slideViewPr>
    <p:cSldViewPr>
      <p:cViewPr>
        <p:scale>
          <a:sx n="56" d="100"/>
          <a:sy n="56" d="100"/>
        </p:scale>
        <p:origin x="-1776" y="126"/>
      </p:cViewPr>
      <p:guideLst>
        <p:guide orient="horz" pos="1006"/>
        <p:guide orient="horz" pos="2160"/>
        <p:guide orient="horz" pos="168"/>
        <p:guide orient="horz" pos="893"/>
        <p:guide pos="2880"/>
      </p:guideLst>
    </p:cSldViewPr>
  </p:slideViewPr>
  <p:outlineViewPr>
    <p:cViewPr>
      <p:scale>
        <a:sx n="33" d="100"/>
        <a:sy n="33" d="100"/>
      </p:scale>
      <p:origin x="0" y="595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115" d="100"/>
        <a:sy n="115" d="100"/>
      </p:scale>
      <p:origin x="0" y="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35.xml"/><Relationship Id="rId3" Type="http://schemas.openxmlformats.org/officeDocument/2006/relationships/slide" Target="slides/slide7.xml"/><Relationship Id="rId7" Type="http://schemas.openxmlformats.org/officeDocument/2006/relationships/slide" Target="slides/slide32.xml"/><Relationship Id="rId12" Type="http://schemas.openxmlformats.org/officeDocument/2006/relationships/slide" Target="slides/slide57.xml"/><Relationship Id="rId2" Type="http://schemas.openxmlformats.org/officeDocument/2006/relationships/slide" Target="slides/slide6.xml"/><Relationship Id="rId1" Type="http://schemas.openxmlformats.org/officeDocument/2006/relationships/slide" Target="slides/slide4.xml"/><Relationship Id="rId6" Type="http://schemas.openxmlformats.org/officeDocument/2006/relationships/slide" Target="slides/slide29.xml"/><Relationship Id="rId11" Type="http://schemas.openxmlformats.org/officeDocument/2006/relationships/slide" Target="slides/slide53.xml"/><Relationship Id="rId5" Type="http://schemas.openxmlformats.org/officeDocument/2006/relationships/slide" Target="slides/slide24.xml"/><Relationship Id="rId10" Type="http://schemas.openxmlformats.org/officeDocument/2006/relationships/slide" Target="slides/slide45.xml"/><Relationship Id="rId4" Type="http://schemas.openxmlformats.org/officeDocument/2006/relationships/slide" Target="slides/slide11.xml"/><Relationship Id="rId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82C149C-1433-4B99-B4BA-53EC4B34841F}" type="slidenum">
              <a:rPr lang="en-US" altLang="en-US"/>
              <a:pPr>
                <a:defRPr/>
              </a:pPr>
              <a:t>‹#›</a:t>
            </a:fld>
            <a:endParaRPr lang="en-US" altLang="en-US"/>
          </a:p>
        </p:txBody>
      </p:sp>
    </p:spTree>
    <p:extLst>
      <p:ext uri="{BB962C8B-B14F-4D97-AF65-F5344CB8AC3E}">
        <p14:creationId xmlns:p14="http://schemas.microsoft.com/office/powerpoint/2010/main" val="26909919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Coney Island fun</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25985B-5B0B-47B1-BE24-B7B109236859}"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TABLE 23.2 European Emigration, 1876–1910 (Average Annual Emigration to Non-European Countries per 100,000 Population)</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77979C3-A812-4102-9B6F-F4FACFA4D21F}"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mj-lt"/>
                <a:ea typeface="ＭＳ Ｐゴシック" pitchFamily="34" charset="-128"/>
              </a:rPr>
              <a:t>European Emigration. (p.699)</a:t>
            </a:r>
            <a:r>
              <a:rPr lang="en-US" dirty="0">
                <a:latin typeface="+mj-lt"/>
              </a:rPr>
              <a:t> </a:t>
            </a:r>
          </a:p>
          <a:p>
            <a:pPr>
              <a:defRPr/>
            </a:pPr>
            <a:r>
              <a:rPr lang="en-US" dirty="0">
                <a:latin typeface="+mj-lt"/>
              </a:rPr>
              <a:t>In the nineteenth century, nearly 34 million people emigrated from Europe to the United States. At mid-century, the average transatlantic voyage took one to three months; the introduction of larger ships and engines decreased the length of the journey by the end of the nineteenth century. However, most passengers could only afford to take the journey in the cramped conditions found in steerage. Shown here in an early twentieth-century photograph are steerage passengers enjoying fresh air as they enter the New York harbor.</a:t>
            </a:r>
            <a:endParaRPr lang="en-US" altLang="en-US" dirty="0">
              <a:latin typeface="+mj-lt"/>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D73974-2E6B-468B-B5AB-C52566D05C9B}" type="slidenum">
              <a:rPr lang="en-US" altLang="en-US" smtClean="0">
                <a:latin typeface="Calibri" panose="020F0502020204030204" pitchFamily="34" charset="0"/>
              </a:rPr>
              <a:pPr>
                <a:spcBef>
                  <a:spcPct val="0"/>
                </a:spcBef>
              </a:pPr>
              <a:t>28</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Paris Transformed. This photo the of L’avenue de l’Ope´ra, shows the</a:t>
            </a:r>
          </a:p>
          <a:p>
            <a:r>
              <a:rPr lang="en-US" altLang="en-US">
                <a:latin typeface="Calibri" panose="020F0502020204030204" pitchFamily="34" charset="0"/>
                <a:ea typeface="ＭＳ Ｐゴシック" panose="020B0600070205080204" pitchFamily="34" charset="-128"/>
              </a:rPr>
              <a:t>degree of destruction that was needed to create the grand boulevards and monuments of</a:t>
            </a:r>
          </a:p>
          <a:p>
            <a:r>
              <a:rPr lang="en-US" altLang="en-US">
                <a:latin typeface="Calibri" panose="020F0502020204030204" pitchFamily="34" charset="0"/>
                <a:ea typeface="ＭＳ Ｐゴシック" panose="020B0600070205080204" pitchFamily="34" charset="-128"/>
              </a:rPr>
              <a:t>late-nineteenth-century Paris. The photograph was taken in 1865.</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90CC0B-4FA8-42E6-84F7-250D39751A0F}"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Paris Transformed. This photograph of L’avenue de l’Ope´ra shows new uniform buildings, gas street</a:t>
            </a:r>
          </a:p>
          <a:p>
            <a:r>
              <a:rPr lang="en-US" altLang="en-US">
                <a:latin typeface="Calibri" panose="020F0502020204030204" pitchFamily="34" charset="0"/>
                <a:ea typeface="ＭＳ Ｐゴシック" panose="020B0600070205080204" pitchFamily="34" charset="-128"/>
              </a:rPr>
              <a:t>lamps, and broad boulevards that linked the city’s great cultural sites, such as the Ope´ra,</a:t>
            </a:r>
          </a:p>
          <a:p>
            <a:r>
              <a:rPr lang="en-US" altLang="en-US">
                <a:latin typeface="Calibri" panose="020F0502020204030204" pitchFamily="34" charset="0"/>
                <a:ea typeface="ＭＳ Ｐゴシック" panose="020B0600070205080204" pitchFamily="34" charset="-128"/>
              </a:rPr>
              <a:t>shown in the background—the most expensive building constructed during the Second</a:t>
            </a:r>
          </a:p>
          <a:p>
            <a:r>
              <a:rPr lang="en-US" altLang="en-US">
                <a:latin typeface="Calibri" panose="020F0502020204030204" pitchFamily="34" charset="0"/>
                <a:ea typeface="ＭＳ Ｐゴシック" panose="020B0600070205080204" pitchFamily="34" charset="-128"/>
              </a:rPr>
              <a:t>Empire.</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66D655F-8C6D-4AD3-83C2-3B5D9EDDEB9F}"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Middle-Class Family</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1DFB4CB-61BF-4933-9928-B1F54F2DEE9F}" type="slidenum">
              <a:rPr lang="en-US" altLang="en-US" smtClean="0">
                <a:latin typeface="Calibri" panose="020F0502020204030204" pitchFamily="34" charset="0"/>
              </a:rPr>
              <a:pPr>
                <a:spcBef>
                  <a:spcPct val="0"/>
                </a:spcBef>
              </a:pPr>
              <a:t>36</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Middle-Class Family</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0E0A9EF-E922-42A1-8A32-313FAC679B92}" type="slidenum">
              <a:rPr lang="en-US" altLang="en-US" smtClean="0">
                <a:latin typeface="Calibri" panose="020F0502020204030204" pitchFamily="34" charset="0"/>
              </a:rPr>
              <a:pPr>
                <a:spcBef>
                  <a:spcPct val="0"/>
                </a:spcBef>
              </a:pPr>
              <a:t>38</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Middle-Class Family (p.706) </a:t>
            </a:r>
          </a:p>
          <a:p>
            <a:pPr eaLnBrk="1" hangingPunct="1">
              <a:spcBef>
                <a:spcPct val="0"/>
              </a:spcBef>
            </a:pPr>
            <a:r>
              <a:rPr lang="en-US" altLang="en-US">
                <a:latin typeface="Calibri" panose="020F0502020204030204" pitchFamily="34" charset="0"/>
                <a:ea typeface="ＭＳ Ｐゴシック" panose="020B0600070205080204" pitchFamily="34" charset="-128"/>
              </a:rPr>
              <a:t>Middles-Class family taking a vacation on the beach in France</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69836A-79CF-4090-8E1F-61B06FD45888}" type="slidenum">
              <a:rPr lang="en-US" altLang="en-US" smtClean="0">
                <a:latin typeface="Calibri" panose="020F0502020204030204" pitchFamily="34" charset="0"/>
              </a:rPr>
              <a:pPr>
                <a:spcBef>
                  <a:spcPct val="0"/>
                </a:spcBef>
              </a:pPr>
              <a:t>39</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Women’s College. Women were</a:t>
            </a:r>
          </a:p>
          <a:p>
            <a:r>
              <a:rPr lang="en-US" altLang="en-US">
                <a:latin typeface="Calibri" panose="020F0502020204030204" pitchFamily="34" charset="0"/>
                <a:ea typeface="ＭＳ Ｐゴシック" panose="020B0600070205080204" pitchFamily="34" charset="-128"/>
              </a:rPr>
              <a:t>largely excluded from male-dominated</a:t>
            </a:r>
          </a:p>
          <a:p>
            <a:r>
              <a:rPr lang="en-US" altLang="en-US">
                <a:latin typeface="Calibri" panose="020F0502020204030204" pitchFamily="34" charset="0"/>
                <a:ea typeface="ＭＳ Ｐゴシック" panose="020B0600070205080204" pitchFamily="34" charset="-128"/>
              </a:rPr>
              <a:t>universities before 1900. Consequently,</a:t>
            </a:r>
          </a:p>
          <a:p>
            <a:r>
              <a:rPr lang="en-US" altLang="en-US">
                <a:latin typeface="Calibri" panose="020F0502020204030204" pitchFamily="34" charset="0"/>
                <a:ea typeface="ＭＳ Ｐゴシック" panose="020B0600070205080204" pitchFamily="34" charset="-128"/>
              </a:rPr>
              <a:t>women’s desire for higher education led to</a:t>
            </a:r>
          </a:p>
          <a:p>
            <a:r>
              <a:rPr lang="en-US" altLang="en-US">
                <a:latin typeface="Calibri" panose="020F0502020204030204" pitchFamily="34" charset="0"/>
                <a:ea typeface="ＭＳ Ｐゴシック" panose="020B0600070205080204" pitchFamily="34" charset="-128"/>
              </a:rPr>
              <a:t>the establishment of women’s colleges, most</a:t>
            </a:r>
          </a:p>
          <a:p>
            <a:r>
              <a:rPr lang="en-US" altLang="en-US">
                <a:latin typeface="Calibri" panose="020F0502020204030204" pitchFamily="34" charset="0"/>
                <a:ea typeface="ＭＳ Ｐゴシック" panose="020B0600070205080204" pitchFamily="34" charset="-128"/>
              </a:rPr>
              <a:t>of which were primarily teacher-training</a:t>
            </a:r>
          </a:p>
          <a:p>
            <a:r>
              <a:rPr lang="en-US" altLang="en-US">
                <a:latin typeface="Calibri" panose="020F0502020204030204" pitchFamily="34" charset="0"/>
                <a:ea typeface="ＭＳ Ｐゴシック" panose="020B0600070205080204" pitchFamily="34" charset="-128"/>
              </a:rPr>
              <a:t>schools. This photograph shows female</a:t>
            </a:r>
          </a:p>
          <a:p>
            <a:r>
              <a:rPr lang="en-US" altLang="en-US">
                <a:latin typeface="Calibri" panose="020F0502020204030204" pitchFamily="34" charset="0"/>
                <a:ea typeface="ＭＳ Ｐゴシック" panose="020B0600070205080204" pitchFamily="34" charset="-128"/>
              </a:rPr>
              <a:t>medical students dissecting cadavers in</a:t>
            </a:r>
          </a:p>
          <a:p>
            <a:r>
              <a:rPr lang="en-US" altLang="en-US">
                <a:latin typeface="Calibri" panose="020F0502020204030204" pitchFamily="34" charset="0"/>
                <a:ea typeface="ＭＳ Ｐゴシック" panose="020B0600070205080204" pitchFamily="34" charset="-128"/>
              </a:rPr>
              <a:t>anatomy class at the Women’s Medical</a:t>
            </a:r>
          </a:p>
          <a:p>
            <a:r>
              <a:rPr lang="en-US" altLang="en-US">
                <a:latin typeface="Calibri" panose="020F0502020204030204" pitchFamily="34" charset="0"/>
                <a:ea typeface="ＭＳ Ｐゴシック" panose="020B0600070205080204" pitchFamily="34" charset="-128"/>
              </a:rPr>
              <a:t>College of Philadelphia, Pennsylvania.</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1F500D2-01D2-40C2-98CB-C62D00B03C0C}"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Soccer Moments. Until 1863, football (soccer) in Britain was</a:t>
            </a:r>
          </a:p>
          <a:p>
            <a:r>
              <a:rPr lang="en-US" altLang="en-US">
                <a:latin typeface="Calibri" panose="020F0502020204030204" pitchFamily="34" charset="0"/>
                <a:ea typeface="ＭＳ Ｐゴシック" panose="020B0600070205080204" pitchFamily="34" charset="-128"/>
              </a:rPr>
              <a:t>an aggressive sport with few set rules. One of the first things the</a:t>
            </a:r>
          </a:p>
          <a:p>
            <a:r>
              <a:rPr lang="en-US" altLang="en-US">
                <a:latin typeface="Calibri" panose="020F0502020204030204" pitchFamily="34" charset="0"/>
                <a:ea typeface="ＭＳ Ｐゴシック" panose="020B0600070205080204" pitchFamily="34" charset="-128"/>
              </a:rPr>
              <a:t>new English Football Association did after it was established on</a:t>
            </a:r>
          </a:p>
          <a:p>
            <a:r>
              <a:rPr lang="en-US" altLang="en-US">
                <a:latin typeface="Calibri" panose="020F0502020204030204" pitchFamily="34" charset="0"/>
                <a:ea typeface="ＭＳ Ｐゴシック" panose="020B0600070205080204" pitchFamily="34" charset="-128"/>
              </a:rPr>
              <a:t>October 26, 1863, was to set up fourteen rules of play. A sketch from a magazine called The Graphic shows a scene from</a:t>
            </a:r>
          </a:p>
          <a:p>
            <a:r>
              <a:rPr lang="en-US" altLang="en-US">
                <a:latin typeface="Calibri" panose="020F0502020204030204" pitchFamily="34" charset="0"/>
                <a:ea typeface="ＭＳ Ｐゴシック" panose="020B0600070205080204" pitchFamily="34" charset="-128"/>
              </a:rPr>
              <a:t>an international soccer match in 1872. The two players with the ball</a:t>
            </a:r>
          </a:p>
          <a:p>
            <a:r>
              <a:rPr lang="en-US" altLang="en-US">
                <a:latin typeface="Calibri" panose="020F0502020204030204" pitchFamily="34" charset="0"/>
                <a:ea typeface="ＭＳ Ｐゴシック" panose="020B0600070205080204" pitchFamily="34" charset="-128"/>
              </a:rPr>
              <a:t>have the rose of England on their shirts. </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D85433E-89D1-4D0F-AEB8-4C09EE12B74A}" type="slidenum">
              <a:rPr lang="en-US" altLang="en-US" smtClean="0">
                <a:latin typeface="Calibri" panose="020F0502020204030204" pitchFamily="34" charset="0"/>
              </a:rPr>
              <a:pPr>
                <a:spcBef>
                  <a:spcPct val="0"/>
                </a:spcBef>
              </a:pPr>
              <a:t>42</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Soccer Moments. Until 1863, football (soccer) in Britain was</a:t>
            </a:r>
          </a:p>
          <a:p>
            <a:r>
              <a:rPr lang="en-US" altLang="en-US">
                <a:latin typeface="Calibri" panose="020F0502020204030204" pitchFamily="34" charset="0"/>
                <a:ea typeface="ＭＳ Ｐゴシック" panose="020B0600070205080204" pitchFamily="34" charset="-128"/>
              </a:rPr>
              <a:t>an aggressive sport with few set rules. One of the first things the</a:t>
            </a:r>
          </a:p>
          <a:p>
            <a:r>
              <a:rPr lang="en-US" altLang="en-US">
                <a:latin typeface="Calibri" panose="020F0502020204030204" pitchFamily="34" charset="0"/>
                <a:ea typeface="ＭＳ Ｐゴシック" panose="020B0600070205080204" pitchFamily="34" charset="-128"/>
              </a:rPr>
              <a:t>new English Football Association did after it was established on</a:t>
            </a:r>
          </a:p>
          <a:p>
            <a:r>
              <a:rPr lang="en-US" altLang="en-US">
                <a:latin typeface="Calibri" panose="020F0502020204030204" pitchFamily="34" charset="0"/>
                <a:ea typeface="ＭＳ Ｐゴシック" panose="020B0600070205080204" pitchFamily="34" charset="-128"/>
              </a:rPr>
              <a:t>October 26, 1863, was to set up fourteen rules of play. A sketch</a:t>
            </a:r>
          </a:p>
          <a:p>
            <a:r>
              <a:rPr lang="en-US" altLang="en-US">
                <a:latin typeface="Calibri" panose="020F0502020204030204" pitchFamily="34" charset="0"/>
                <a:ea typeface="ＭＳ Ｐゴシック" panose="020B0600070205080204" pitchFamily="34" charset="-128"/>
              </a:rPr>
              <a:t>from The Graphic shows the first match of the Ladies’ Football Club</a:t>
            </a:r>
          </a:p>
          <a:p>
            <a:r>
              <a:rPr lang="en-US" altLang="en-US">
                <a:latin typeface="Calibri" panose="020F0502020204030204" pitchFamily="34" charset="0"/>
                <a:ea typeface="ＭＳ Ｐゴシック" panose="020B0600070205080204" pitchFamily="34" charset="-128"/>
              </a:rPr>
              <a:t>in 1895.</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6E1CD1A-A441-4685-AAFE-AD8D7EF227C9}" type="slidenum">
              <a:rPr lang="en-US" altLang="en-US" smtClean="0">
                <a:latin typeface="Calibri" panose="020F0502020204030204" pitchFamily="34" charset="0"/>
              </a:rPr>
              <a:pPr>
                <a:spcBef>
                  <a:spcPct val="0"/>
                </a:spcBef>
              </a:pPr>
              <a:t>43</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An Age of Progress. In the decades after 1871, the Second</a:t>
            </a:r>
          </a:p>
          <a:p>
            <a:r>
              <a:rPr lang="en-US" altLang="en-US">
                <a:latin typeface="Calibri" panose="020F0502020204030204" pitchFamily="34" charset="0"/>
                <a:ea typeface="ＭＳ Ｐゴシック" panose="020B0600070205080204" pitchFamily="34" charset="-128"/>
              </a:rPr>
              <a:t>Industrial Revolution led many Europeans to believe that they</a:t>
            </a:r>
          </a:p>
          <a:p>
            <a:r>
              <a:rPr lang="en-US" altLang="en-US">
                <a:latin typeface="Calibri" panose="020F0502020204030204" pitchFamily="34" charset="0"/>
                <a:ea typeface="ＭＳ Ｐゴシック" panose="020B0600070205080204" pitchFamily="34" charset="-128"/>
              </a:rPr>
              <a:t>were living in an age of progress when most human problems</a:t>
            </a:r>
          </a:p>
          <a:p>
            <a:r>
              <a:rPr lang="en-US" altLang="en-US">
                <a:latin typeface="Calibri" panose="020F0502020204030204" pitchFamily="34" charset="0"/>
                <a:ea typeface="ＭＳ Ｐゴシック" panose="020B0600070205080204" pitchFamily="34" charset="-128"/>
              </a:rPr>
              <a:t>would be solved by scientific achievements. This illustration is</a:t>
            </a:r>
          </a:p>
          <a:p>
            <a:r>
              <a:rPr lang="en-US" altLang="en-US">
                <a:latin typeface="Calibri" panose="020F0502020204030204" pitchFamily="34" charset="0"/>
                <a:ea typeface="ＭＳ Ｐゴシック" panose="020B0600070205080204" pitchFamily="34" charset="-128"/>
              </a:rPr>
              <a:t>taken from a special issue of the Illustrated London News</a:t>
            </a:r>
          </a:p>
          <a:p>
            <a:r>
              <a:rPr lang="en-US" altLang="en-US">
                <a:latin typeface="Calibri" panose="020F0502020204030204" pitchFamily="34" charset="0"/>
                <a:ea typeface="ＭＳ Ｐゴシック" panose="020B0600070205080204" pitchFamily="34" charset="-128"/>
              </a:rPr>
              <a:t>celebrating the Diamond Jubilee of Queen Victoria in 1897. On</a:t>
            </a:r>
          </a:p>
          <a:p>
            <a:r>
              <a:rPr lang="en-US" altLang="en-US">
                <a:latin typeface="Calibri" panose="020F0502020204030204" pitchFamily="34" charset="0"/>
                <a:ea typeface="ＭＳ Ｐゴシック" panose="020B0600070205080204" pitchFamily="34" charset="-128"/>
              </a:rPr>
              <a:t>the left are scenes from 1837, when Victoria came to the British</a:t>
            </a:r>
          </a:p>
          <a:p>
            <a:r>
              <a:rPr lang="en-US" altLang="en-US">
                <a:latin typeface="Calibri" panose="020F0502020204030204" pitchFamily="34" charset="0"/>
                <a:ea typeface="ＭＳ Ｐゴシック" panose="020B0600070205080204" pitchFamily="34" charset="-128"/>
              </a:rPr>
              <a:t>throne; on the right are scenes from 1897. The vivid contrast</a:t>
            </a:r>
          </a:p>
          <a:p>
            <a:r>
              <a:rPr lang="en-US" altLang="en-US">
                <a:latin typeface="Calibri" panose="020F0502020204030204" pitchFamily="34" charset="0"/>
                <a:ea typeface="ＭＳ Ｐゴシック" panose="020B0600070205080204" pitchFamily="34" charset="-128"/>
              </a:rPr>
              <a:t>underscored the magazine’s conclusion: ‘‘The most striking . . .</a:t>
            </a:r>
          </a:p>
          <a:p>
            <a:r>
              <a:rPr lang="en-US" altLang="en-US">
                <a:latin typeface="Calibri" panose="020F0502020204030204" pitchFamily="34" charset="0"/>
                <a:ea typeface="ＭＳ Ｐゴシック" panose="020B0600070205080204" pitchFamily="34" charset="-128"/>
              </a:rPr>
              <a:t>evidence of progress during the reign is the ever increasing speed</a:t>
            </a:r>
          </a:p>
          <a:p>
            <a:r>
              <a:rPr lang="en-US" altLang="en-US">
                <a:latin typeface="Calibri" panose="020F0502020204030204" pitchFamily="34" charset="0"/>
                <a:ea typeface="ＭＳ Ｐゴシック" panose="020B0600070205080204" pitchFamily="34" charset="-128"/>
              </a:rPr>
              <a:t>which the discoveries of physical science have forced into</a:t>
            </a:r>
          </a:p>
          <a:p>
            <a:r>
              <a:rPr lang="en-US" altLang="en-US">
                <a:latin typeface="Calibri" panose="020F0502020204030204" pitchFamily="34" charset="0"/>
                <a:ea typeface="ＭＳ Ｐゴシック" panose="020B0600070205080204" pitchFamily="34" charset="-128"/>
              </a:rPr>
              <a:t>everyday life. Steam and electricity have conquered time and</a:t>
            </a:r>
          </a:p>
          <a:p>
            <a:r>
              <a:rPr lang="en-US" altLang="en-US">
                <a:latin typeface="Calibri" panose="020F0502020204030204" pitchFamily="34" charset="0"/>
                <a:ea typeface="ＭＳ Ｐゴシック" panose="020B0600070205080204" pitchFamily="34" charset="-128"/>
              </a:rPr>
              <a:t>space to a greater extent during the last sixty years than all the</a:t>
            </a:r>
          </a:p>
          <a:p>
            <a:r>
              <a:rPr lang="en-US" altLang="en-US">
                <a:latin typeface="Calibri" panose="020F0502020204030204" pitchFamily="34" charset="0"/>
                <a:ea typeface="ＭＳ Ｐゴシック" panose="020B0600070205080204" pitchFamily="34" charset="-128"/>
              </a:rPr>
              <a:t>preceding six hundred years witnessed.’’</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9B4F8DE-3515-4959-A21F-7CFDD5E6D2A8}" type="slidenum">
              <a:rPr lang="en-US" altLang="en-US" smtClean="0">
                <a:latin typeface="Calibri" panose="020F0502020204030204" pitchFamily="34" charset="0"/>
              </a:rPr>
              <a:pPr>
                <a:spcBef>
                  <a:spcPct val="0"/>
                </a:spcBef>
              </a:pPr>
              <a:t>5</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Bismarck and William II. In 1890, Bismarck sought</a:t>
            </a:r>
          </a:p>
          <a:p>
            <a:r>
              <a:rPr lang="en-US" altLang="en-US">
                <a:latin typeface="Calibri" panose="020F0502020204030204" pitchFamily="34" charset="0"/>
                <a:ea typeface="ＭＳ Ｐゴシック" panose="020B0600070205080204" pitchFamily="34" charset="-128"/>
              </a:rPr>
              <a:t>to undertake new repressive measures against the Social</a:t>
            </a:r>
          </a:p>
          <a:p>
            <a:r>
              <a:rPr lang="en-US" altLang="en-US">
                <a:latin typeface="Calibri" panose="020F0502020204030204" pitchFamily="34" charset="0"/>
                <a:ea typeface="ＭＳ Ｐゴシック" panose="020B0600070205080204" pitchFamily="34" charset="-128"/>
              </a:rPr>
              <a:t>Democrats. Disagreeing with this policy, Emperor</a:t>
            </a:r>
          </a:p>
          <a:p>
            <a:r>
              <a:rPr lang="en-US" altLang="en-US">
                <a:latin typeface="Calibri" panose="020F0502020204030204" pitchFamily="34" charset="0"/>
                <a:ea typeface="ＭＳ Ｐゴシック" panose="020B0600070205080204" pitchFamily="34" charset="-128"/>
              </a:rPr>
              <a:t>William II forced him to resign. This political cartoon</a:t>
            </a:r>
          </a:p>
          <a:p>
            <a:r>
              <a:rPr lang="en-US" altLang="en-US">
                <a:latin typeface="Calibri" panose="020F0502020204030204" pitchFamily="34" charset="0"/>
                <a:ea typeface="ＭＳ Ｐゴシック" panose="020B0600070205080204" pitchFamily="34" charset="-128"/>
              </a:rPr>
              <a:t>shows William II reclining on a throne made of artillery</a:t>
            </a:r>
          </a:p>
          <a:p>
            <a:r>
              <a:rPr lang="en-US" altLang="en-US">
                <a:latin typeface="Calibri" panose="020F0502020204030204" pitchFamily="34" charset="0"/>
                <a:ea typeface="ＭＳ Ｐゴシック" panose="020B0600070205080204" pitchFamily="34" charset="-128"/>
              </a:rPr>
              <a:t>and cannonballs and holding a doll labeled ‘‘socialism.’’</a:t>
            </a:r>
          </a:p>
          <a:p>
            <a:r>
              <a:rPr lang="en-US" altLang="en-US">
                <a:latin typeface="Calibri" panose="020F0502020204030204" pitchFamily="34" charset="0"/>
                <a:ea typeface="ＭＳ Ｐゴシック" panose="020B0600070205080204" pitchFamily="34" charset="-128"/>
              </a:rPr>
              <a:t>Bismarck bids farewell as Germany, personified as a</a:t>
            </a:r>
          </a:p>
          <a:p>
            <a:r>
              <a:rPr lang="en-US" altLang="en-US">
                <a:latin typeface="Calibri" panose="020F0502020204030204" pitchFamily="34" charset="0"/>
                <a:ea typeface="ＭＳ Ｐゴシック" panose="020B0600070205080204" pitchFamily="34" charset="-128"/>
              </a:rPr>
              <a:t>woman, looks on with grave concern.</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579C71B-6328-428B-906C-A8A906EDAF6C}" type="slidenum">
              <a:rPr lang="en-US" altLang="en-US" smtClean="0">
                <a:latin typeface="Calibri" panose="020F0502020204030204" pitchFamily="34" charset="0"/>
              </a:rPr>
              <a:pPr>
                <a:spcBef>
                  <a:spcPct val="0"/>
                </a:spcBef>
              </a:pPr>
              <a:t>56</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National States of Europe, 1871–1894</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1B1527C-0FE2-483A-9E6E-6E9865EDE3E1}" type="slidenum">
              <a:rPr lang="en-US" altLang="en-US" smtClean="0">
                <a:latin typeface="Calibri" panose="020F0502020204030204" pitchFamily="34" charset="0"/>
              </a:rPr>
              <a:pPr>
                <a:spcBef>
                  <a:spcPct val="0"/>
                </a:spcBef>
              </a:pPr>
              <a:t>59</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7F78CA8-FDA3-4C3D-9A66-CECA743935A0}" type="slidenum">
              <a:rPr lang="en-US" altLang="en-US" smtClean="0">
                <a:latin typeface="Calibri" panose="020F0502020204030204" pitchFamily="34" charset="0"/>
              </a:rPr>
              <a:pPr>
                <a:spcBef>
                  <a:spcPct val="0"/>
                </a:spcBef>
              </a:pPr>
              <a:t>65</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23.1 The Industrial Regions of Europe at the End of the Nineteenth Century. By the end of</a:t>
            </a:r>
          </a:p>
          <a:p>
            <a:r>
              <a:rPr lang="en-US" altLang="en-US">
                <a:latin typeface="Calibri" panose="020F0502020204030204" pitchFamily="34" charset="0"/>
                <a:ea typeface="ＭＳ Ｐゴシック" panose="020B0600070205080204" pitchFamily="34" charset="-128"/>
              </a:rPr>
              <a:t>the nineteenth century, the Second Industrial Revolution—in steelmaking, electricity, petroleum, and</a:t>
            </a:r>
          </a:p>
          <a:p>
            <a:r>
              <a:rPr lang="en-US" altLang="en-US">
                <a:latin typeface="Calibri" panose="020F0502020204030204" pitchFamily="34" charset="0"/>
                <a:ea typeface="ＭＳ Ｐゴシック" panose="020B0600070205080204" pitchFamily="34" charset="-128"/>
              </a:rPr>
              <a:t>chemicals—had spurred substantial economic growth and prosperity in western and central Europe;</a:t>
            </a:r>
          </a:p>
          <a:p>
            <a:r>
              <a:rPr lang="en-US" altLang="en-US">
                <a:latin typeface="Calibri" panose="020F0502020204030204" pitchFamily="34" charset="0"/>
                <a:ea typeface="ＭＳ Ｐゴシック" panose="020B0600070205080204" pitchFamily="34" charset="-128"/>
              </a:rPr>
              <a:t>it also sparked economic and political competition between Great Britain and Germany.</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ECF6EA-03A6-45B4-A208-3A5D26C89543}" type="slidenum">
              <a:rPr lang="en-US" altLang="en-US" smtClean="0">
                <a:latin typeface="Calibri" panose="020F0502020204030204" pitchFamily="34" charset="0"/>
              </a:rPr>
              <a:pPr>
                <a:spcBef>
                  <a:spcPct val="0"/>
                </a:spcBef>
              </a:pPr>
              <a:t>8</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Textile Factory in Japan. (p.692)</a:t>
            </a:r>
          </a:p>
          <a:p>
            <a:r>
              <a:rPr lang="en-US" altLang="en-US">
                <a:latin typeface="Arial" panose="020B0604020202020204" pitchFamily="34" charset="0"/>
                <a:ea typeface="ＭＳ Ｐゴシック" panose="020B0600070205080204" pitchFamily="34" charset="-128"/>
              </a:rPr>
              <a:t>Shown here is one of the earliest industrial factories in Japan, the Tomioka silk factory, built in the 1870s. Silk was one of the few Japanese products foreigners wanted to buy; thus, the success of silk factories created capital that could be invested in other industries. Note that although women are doing the work in the factory, the managers are men. </a:t>
            </a:r>
            <a:endParaRPr lang="en-US" altLang="en-US">
              <a:latin typeface="Calibri" panose="020F0502020204030204" pitchFamily="34" charset="0"/>
              <a:ea typeface="ＭＳ Ｐゴシック" panose="020B0600070205080204" pitchFamily="34" charset="-128"/>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030A02E-E06E-4C5F-94A9-D88916018285}" type="slidenum">
              <a:rPr lang="en-US" altLang="en-US" smtClean="0">
                <a:latin typeface="Calibri" panose="020F0502020204030204" pitchFamily="34" charset="0"/>
              </a:rPr>
              <a:pPr>
                <a:spcBef>
                  <a:spcPct val="0"/>
                </a:spcBef>
              </a:pPr>
              <a:t>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1890s photograph of garment workers in New York City. (</a:t>
            </a:r>
            <a:r>
              <a:rPr lang="en-US" altLang="en-US">
                <a:latin typeface="Calibri" panose="020F0502020204030204" pitchFamily="34" charset="0"/>
                <a:ea typeface="ＭＳ Ｐゴシック" panose="020B0600070205080204" pitchFamily="34" charset="-128"/>
              </a:rPr>
              <a:t>p.692)</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EB736E4-902E-4B87-A498-AF3601EE192A}" type="slidenum">
              <a:rPr lang="en-US" altLang="en-US" smtClean="0">
                <a:latin typeface="Calibri" panose="020F0502020204030204" pitchFamily="34" charset="0"/>
              </a:rPr>
              <a:pPr>
                <a:spcBef>
                  <a:spcPct val="0"/>
                </a:spcBef>
              </a:pPr>
              <a:t>10</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New Jobs for Women: The</a:t>
            </a:r>
          </a:p>
          <a:p>
            <a:r>
              <a:rPr lang="en-US" altLang="en-US">
                <a:latin typeface="Calibri" panose="020F0502020204030204" pitchFamily="34" charset="0"/>
                <a:ea typeface="ＭＳ Ｐゴシック" panose="020B0600070205080204" pitchFamily="34" charset="-128"/>
              </a:rPr>
              <a:t>Telephone Exchange. The</a:t>
            </a:r>
          </a:p>
          <a:p>
            <a:r>
              <a:rPr lang="en-US" altLang="en-US">
                <a:latin typeface="Calibri" panose="020F0502020204030204" pitchFamily="34" charset="0"/>
                <a:ea typeface="ＭＳ Ｐゴシック" panose="020B0600070205080204" pitchFamily="34" charset="-128"/>
              </a:rPr>
              <a:t>invention of the telephone in</a:t>
            </a:r>
          </a:p>
          <a:p>
            <a:r>
              <a:rPr lang="en-US" altLang="en-US">
                <a:latin typeface="Calibri" panose="020F0502020204030204" pitchFamily="34" charset="0"/>
                <a:ea typeface="ＭＳ Ｐゴシック" panose="020B0600070205080204" pitchFamily="34" charset="-128"/>
              </a:rPr>
              <a:t>1876 soon led to its widespread</a:t>
            </a:r>
          </a:p>
          <a:p>
            <a:r>
              <a:rPr lang="en-US" altLang="en-US">
                <a:latin typeface="Calibri" panose="020F0502020204030204" pitchFamily="34" charset="0"/>
                <a:ea typeface="ＭＳ Ｐゴシック" panose="020B0600070205080204" pitchFamily="34" charset="-128"/>
              </a:rPr>
              <a:t>use. As is evident from this</a:t>
            </a:r>
          </a:p>
          <a:p>
            <a:r>
              <a:rPr lang="en-US" altLang="en-US">
                <a:latin typeface="Calibri" panose="020F0502020204030204" pitchFamily="34" charset="0"/>
                <a:ea typeface="ＭＳ Ｐゴシック" panose="020B0600070205080204" pitchFamily="34" charset="-128"/>
              </a:rPr>
              <a:t>illustration of a telephone</a:t>
            </a:r>
          </a:p>
          <a:p>
            <a:r>
              <a:rPr lang="en-US" altLang="en-US">
                <a:latin typeface="Calibri" panose="020F0502020204030204" pitchFamily="34" charset="0"/>
                <a:ea typeface="ＭＳ Ｐゴシック" panose="020B0600070205080204" pitchFamily="34" charset="-128"/>
              </a:rPr>
              <a:t>exchange in New York, most</a:t>
            </a:r>
          </a:p>
          <a:p>
            <a:r>
              <a:rPr lang="en-US" altLang="en-US">
                <a:latin typeface="Calibri" panose="020F0502020204030204" pitchFamily="34" charset="0"/>
                <a:ea typeface="ＭＳ Ｐゴシック" panose="020B0600070205080204" pitchFamily="34" charset="-128"/>
              </a:rPr>
              <a:t>of the telephone operators</a:t>
            </a:r>
          </a:p>
          <a:p>
            <a:r>
              <a:rPr lang="en-US" altLang="en-US">
                <a:latin typeface="Calibri" panose="020F0502020204030204" pitchFamily="34" charset="0"/>
                <a:ea typeface="ＭＳ Ｐゴシック" panose="020B0600070205080204" pitchFamily="34" charset="-128"/>
              </a:rPr>
              <a:t>were women. This was but</a:t>
            </a:r>
          </a:p>
          <a:p>
            <a:r>
              <a:rPr lang="en-US" altLang="en-US">
                <a:latin typeface="Calibri" panose="020F0502020204030204" pitchFamily="34" charset="0"/>
                <a:ea typeface="ＭＳ Ｐゴシック" panose="020B0600070205080204" pitchFamily="34" charset="-128"/>
              </a:rPr>
              <a:t>one of a number of new job</a:t>
            </a:r>
          </a:p>
          <a:p>
            <a:r>
              <a:rPr lang="en-US" altLang="en-US">
                <a:latin typeface="Calibri" panose="020F0502020204030204" pitchFamily="34" charset="0"/>
                <a:ea typeface="ＭＳ Ｐゴシック" panose="020B0600070205080204" pitchFamily="34" charset="-128"/>
              </a:rPr>
              <a:t>opportunities for women</a:t>
            </a:r>
          </a:p>
          <a:p>
            <a:r>
              <a:rPr lang="en-US" altLang="en-US">
                <a:latin typeface="Calibri" panose="020F0502020204030204" pitchFamily="34" charset="0"/>
                <a:ea typeface="ＭＳ Ｐゴシック" panose="020B0600070205080204" pitchFamily="34" charset="-128"/>
              </a:rPr>
              <a:t>created by the Second</a:t>
            </a:r>
          </a:p>
          <a:p>
            <a:r>
              <a:rPr lang="en-US" altLang="en-US">
                <a:latin typeface="Calibri" panose="020F0502020204030204" pitchFamily="34" charset="0"/>
                <a:ea typeface="ＭＳ Ｐゴシック" panose="020B0600070205080204" pitchFamily="34" charset="-128"/>
              </a:rPr>
              <a:t>Industrial Revolution.</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DED2F1-6B36-4E9F-A689-9B12DF60332F}"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‘‘Proletarians of the World, Unite.’’ To improve their working and</a:t>
            </a:r>
          </a:p>
          <a:p>
            <a:r>
              <a:rPr lang="en-US" altLang="en-US">
                <a:latin typeface="Calibri" panose="020F0502020204030204" pitchFamily="34" charset="0"/>
                <a:ea typeface="ＭＳ Ｐゴシック" panose="020B0600070205080204" pitchFamily="34" charset="-128"/>
              </a:rPr>
              <a:t>living conditions, many industrial workers, inspired by the ideas of Karl</a:t>
            </a:r>
          </a:p>
          <a:p>
            <a:r>
              <a:rPr lang="en-US" altLang="en-US">
                <a:latin typeface="Calibri" panose="020F0502020204030204" pitchFamily="34" charset="0"/>
                <a:ea typeface="ＭＳ Ｐゴシック" panose="020B0600070205080204" pitchFamily="34" charset="-128"/>
              </a:rPr>
              <a:t>Marx, joined working-class or socialist parties. Pictured here is a socialist sponsored</a:t>
            </a:r>
          </a:p>
          <a:p>
            <a:r>
              <a:rPr lang="en-US" altLang="en-US">
                <a:latin typeface="Calibri" panose="020F0502020204030204" pitchFamily="34" charset="0"/>
                <a:ea typeface="ＭＳ Ｐゴシック" panose="020B0600070205080204" pitchFamily="34" charset="-128"/>
              </a:rPr>
              <a:t>poster that proclaims in German the closing words of The</a:t>
            </a:r>
          </a:p>
          <a:p>
            <a:r>
              <a:rPr lang="en-US" altLang="en-US">
                <a:latin typeface="Calibri" panose="020F0502020204030204" pitchFamily="34" charset="0"/>
                <a:ea typeface="ＭＳ Ｐゴシック" panose="020B0600070205080204" pitchFamily="34" charset="-128"/>
              </a:rPr>
              <a:t>Communist Manifesto: ‘‘Proletarians of the World, Unite!’’</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E2589F-1792-42DB-85E8-B12C4F71A9B7}" type="slidenum">
              <a:rPr lang="en-US" altLang="en-US" smtClean="0">
                <a:latin typeface="Calibri" panose="020F0502020204030204" pitchFamily="34" charset="0"/>
              </a:rPr>
              <a:pPr>
                <a:spcBef>
                  <a:spcPct val="0"/>
                </a:spcBef>
              </a:pPr>
              <a:t>18</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TABLE 23.1</a:t>
            </a:r>
          </a:p>
          <a:p>
            <a:r>
              <a:rPr lang="en-US" altLang="en-US">
                <a:latin typeface="Calibri" panose="020F0502020204030204" pitchFamily="34" charset="0"/>
                <a:ea typeface="ＭＳ Ｐゴシック" panose="020B0600070205080204" pitchFamily="34" charset="-128"/>
              </a:rPr>
              <a:t>European Populations, 1851–1911 (in Thousands)</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7BCB2BD-6506-4647-9FBA-DAA9A935F9BF}" type="slidenum">
              <a:rPr lang="en-US" altLang="en-US" smtClean="0">
                <a:latin typeface="Calibri" panose="020F0502020204030204" pitchFamily="34" charset="0"/>
              </a:rPr>
              <a:pPr>
                <a:spcBef>
                  <a:spcPct val="0"/>
                </a:spcBef>
              </a:pPr>
              <a:t>22</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23.2 Population Growth in Europe, 1820–1900. Europe’s population increased</a:t>
            </a:r>
          </a:p>
          <a:p>
            <a:r>
              <a:rPr lang="en-US" altLang="en-US">
                <a:latin typeface="Calibri" panose="020F0502020204030204" pitchFamily="34" charset="0"/>
                <a:ea typeface="ＭＳ Ｐゴシック" panose="020B0600070205080204" pitchFamily="34" charset="-128"/>
              </a:rPr>
              <a:t>steadily throughout the nineteenth century. Advances in medical science, hygiene, nutrition,</a:t>
            </a:r>
          </a:p>
          <a:p>
            <a:r>
              <a:rPr lang="en-US" altLang="en-US">
                <a:latin typeface="Calibri" panose="020F0502020204030204" pitchFamily="34" charset="0"/>
                <a:ea typeface="ＭＳ Ｐゴシック" panose="020B0600070205080204" pitchFamily="34" charset="-128"/>
              </a:rPr>
              <a:t>living conditions, and standards of living help account for the population increase, even</a:t>
            </a:r>
          </a:p>
          <a:p>
            <a:r>
              <a:rPr lang="en-US" altLang="en-US">
                <a:latin typeface="Calibri" panose="020F0502020204030204" pitchFamily="34" charset="0"/>
                <a:ea typeface="ＭＳ Ｐゴシック" panose="020B0600070205080204" pitchFamily="34" charset="-128"/>
              </a:rPr>
              <a:t>though emigration to the United States, South America, and other regions reduced the total</a:t>
            </a:r>
          </a:p>
          <a:p>
            <a:r>
              <a:rPr lang="en-US" altLang="en-US">
                <a:latin typeface="Calibri" panose="020F0502020204030204" pitchFamily="34" charset="0"/>
                <a:ea typeface="ＭＳ Ｐゴシック" panose="020B0600070205080204" pitchFamily="34" charset="-128"/>
              </a:rPr>
              <a:t>growth numbers.</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9641AB9-D51A-4E96-BA68-39621171714F}" type="slidenum">
              <a:rPr lang="en-US" altLang="en-US" smtClean="0">
                <a:latin typeface="Calibri" panose="020F0502020204030204" pitchFamily="34" charset="0"/>
              </a:rPr>
              <a:pPr>
                <a:spcBef>
                  <a:spcPct val="0"/>
                </a:spcBef>
              </a:pPr>
              <a:t>25</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1167098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9894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815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84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4000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30516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015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859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9409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550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72"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23</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Mass Society in an </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a:t>
            </a:r>
            <a:r>
              <a:rPr lang="en-US" altLang="ja-JP" sz="3000" b="1" dirty="0">
                <a:solidFill>
                  <a:srgbClr val="008040"/>
                </a:solidFill>
                <a:effectLst>
                  <a:outerShdw blurRad="38100" dist="38100" dir="2700000" algn="tl">
                    <a:srgbClr val="C0C0C0"/>
                  </a:outerShdw>
                </a:effectLst>
                <a:latin typeface="Calibri" pitchFamily="34" charset="0"/>
                <a:ea typeface="ＭＳ Ｐゴシック" pitchFamily="34" charset="-128"/>
              </a:rPr>
              <a:t>Age of Progress,</a:t>
            </a: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a:t>
            </a:r>
            <a:r>
              <a:rPr lang="en-US" altLang="ja-JP" sz="3000" b="1" dirty="0">
                <a:solidFill>
                  <a:srgbClr val="008040"/>
                </a:solidFill>
                <a:effectLst>
                  <a:outerShdw blurRad="38100" dist="38100" dir="2700000" algn="tl">
                    <a:srgbClr val="C0C0C0"/>
                  </a:outerShdw>
                </a:effectLst>
                <a:latin typeface="Calibri" pitchFamily="34" charset="0"/>
                <a:ea typeface="ＭＳ Ｐゴシック" pitchFamily="34" charset="-128"/>
              </a:rPr>
              <a:t/>
            </a:r>
            <a:br>
              <a:rPr lang="en-US" altLang="ja-JP"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ja-JP" sz="3000" b="1" dirty="0">
                <a:solidFill>
                  <a:srgbClr val="008040"/>
                </a:solidFill>
                <a:effectLst>
                  <a:outerShdw blurRad="38100" dist="38100" dir="2700000" algn="tl">
                    <a:srgbClr val="C0C0C0"/>
                  </a:outerShdw>
                </a:effectLst>
                <a:latin typeface="Calibri" pitchFamily="34" charset="0"/>
                <a:ea typeface="ＭＳ Ｐゴシック" pitchFamily="34" charset="-128"/>
              </a:rPr>
              <a:t>1871–1894</a:t>
            </a:r>
            <a:endPar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Global Perspectives: Textile Factory Work (Slide 2 of 2) </a:t>
            </a:r>
            <a:endParaRPr lang="en-US" dirty="0"/>
          </a:p>
        </p:txBody>
      </p:sp>
      <p:sp>
        <p:nvSpPr>
          <p:cNvPr id="163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p692</a:t>
            </a:r>
          </a:p>
        </p:txBody>
      </p:sp>
      <p:pic>
        <p:nvPicPr>
          <p:cNvPr id="163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895350"/>
            <a:ext cx="57277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2"/>
          <p:cNvSpPr>
            <a:spLocks noChangeArrowheads="1"/>
          </p:cNvSpPr>
          <p:nvPr/>
        </p:nvSpPr>
        <p:spPr bwMode="auto">
          <a:xfrm>
            <a:off x="952500" y="5540375"/>
            <a:ext cx="723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Above is an 1890s photograph of garment workers in New York City.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noChangeArrowheads="1"/>
          </p:cNvSpPr>
          <p:nvPr>
            <p:ph type="title"/>
          </p:nvPr>
        </p:nvSpPr>
        <p:spPr>
          <a:xfrm>
            <a:off x="609600" y="76200"/>
            <a:ext cx="8534400" cy="1143000"/>
          </a:xfrm>
        </p:spPr>
        <p:txBody>
          <a:bodyPr/>
          <a:lstStyle/>
          <a:p>
            <a:pPr eaLnBrk="1" hangingPunct="1"/>
            <a:r>
              <a:rPr lang="en-US" altLang="en-US" sz="3600" dirty="0">
                <a:latin typeface="Calibri" panose="020F0502020204030204" pitchFamily="34" charset="0"/>
                <a:ea typeface="ＭＳ Ｐゴシック" panose="020B0600070205080204" pitchFamily="34" charset="-128"/>
              </a:rPr>
              <a:t>Women and Work: </a:t>
            </a:r>
            <a:br>
              <a:rPr lang="en-US" altLang="en-US" sz="3600" dirty="0">
                <a:latin typeface="Calibri" panose="020F0502020204030204" pitchFamily="34" charset="0"/>
                <a:ea typeface="ＭＳ Ｐゴシック" panose="020B0600070205080204" pitchFamily="34" charset="-128"/>
              </a:rPr>
            </a:br>
            <a:r>
              <a:rPr lang="en-US" altLang="en-US" sz="3600" dirty="0">
                <a:latin typeface="Calibri" panose="020F0502020204030204" pitchFamily="34" charset="0"/>
                <a:ea typeface="ＭＳ Ｐゴシック" panose="020B0600070205080204" pitchFamily="34" charset="-128"/>
              </a:rPr>
              <a:t>New Job Opportunities</a:t>
            </a:r>
          </a:p>
        </p:txBody>
      </p:sp>
      <p:sp>
        <p:nvSpPr>
          <p:cNvPr id="18435" name="Rectangle 9"/>
          <p:cNvSpPr>
            <a:spLocks noGrp="1" noChangeArrowheads="1"/>
          </p:cNvSpPr>
          <p:nvPr>
            <p:ph type="body" idx="1"/>
          </p:nvPr>
        </p:nvSpPr>
        <p:spPr>
          <a:xfrm>
            <a:off x="652463" y="1143000"/>
            <a:ext cx="8034337"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Impact of the Second Industrial Revolution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Controversy over “right to work”</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Ideal of </a:t>
            </a:r>
            <a:r>
              <a:rPr lang="en-US" altLang="en-US" dirty="0" smtClean="0">
                <a:latin typeface="Calibri" panose="020F0502020204030204" pitchFamily="34" charset="0"/>
                <a:ea typeface="ＭＳ Ｐゴシック" panose="020B0600070205080204" pitchFamily="34" charset="-128"/>
              </a:rPr>
              <a:t>domesticity; The Cult of Domesticity</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Sweatshops: with little opportunity, and out of desperation, poor women </a:t>
            </a:r>
            <a:r>
              <a:rPr lang="en-US" altLang="en-US" i="1" dirty="0" smtClean="0">
                <a:latin typeface="Calibri" panose="020F0502020204030204" pitchFamily="34" charset="0"/>
                <a:ea typeface="ＭＳ Ｐゴシック" panose="020B0600070205080204" pitchFamily="34" charset="-128"/>
              </a:rPr>
              <a:t>had</a:t>
            </a:r>
            <a:r>
              <a:rPr lang="en-US" altLang="en-US" dirty="0" smtClean="0">
                <a:latin typeface="Calibri" panose="020F0502020204030204" pitchFamily="34" charset="0"/>
                <a:ea typeface="ＭＳ Ｐゴシック" panose="020B0600070205080204" pitchFamily="34" charset="-128"/>
              </a:rPr>
              <a:t> to work. </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White-Collar Jobs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Shortage of male workers opened opportunities for women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Shop clerks, secretaries, and </a:t>
            </a:r>
            <a:r>
              <a:rPr lang="en-US" altLang="en-US" dirty="0" smtClean="0">
                <a:latin typeface="Calibri" panose="020F0502020204030204" pitchFamily="34" charset="0"/>
                <a:ea typeface="ＭＳ Ｐゴシック" panose="020B0600070205080204" pitchFamily="34" charset="-128"/>
              </a:rPr>
              <a:t>teachers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“petite bourgeoisie”</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Freedom from domestic patterns and “dirty” work</a:t>
            </a:r>
          </a:p>
          <a:p>
            <a:pPr eaLnBrk="1" hangingPunct="1">
              <a:lnSpc>
                <a:spcPct val="90000"/>
              </a:lnSpc>
            </a:pPr>
            <a:r>
              <a:rPr lang="en-US" altLang="en-US" dirty="0">
                <a:latin typeface="Calibri" panose="020F0502020204030204" pitchFamily="34" charset="0"/>
                <a:ea typeface="ＭＳ Ｐゴシック" panose="020B0600070205080204" pitchFamily="34" charset="-128"/>
              </a:rPr>
              <a:t>Prostitution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New Jobs for Women: The Telephone Exchange</a:t>
            </a:r>
            <a:endParaRPr lang="en-US" dirty="0"/>
          </a:p>
        </p:txBody>
      </p:sp>
      <p:sp>
        <p:nvSpPr>
          <p:cNvPr id="194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p693</a:t>
            </a:r>
          </a:p>
        </p:txBody>
      </p:sp>
      <p:pic>
        <p:nvPicPr>
          <p:cNvPr id="194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685800"/>
            <a:ext cx="74295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a:spLocks noChangeArrowheads="1"/>
          </p:cNvSpPr>
          <p:nvPr/>
        </p:nvSpPr>
        <p:spPr bwMode="auto">
          <a:xfrm>
            <a:off x="857250" y="5588000"/>
            <a:ext cx="7429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invention of the telephone in 1876 soon led to its widespread</a:t>
            </a:r>
          </a:p>
          <a:p>
            <a:pPr>
              <a:spcBef>
                <a:spcPct val="0"/>
              </a:spcBef>
              <a:buClrTx/>
              <a:buSzTx/>
              <a:buFontTx/>
              <a:buNone/>
            </a:pPr>
            <a:r>
              <a:rPr lang="en-US" altLang="en-US" sz="2000">
                <a:latin typeface="Calibri" panose="020F0502020204030204" pitchFamily="34" charset="0"/>
              </a:rPr>
              <a:t>use. As is evident from this illustration of a telephone exchange in New York, most of the telephone operators were women. </a:t>
            </a:r>
            <a:endParaRPr lang="en-US" altLang="en-US" sz="20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454025"/>
            <a:ext cx="8474075" cy="615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186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58" y="725487"/>
            <a:ext cx="8474075"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670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457200"/>
          </a:xfrm>
        </p:spPr>
        <p:txBody>
          <a:bodyPr/>
          <a:lstStyle/>
          <a:p>
            <a:r>
              <a:rPr lang="en-US" altLang="en-US" dirty="0">
                <a:latin typeface="Verdana" pitchFamily="34" charset="0"/>
                <a:ea typeface="ＭＳ Ｐゴシック" pitchFamily="34" charset="-128"/>
                <a:cs typeface="Verdana" pitchFamily="34" charset="0"/>
              </a:rPr>
              <a:t>Middle Class Women</a:t>
            </a:r>
            <a:endParaRPr lang="en-US" dirty="0"/>
          </a:p>
        </p:txBody>
      </p:sp>
      <p:sp>
        <p:nvSpPr>
          <p:cNvPr id="3" name="Content Placeholder 2"/>
          <p:cNvSpPr>
            <a:spLocks noGrp="1"/>
          </p:cNvSpPr>
          <p:nvPr>
            <p:ph idx="1"/>
          </p:nvPr>
        </p:nvSpPr>
        <p:spPr>
          <a:xfrm>
            <a:off x="652463" y="990600"/>
            <a:ext cx="8034337" cy="5867400"/>
          </a:xfrm>
        </p:spPr>
        <p:txBody>
          <a:bodyPr/>
          <a:lstStyle/>
          <a:p>
            <a:r>
              <a:rPr lang="en-US" altLang="en-US" sz="2800" dirty="0">
                <a:latin typeface="Verdana" pitchFamily="34" charset="0"/>
                <a:ea typeface="ＭＳ Ｐゴシック" pitchFamily="34" charset="-128"/>
                <a:cs typeface="Verdana" pitchFamily="34" charset="0"/>
              </a:rPr>
              <a:t>The </a:t>
            </a:r>
            <a:r>
              <a:rPr lang="en-US" altLang="en-US" sz="2800" i="1" dirty="0">
                <a:latin typeface="Verdana" pitchFamily="34" charset="0"/>
                <a:ea typeface="ＭＳ Ｐゴシック" pitchFamily="34" charset="-128"/>
                <a:cs typeface="Verdana" pitchFamily="34" charset="0"/>
              </a:rPr>
              <a:t>Cult of Domesticity</a:t>
            </a:r>
          </a:p>
          <a:p>
            <a:pPr lvl="1"/>
            <a:r>
              <a:rPr lang="en-US" altLang="en-US" sz="2400" dirty="0">
                <a:latin typeface="Verdana" pitchFamily="34" charset="0"/>
                <a:ea typeface="ＭＳ Ｐゴシック" pitchFamily="34" charset="-128"/>
                <a:cs typeface="Verdana" pitchFamily="34" charset="0"/>
              </a:rPr>
              <a:t>Did not work outside the home if possible.</a:t>
            </a:r>
          </a:p>
          <a:p>
            <a:pPr lvl="1"/>
            <a:r>
              <a:rPr lang="en-US" altLang="en-US" sz="2400" dirty="0">
                <a:latin typeface="Verdana" pitchFamily="34" charset="0"/>
                <a:ea typeface="ＭＳ Ｐゴシック" pitchFamily="34" charset="-128"/>
                <a:cs typeface="Verdana" pitchFamily="34" charset="0"/>
              </a:rPr>
              <a:t>A stay-at-home wife became a symbol of her husband’s success. (i.e. “trophy wife”)</a:t>
            </a:r>
          </a:p>
          <a:p>
            <a:pPr lvl="1"/>
            <a:r>
              <a:rPr lang="en-US" altLang="en-US" sz="2400" dirty="0">
                <a:latin typeface="Verdana" pitchFamily="34" charset="0"/>
                <a:ea typeface="ＭＳ Ｐゴシック" pitchFamily="34" charset="-128"/>
                <a:cs typeface="Verdana" pitchFamily="34" charset="0"/>
              </a:rPr>
              <a:t>Took care only of domestic duties- did not help husband with business duties.</a:t>
            </a:r>
          </a:p>
          <a:p>
            <a:pPr lvl="2"/>
            <a:r>
              <a:rPr lang="en-US" altLang="en-US" sz="2200" dirty="0">
                <a:latin typeface="Verdana" pitchFamily="34" charset="0"/>
                <a:ea typeface="ＭＳ Ｐゴシック" pitchFamily="34" charset="-128"/>
                <a:cs typeface="Verdana" pitchFamily="34" charset="0"/>
              </a:rPr>
              <a:t>Reflects the notion that home was to be a haven away from business/marketplace</a:t>
            </a:r>
          </a:p>
          <a:p>
            <a:pPr lvl="2"/>
            <a:r>
              <a:rPr lang="en-US" altLang="en-US" sz="2200" dirty="0">
                <a:latin typeface="Verdana" pitchFamily="34" charset="0"/>
                <a:ea typeface="ＭＳ Ｐゴシック" pitchFamily="34" charset="-128"/>
                <a:cs typeface="Verdana" pitchFamily="34" charset="0"/>
              </a:rPr>
              <a:t>Might enjoy domestic comfort/luxury, but her talents, ambitions, and intelligence were ignored.</a:t>
            </a:r>
          </a:p>
          <a:p>
            <a:pPr lvl="2"/>
            <a:r>
              <a:rPr lang="en-US" altLang="en-US" sz="2200" dirty="0">
                <a:latin typeface="Verdana" pitchFamily="34" charset="0"/>
                <a:ea typeface="ＭＳ Ｐゴシック" pitchFamily="34" charset="-128"/>
                <a:cs typeface="Verdana" pitchFamily="34" charset="0"/>
              </a:rPr>
              <a:t>All domestic activity was within strict social boundaries, norms, &amp; expected behaviors.</a:t>
            </a:r>
          </a:p>
          <a:p>
            <a:pPr lvl="2"/>
            <a:r>
              <a:rPr lang="en-US" altLang="en-US" sz="2200" dirty="0">
                <a:latin typeface="Verdana" pitchFamily="34" charset="0"/>
                <a:ea typeface="ＭＳ Ｐゴシック" pitchFamily="34" charset="-128"/>
                <a:cs typeface="Verdana" pitchFamily="34" charset="0"/>
              </a:rPr>
              <a:t>Much advertising was marketed to women</a:t>
            </a:r>
            <a:endParaRPr lang="en-US" dirty="0"/>
          </a:p>
        </p:txBody>
      </p:sp>
    </p:spTree>
    <p:extLst>
      <p:ext uri="{BB962C8B-B14F-4D97-AF65-F5344CB8AC3E}">
        <p14:creationId xmlns:p14="http://schemas.microsoft.com/office/powerpoint/2010/main" val="20739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66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Organizing the Working Class</a:t>
            </a:r>
          </a:p>
        </p:txBody>
      </p:sp>
      <p:sp>
        <p:nvSpPr>
          <p:cNvPr id="21507" name="Rectangle 3"/>
          <p:cNvSpPr>
            <a:spLocks noGrp="1" noChangeArrowheads="1"/>
          </p:cNvSpPr>
          <p:nvPr>
            <p:ph type="body" idx="1"/>
          </p:nvPr>
        </p:nvSpPr>
        <p:spPr>
          <a:xfrm>
            <a:off x="685800" y="990600"/>
            <a:ext cx="8305800" cy="58674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Trade union membership- early 1800’s</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Socialist Parties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Looked to improve conditions of the working class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Based on ideas of Karl Marx</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b="1" dirty="0">
                <a:latin typeface="Calibri" panose="020F0502020204030204" pitchFamily="34" charset="0"/>
                <a:ea typeface="ＭＳ Ｐゴシック" panose="020B0600070205080204" pitchFamily="34" charset="-128"/>
              </a:rPr>
              <a:t>German Social Democratic Party (SPD</a:t>
            </a:r>
            <a:r>
              <a:rPr lang="en-US" altLang="en-US" b="1"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Revolutionary Marxist theory organized as a mass political party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Very popular despite efforts to destroy it</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Limited socialist successes and cooperation in other </a:t>
            </a:r>
            <a:r>
              <a:rPr lang="en-US" altLang="en-US" dirty="0" smtClean="0">
                <a:latin typeface="Calibri" panose="020F0502020204030204" pitchFamily="34" charset="0"/>
                <a:ea typeface="ＭＳ Ｐゴシック" panose="020B0600070205080204" pitchFamily="34" charset="-128"/>
              </a:rPr>
              <a:t>states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France: based on French revolutionary tradition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Marxist Social Democratic Labor Party</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Second International (1889</a:t>
            </a:r>
            <a:r>
              <a:rPr lang="en-US" altLang="en-US" dirty="0" smtClean="0">
                <a:latin typeface="Calibri" panose="020F0502020204030204" pitchFamily="34" charset="0"/>
                <a:ea typeface="ＭＳ Ｐゴシック" panose="020B0600070205080204" pitchFamily="34" charset="-128"/>
              </a:rPr>
              <a:t>)- international association</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5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50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50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50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Proletarians of the World, Unite</a:t>
            </a:r>
            <a:endParaRPr lang="en-US" dirty="0"/>
          </a:p>
        </p:txBody>
      </p:sp>
      <p:sp>
        <p:nvSpPr>
          <p:cNvPr id="225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p695</a:t>
            </a:r>
          </a:p>
        </p:txBody>
      </p:sp>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609600"/>
            <a:ext cx="318135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2"/>
          <p:cNvSpPr>
            <a:spLocks noChangeArrowheads="1"/>
          </p:cNvSpPr>
          <p:nvPr/>
        </p:nvSpPr>
        <p:spPr bwMode="auto">
          <a:xfrm>
            <a:off x="266700" y="5280025"/>
            <a:ext cx="8610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To improve their working and living conditions, many industrial workers, inspired by the ideas of Karl Marx, joined working-class or socialist parties. Pictured here is a socialist sponsored poster that proclaims in German the closing words of The Communist Manifesto: ‘‘Proletarians of the World, Unite!’’</a:t>
            </a:r>
            <a:endParaRPr lang="en-US" altLang="en-US"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latin typeface="Calibri" panose="020F0502020204030204" pitchFamily="34" charset="0"/>
                <a:cs typeface="Calibri" panose="020F0502020204030204" pitchFamily="34" charset="0"/>
              </a:rPr>
              <a:t>Organizing the Working Class</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52463" y="990600"/>
            <a:ext cx="8110537" cy="55626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International socialism had two big obstacles:</a:t>
            </a:r>
          </a:p>
          <a:p>
            <a:pPr lvl="1" eaLnBrk="1" hangingPunct="1">
              <a:lnSpc>
                <a:spcPct val="90000"/>
              </a:lnSpc>
            </a:pPr>
            <a:r>
              <a:rPr lang="en-US" altLang="en-US" b="1" dirty="0" smtClean="0">
                <a:latin typeface="Calibri" panose="020F0502020204030204" pitchFamily="34" charset="0"/>
                <a:ea typeface="ＭＳ Ｐゴシック" panose="020B0600070205080204" pitchFamily="34" charset="-128"/>
              </a:rPr>
              <a:t>Revisionism</a:t>
            </a:r>
            <a:r>
              <a:rPr lang="en-US" altLang="en-US" dirty="0" smtClean="0">
                <a:latin typeface="Calibri" panose="020F0502020204030204" pitchFamily="34" charset="0"/>
                <a:ea typeface="ＭＳ Ｐゴシック" panose="020B0600070205080204" pitchFamily="34" charset="-128"/>
              </a:rPr>
              <a:t> and </a:t>
            </a:r>
            <a:r>
              <a:rPr lang="en-US" altLang="en-US" b="1" dirty="0" smtClean="0">
                <a:latin typeface="Calibri" panose="020F0502020204030204" pitchFamily="34" charset="0"/>
                <a:ea typeface="ＭＳ Ｐゴシック" panose="020B0600070205080204" pitchFamily="34" charset="-128"/>
              </a:rPr>
              <a:t>Nationalism</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Evolutionary Socialism (</a:t>
            </a:r>
            <a:r>
              <a:rPr lang="en-US" altLang="en-US" b="1" u="sng" dirty="0" smtClean="0">
                <a:latin typeface="Calibri" panose="020F0502020204030204" pitchFamily="34" charset="0"/>
                <a:ea typeface="ＭＳ Ｐゴシック" panose="020B0600070205080204" pitchFamily="34" charset="-128"/>
              </a:rPr>
              <a:t>Revisionism</a:t>
            </a:r>
            <a:r>
              <a:rPr lang="en-US" altLang="en-US"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Does not believe in the </a:t>
            </a:r>
            <a:r>
              <a:rPr lang="en-US" altLang="en-US" i="1" dirty="0" smtClean="0">
                <a:latin typeface="Calibri" panose="020F0502020204030204" pitchFamily="34" charset="0"/>
                <a:ea typeface="ＭＳ Ｐゴシック" panose="020B0600070205080204" pitchFamily="34" charset="-128"/>
              </a:rPr>
              <a:t>revolutionary</a:t>
            </a:r>
            <a:r>
              <a:rPr lang="en-US" altLang="en-US" dirty="0" smtClean="0">
                <a:latin typeface="Calibri" panose="020F0502020204030204" pitchFamily="34" charset="0"/>
                <a:ea typeface="ＭＳ Ｐゴシック" panose="020B0600070205080204" pitchFamily="34" charset="-128"/>
              </a:rPr>
              <a:t> aspect of Marx’s theory; it is not “pure” Marxism.</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Eduard Bernstein (1850 – 1932</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Spent years n Britain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Influenced by moderate British socialism and parliamentary reforms.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Argues Marx is wrong about the middle class: it is not shrinking, it is actually expanding</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Even the proletariat are improving in their condition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Socialist goals will be achieved by democratic reform</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16289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914400"/>
            <a:ext cx="8034337" cy="4953000"/>
          </a:xfrm>
        </p:spPr>
        <p:txBody>
          <a:bodyPr/>
          <a:lstStyle/>
          <a:p>
            <a:r>
              <a:rPr lang="en-US" sz="2500" dirty="0">
                <a:latin typeface="Calibri" panose="020F0502020204030204" pitchFamily="34" charset="0"/>
              </a:rPr>
              <a:t>​What was the Second Industrial Revolution, and what effects did it have on European economic and social life? What roles did socialist parties and trade unions play in improving conditions for the working classes?</a:t>
            </a:r>
          </a:p>
          <a:p>
            <a:r>
              <a:rPr lang="en-US" sz="2500" dirty="0">
                <a:latin typeface="Calibri" panose="020F0502020204030204" pitchFamily="34" charset="0"/>
              </a:rPr>
              <a:t>​What is a mass society, and what were its main characteristics? What role were women expected to play in society and family life in the latter half of the nineteenth century, and how closely did patterns of family life correspond to this ideal?</a:t>
            </a:r>
          </a:p>
          <a:p>
            <a:r>
              <a:rPr lang="en-US" sz="2500" dirty="0">
                <a:latin typeface="Calibri" panose="020F0502020204030204" pitchFamily="34" charset="0"/>
              </a:rPr>
              <a:t>​What general political trends were evident in the nations of western Europe in the last decades of the nineteenth century, and how did these trends differ from the policies pursued in Germany, Austria-Hungary, and Russia?</a:t>
            </a:r>
          </a:p>
        </p:txBody>
      </p:sp>
    </p:spTree>
    <p:extLst>
      <p:ext uri="{BB962C8B-B14F-4D97-AF65-F5344CB8AC3E}">
        <p14:creationId xmlns:p14="http://schemas.microsoft.com/office/powerpoint/2010/main" val="1181538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Organizing the Working Class</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52463" y="838200"/>
            <a:ext cx="8034337"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Problem of </a:t>
            </a:r>
            <a:r>
              <a:rPr lang="en-US" altLang="en-US" dirty="0" smtClean="0">
                <a:latin typeface="Calibri" panose="020F0502020204030204" pitchFamily="34" charset="0"/>
                <a:ea typeface="ＭＳ Ｐゴシック" panose="020B0600070205080204" pitchFamily="34" charset="-128"/>
              </a:rPr>
              <a:t>Nationalism</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Marx said “working men have no nation”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Actually socialist parties did vary in concerns according to country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This is proven true in World War I</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The Role of Trade </a:t>
            </a:r>
            <a:r>
              <a:rPr lang="en-US" altLang="en-US" dirty="0" smtClean="0">
                <a:latin typeface="Calibri" panose="020F0502020204030204" pitchFamily="34" charset="0"/>
                <a:ea typeface="ＭＳ Ｐゴシック" panose="020B0600070205080204" pitchFamily="34" charset="-128"/>
              </a:rPr>
              <a:t>Unions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Won the right to strike in 1870</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Program: better living and working </a:t>
            </a:r>
            <a:r>
              <a:rPr lang="en-US" altLang="en-US" dirty="0" smtClean="0">
                <a:latin typeface="Calibri" panose="020F0502020204030204" pitchFamily="34" charset="0"/>
                <a:ea typeface="ＭＳ Ｐゴシック" panose="020B0600070205080204" pitchFamily="34" charset="-128"/>
              </a:rPr>
              <a:t>conditions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Very numerous in Britain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France: unions tied to socialist causes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Germany: largest socialist trade unions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Strikes and collective </a:t>
            </a:r>
            <a:r>
              <a:rPr lang="en-US" altLang="en-US" dirty="0" err="1" smtClean="0">
                <a:latin typeface="Calibri" panose="020F0502020204030204" pitchFamily="34" charset="0"/>
                <a:ea typeface="ＭＳ Ｐゴシック" panose="020B0600070205080204" pitchFamily="34" charset="-128"/>
              </a:rPr>
              <a:t>bargaiing</a:t>
            </a:r>
            <a:r>
              <a:rPr lang="en-US" altLang="en-US" dirty="0" smtClean="0">
                <a:latin typeface="Calibri" panose="020F0502020204030204" pitchFamily="34" charset="0"/>
                <a:ea typeface="ＭＳ Ｐゴシック" panose="020B0600070205080204" pitchFamily="34" charset="-128"/>
              </a:rPr>
              <a:t> worked, so they avoided revolution.</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73070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Organizing the Working Class</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52463" y="762000"/>
            <a:ext cx="8186737" cy="6096000"/>
          </a:xfrm>
        </p:spPr>
        <p:txBody>
          <a:bodyPr/>
          <a:lstStyle/>
          <a:p>
            <a:r>
              <a:rPr lang="en-US" altLang="en-US" dirty="0">
                <a:latin typeface="Calibri" panose="020F0502020204030204" pitchFamily="34" charset="0"/>
                <a:ea typeface="ＭＳ Ｐゴシック" panose="020B0600070205080204" pitchFamily="34" charset="-128"/>
              </a:rPr>
              <a:t>The Anarchist Alternative</a:t>
            </a:r>
          </a:p>
          <a:p>
            <a:pPr lvl="1"/>
            <a:r>
              <a:rPr lang="en-US" dirty="0" smtClean="0"/>
              <a:t>Socialist parties became </a:t>
            </a:r>
            <a:r>
              <a:rPr lang="en-US" i="1" dirty="0" smtClean="0"/>
              <a:t>less </a:t>
            </a:r>
            <a:r>
              <a:rPr lang="en-US" dirty="0" smtClean="0"/>
              <a:t>radical due to some political gains and improvements in conditions. </a:t>
            </a:r>
          </a:p>
          <a:p>
            <a:pPr lvl="1"/>
            <a:r>
              <a:rPr lang="en-US" dirty="0" smtClean="0"/>
              <a:t>Many Marxist socialists then became </a:t>
            </a:r>
            <a:r>
              <a:rPr lang="en-US" b="1" u="sng" dirty="0" smtClean="0"/>
              <a:t>anarchists</a:t>
            </a:r>
            <a:r>
              <a:rPr lang="en-US" dirty="0" smtClean="0"/>
              <a:t>. </a:t>
            </a:r>
          </a:p>
          <a:p>
            <a:pPr lvl="2"/>
            <a:r>
              <a:rPr lang="en-US" dirty="0" smtClean="0"/>
              <a:t>Freedom is achieved by abolishing the state and all social institutions</a:t>
            </a:r>
          </a:p>
          <a:p>
            <a:pPr lvl="2"/>
            <a:r>
              <a:rPr lang="en-US" dirty="0" smtClean="0"/>
              <a:t>Anarchists in Russia, Portugal, Spain, Italy</a:t>
            </a:r>
          </a:p>
          <a:p>
            <a:pPr lvl="2"/>
            <a:r>
              <a:rPr lang="en-US" dirty="0" smtClean="0"/>
              <a:t>Russia: Michael Bakunin- </a:t>
            </a:r>
          </a:p>
          <a:p>
            <a:pPr lvl="3"/>
            <a:r>
              <a:rPr lang="en-US" dirty="0" smtClean="0"/>
              <a:t>Small groups of anarchists can create so much violence, eventually the state will collapse.</a:t>
            </a:r>
          </a:p>
          <a:p>
            <a:pPr lvl="3"/>
            <a:r>
              <a:rPr lang="en-US" dirty="0" smtClean="0"/>
              <a:t>Use of assassination as a political tool</a:t>
            </a:r>
          </a:p>
          <a:p>
            <a:pPr lvl="3"/>
            <a:r>
              <a:rPr lang="en-US" dirty="0" smtClean="0"/>
              <a:t>The state never did collapse.</a:t>
            </a:r>
          </a:p>
          <a:p>
            <a:pPr lvl="2"/>
            <a:endParaRPr lang="en-US" dirty="0" smtClean="0"/>
          </a:p>
          <a:p>
            <a:pPr lvl="1"/>
            <a:endParaRPr lang="en-US" dirty="0"/>
          </a:p>
        </p:txBody>
      </p:sp>
    </p:spTree>
    <p:extLst>
      <p:ext uri="{BB962C8B-B14F-4D97-AF65-F5344CB8AC3E}">
        <p14:creationId xmlns:p14="http://schemas.microsoft.com/office/powerpoint/2010/main" val="36987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1"/>
          <p:cNvSpPr>
            <a:spLocks noGrp="1"/>
          </p:cNvSpPr>
          <p:nvPr>
            <p:ph type="title" idx="4294967295"/>
          </p:nvPr>
        </p:nvSpPr>
        <p:spPr>
          <a:xfrm>
            <a:off x="704335" y="439227"/>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TABLE 23.1 European Populations, 1851–1911 (in Thousands) (Slide 1 of 2)</a:t>
            </a:r>
            <a:endParaRPr lang="en-US" altLang="en-US" dirty="0">
              <a:ea typeface="ＭＳ Ｐゴシック" panose="020B0600070205080204" pitchFamily="34" charset="-128"/>
            </a:endParaRPr>
          </a:p>
        </p:txBody>
      </p:sp>
      <p:sp>
        <p:nvSpPr>
          <p:cNvPr id="24578" name="TextBox 2"/>
          <p:cNvSpPr txBox="1">
            <a:spLocks noChangeArrowheads="1"/>
          </p:cNvSpPr>
          <p:nvPr/>
        </p:nvSpPr>
        <p:spPr bwMode="auto">
          <a:xfrm>
            <a:off x="8132763" y="6604000"/>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dirty="0"/>
              <a:t>Table  p697</a:t>
            </a:r>
          </a:p>
        </p:txBody>
      </p:sp>
      <p:graphicFrame>
        <p:nvGraphicFramePr>
          <p:cNvPr id="6" name="Table 5"/>
          <p:cNvGraphicFramePr>
            <a:graphicFrameLocks noGrp="1"/>
          </p:cNvGraphicFramePr>
          <p:nvPr>
            <p:extLst>
              <p:ext uri="{D42A27DB-BD31-4B8C-83A1-F6EECF244321}">
                <p14:modId xmlns:p14="http://schemas.microsoft.com/office/powerpoint/2010/main" val="1892395849"/>
              </p:ext>
            </p:extLst>
          </p:nvPr>
        </p:nvGraphicFramePr>
        <p:xfrm>
          <a:off x="1189852" y="1337763"/>
          <a:ext cx="7487165" cy="4524676"/>
        </p:xfrm>
        <a:graphic>
          <a:graphicData uri="http://schemas.openxmlformats.org/drawingml/2006/table">
            <a:tbl>
              <a:tblPr firstRow="1"/>
              <a:tblGrid>
                <a:gridCol w="2490313">
                  <a:extLst>
                    <a:ext uri="{9D8B030D-6E8A-4147-A177-3AD203B41FA5}">
                      <a16:colId xmlns:a16="http://schemas.microsoft.com/office/drawing/2014/main" xmlns="" val="20000"/>
                    </a:ext>
                  </a:extLst>
                </a:gridCol>
                <a:gridCol w="1765841">
                  <a:extLst>
                    <a:ext uri="{9D8B030D-6E8A-4147-A177-3AD203B41FA5}">
                      <a16:colId xmlns:a16="http://schemas.microsoft.com/office/drawing/2014/main" xmlns="" val="20001"/>
                    </a:ext>
                  </a:extLst>
                </a:gridCol>
                <a:gridCol w="1554611">
                  <a:extLst>
                    <a:ext uri="{9D8B030D-6E8A-4147-A177-3AD203B41FA5}">
                      <a16:colId xmlns:a16="http://schemas.microsoft.com/office/drawing/2014/main" xmlns="" val="20002"/>
                    </a:ext>
                  </a:extLst>
                </a:gridCol>
                <a:gridCol w="1676400">
                  <a:extLst>
                    <a:ext uri="{9D8B030D-6E8A-4147-A177-3AD203B41FA5}">
                      <a16:colId xmlns:a16="http://schemas.microsoft.com/office/drawing/2014/main" xmlns="" val="20003"/>
                    </a:ext>
                  </a:extLst>
                </a:gridCol>
              </a:tblGrid>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 </a:t>
                      </a:r>
                      <a:r>
                        <a:rPr lang="en-US" sz="2000" b="1" dirty="0">
                          <a:effectLst/>
                          <a:latin typeface="Calibri" panose="020F0502020204030204" pitchFamily="34" charset="0"/>
                          <a:ea typeface="Calibri"/>
                          <a:cs typeface="Times New Roman"/>
                        </a:rPr>
                        <a:t>Country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1851</a:t>
                      </a:r>
                      <a:endParaRPr lang="en-US" sz="20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1881</a:t>
                      </a:r>
                      <a:endParaRPr lang="en-US" sz="20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1911</a:t>
                      </a:r>
                    </a:p>
                    <a:p>
                      <a:pPr marL="0" marR="0">
                        <a:lnSpc>
                          <a:spcPct val="115000"/>
                        </a:lnSpc>
                        <a:spcBef>
                          <a:spcPts val="0"/>
                        </a:spcBef>
                        <a:spcAft>
                          <a:spcPts val="0"/>
                        </a:spcAft>
                      </a:pPr>
                      <a:endParaRPr lang="en-US" sz="20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668956">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England and Wales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17,928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25,974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36,070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33447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Scotland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2,889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3,736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4,761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33447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Ireland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6,552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5,175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4,390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33447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35,783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37,406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39,192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33447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33,413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45,234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64,926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33447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Belgium</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4,530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5,520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7,424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33447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Netherlands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3,309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4,013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5,858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33447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Denmark</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1,415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1,969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2,757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r h="33447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Norway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1,490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1,819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2,392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9"/>
                  </a:ext>
                </a:extLst>
              </a:tr>
              <a:tr h="33447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Sweden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3,471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4,169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5,522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
        <p:nvSpPr>
          <p:cNvPr id="8" name="Content Placeholder 4"/>
          <p:cNvSpPr txBox="1">
            <a:spLocks/>
          </p:cNvSpPr>
          <p:nvPr/>
        </p:nvSpPr>
        <p:spPr>
          <a:xfrm>
            <a:off x="1189852" y="5862439"/>
            <a:ext cx="7487166" cy="685800"/>
          </a:xfrm>
          <a:prstGeom prst="rect">
            <a:avLst/>
          </a:prstGeom>
        </p:spPr>
        <p:txBody>
          <a:bodyPr/>
          <a:lst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800" kern="0" dirty="0">
                <a:latin typeface="Calibri" panose="020F0502020204030204" pitchFamily="34" charset="0"/>
              </a:rPr>
              <a:t>Source: B. R. Mitchell, </a:t>
            </a:r>
            <a:r>
              <a:rPr lang="en-US" sz="1800" i="1" kern="0" dirty="0">
                <a:latin typeface="Calibri" panose="020F0502020204030204" pitchFamily="34" charset="0"/>
              </a:rPr>
              <a:t>European Historical Statistics, 1750–1970 </a:t>
            </a:r>
            <a:r>
              <a:rPr lang="en-US" sz="1800" kern="0" dirty="0">
                <a:latin typeface="Calibri" panose="020F0502020204030204" pitchFamily="34" charset="0"/>
              </a:rPr>
              <a:t/>
            </a:r>
            <a:br>
              <a:rPr lang="en-US" sz="1800" kern="0" dirty="0">
                <a:latin typeface="Calibri" panose="020F0502020204030204" pitchFamily="34" charset="0"/>
              </a:rPr>
            </a:br>
            <a:r>
              <a:rPr lang="en-US" sz="1800" kern="0" dirty="0">
                <a:latin typeface="Calibri" panose="020F0502020204030204" pitchFamily="34" charset="0"/>
              </a:rPr>
              <a:t>(New York: Macmillan, 1975).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TABLE 23.1 European Populations, 1851–1911 (in Thousands) (Slide 2 of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034466935"/>
              </p:ext>
            </p:extLst>
          </p:nvPr>
        </p:nvGraphicFramePr>
        <p:xfrm>
          <a:off x="1466850" y="1524000"/>
          <a:ext cx="6896100" cy="4556760"/>
        </p:xfrm>
        <a:graphic>
          <a:graphicData uri="http://schemas.openxmlformats.org/drawingml/2006/table">
            <a:tbl>
              <a:tblPr firstRow="1"/>
              <a:tblGrid>
                <a:gridCol w="1724025">
                  <a:extLst>
                    <a:ext uri="{9D8B030D-6E8A-4147-A177-3AD203B41FA5}">
                      <a16:colId xmlns:a16="http://schemas.microsoft.com/office/drawing/2014/main" xmlns="" val="20000"/>
                    </a:ext>
                  </a:extLst>
                </a:gridCol>
                <a:gridCol w="1724025">
                  <a:extLst>
                    <a:ext uri="{9D8B030D-6E8A-4147-A177-3AD203B41FA5}">
                      <a16:colId xmlns:a16="http://schemas.microsoft.com/office/drawing/2014/main" xmlns="" val="20001"/>
                    </a:ext>
                  </a:extLst>
                </a:gridCol>
                <a:gridCol w="1724025">
                  <a:extLst>
                    <a:ext uri="{9D8B030D-6E8A-4147-A177-3AD203B41FA5}">
                      <a16:colId xmlns:a16="http://schemas.microsoft.com/office/drawing/2014/main" xmlns="" val="20002"/>
                    </a:ext>
                  </a:extLst>
                </a:gridCol>
                <a:gridCol w="1724025">
                  <a:extLst>
                    <a:ext uri="{9D8B030D-6E8A-4147-A177-3AD203B41FA5}">
                      <a16:colId xmlns:a16="http://schemas.microsoft.com/office/drawing/2014/main" xmlns="" val="20003"/>
                    </a:ext>
                  </a:extLst>
                </a:gridCol>
              </a:tblGrid>
              <a:tr h="338328">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 Country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1851</a:t>
                      </a:r>
                      <a:endParaRPr lang="en-US" sz="20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1881</a:t>
                      </a:r>
                      <a:endParaRPr lang="en-US" sz="20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a:cs typeface="Times New Roman"/>
                        </a:rPr>
                        <a:t>1911</a:t>
                      </a:r>
                      <a:endParaRPr lang="en-US" sz="20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Spain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15,455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16,622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19,927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Portugal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3,844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4,551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5,958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24,351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28,460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34,671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Switzerland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2,393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2,846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3,753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Austria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17,535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22,144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28,572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Hungary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18,192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15,739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20,886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68,500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97,700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160,700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Romania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0" i="0" kern="1200" dirty="0">
                          <a:solidFill>
                            <a:schemeClr val="tx1"/>
                          </a:solidFill>
                          <a:effectLst/>
                          <a:latin typeface="Calibri" panose="020F0502020204030204" pitchFamily="34" charset="0"/>
                          <a:ea typeface="+mn-ea"/>
                          <a:cs typeface="+mn-cs"/>
                        </a:rPr>
                        <a:t>—</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4,600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7,000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Bulgaria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0" i="0" kern="1200" dirty="0">
                          <a:solidFill>
                            <a:schemeClr val="tx1"/>
                          </a:solidFill>
                          <a:effectLst/>
                          <a:latin typeface="Calibri" panose="020F0502020204030204" pitchFamily="34" charset="0"/>
                          <a:ea typeface="+mn-ea"/>
                          <a:cs typeface="+mn-cs"/>
                        </a:rPr>
                        <a:t>—</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2,800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4,338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9"/>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Greece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0" i="0" kern="1200" dirty="0">
                          <a:solidFill>
                            <a:schemeClr val="tx1"/>
                          </a:solidFill>
                          <a:effectLst/>
                          <a:latin typeface="Calibri" panose="020F0502020204030204" pitchFamily="34" charset="0"/>
                          <a:ea typeface="+mn-ea"/>
                          <a:cs typeface="+mn-cs"/>
                        </a:rPr>
                        <a:t>—</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1,679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2,632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10"/>
                  </a:ext>
                </a:extLst>
              </a:tr>
              <a:tr h="338328">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Serbia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0" i="0" kern="1200" dirty="0">
                          <a:solidFill>
                            <a:schemeClr val="tx1"/>
                          </a:solidFill>
                          <a:effectLst/>
                          <a:latin typeface="Calibri" panose="020F0502020204030204" pitchFamily="34" charset="0"/>
                          <a:ea typeface="+mn-ea"/>
                          <a:cs typeface="+mn-cs"/>
                        </a:rPr>
                        <a:t>—</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1,700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a:cs typeface="Times New Roman"/>
                        </a:rPr>
                        <a:t>2,912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
        <p:nvSpPr>
          <p:cNvPr id="5" name="Content Placeholder 4"/>
          <p:cNvSpPr txBox="1">
            <a:spLocks/>
          </p:cNvSpPr>
          <p:nvPr/>
        </p:nvSpPr>
        <p:spPr>
          <a:xfrm>
            <a:off x="1466850" y="6080760"/>
            <a:ext cx="7487166" cy="685800"/>
          </a:xfrm>
          <a:prstGeom prst="rect">
            <a:avLst/>
          </a:prstGeom>
        </p:spPr>
        <p:txBody>
          <a:bodyPr/>
          <a:lst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800" kern="0" dirty="0">
                <a:latin typeface="Calibri" panose="020F0502020204030204" pitchFamily="34" charset="0"/>
              </a:rPr>
              <a:t>Source: B. R. Mitchell, </a:t>
            </a:r>
            <a:r>
              <a:rPr lang="en-US" sz="1800" i="1" kern="0" dirty="0">
                <a:latin typeface="Calibri" panose="020F0502020204030204" pitchFamily="34" charset="0"/>
              </a:rPr>
              <a:t>European Historical Statistics, 1750–1970 </a:t>
            </a:r>
            <a:r>
              <a:rPr lang="en-US" sz="1800" kern="0" dirty="0">
                <a:latin typeface="Calibri" panose="020F0502020204030204" pitchFamily="34" charset="0"/>
              </a:rPr>
              <a:t/>
            </a:r>
            <a:br>
              <a:rPr lang="en-US" sz="1800" kern="0" dirty="0">
                <a:latin typeface="Calibri" panose="020F0502020204030204" pitchFamily="34" charset="0"/>
              </a:rPr>
            </a:br>
            <a:r>
              <a:rPr lang="en-US" sz="1800" kern="0" dirty="0">
                <a:latin typeface="Calibri" panose="020F0502020204030204" pitchFamily="34" charset="0"/>
              </a:rPr>
              <a:t>(New York: Macmillan, 1975).</a:t>
            </a:r>
          </a:p>
        </p:txBody>
      </p:sp>
    </p:spTree>
    <p:extLst>
      <p:ext uri="{BB962C8B-B14F-4D97-AF65-F5344CB8AC3E}">
        <p14:creationId xmlns:p14="http://schemas.microsoft.com/office/powerpoint/2010/main" val="3634655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noChangeArrowheads="1"/>
          </p:cNvSpPr>
          <p:nvPr>
            <p:ph type="title"/>
          </p:nvPr>
        </p:nvSpPr>
        <p:spPr>
          <a:xfrm>
            <a:off x="685800" y="76200"/>
            <a:ext cx="8458200" cy="1066800"/>
          </a:xfrm>
        </p:spPr>
        <p:txBody>
          <a:bodyPr/>
          <a:lstStyle/>
          <a:p>
            <a:pPr eaLnBrk="1" hangingPunct="1"/>
            <a:r>
              <a:rPr lang="en-US" altLang="en-US" dirty="0">
                <a:latin typeface="Calibri" panose="020F0502020204030204" pitchFamily="34" charset="0"/>
                <a:ea typeface="ＭＳ Ｐゴシック" panose="020B0600070205080204" pitchFamily="34" charset="-128"/>
              </a:rPr>
              <a:t>The Emergence of a Mass Society</a:t>
            </a:r>
          </a:p>
        </p:txBody>
      </p:sp>
      <p:sp>
        <p:nvSpPr>
          <p:cNvPr id="26627" name="Rectangle 9"/>
          <p:cNvSpPr>
            <a:spLocks noGrp="1" noChangeArrowheads="1"/>
          </p:cNvSpPr>
          <p:nvPr>
            <p:ph type="body" idx="1"/>
          </p:nvPr>
        </p:nvSpPr>
        <p:spPr>
          <a:xfrm>
            <a:off x="685800" y="11430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Population Growth </a:t>
            </a:r>
          </a:p>
          <a:p>
            <a:pPr lvl="1" eaLnBrk="1" hangingPunct="1"/>
            <a:r>
              <a:rPr lang="en-US" altLang="en-US" dirty="0">
                <a:latin typeface="Calibri" panose="020F0502020204030204" pitchFamily="34" charset="0"/>
                <a:ea typeface="ＭＳ Ｐゴシック" panose="020B0600070205080204" pitchFamily="34" charset="-128"/>
              </a:rPr>
              <a:t>Decline in the death rate</a:t>
            </a:r>
          </a:p>
          <a:p>
            <a:pPr lvl="2" eaLnBrk="1" hangingPunct="1"/>
            <a:r>
              <a:rPr lang="en-US" altLang="en-US" dirty="0">
                <a:latin typeface="Calibri" panose="020F0502020204030204" pitchFamily="34" charset="0"/>
                <a:ea typeface="ＭＳ Ｐゴシック" panose="020B0600070205080204" pitchFamily="34" charset="-128"/>
              </a:rPr>
              <a:t>Causes</a:t>
            </a:r>
          </a:p>
          <a:p>
            <a:pPr lvl="3" eaLnBrk="1" hangingPunct="1"/>
            <a:r>
              <a:rPr lang="en-US" altLang="en-US" dirty="0">
                <a:latin typeface="Calibri" panose="020F0502020204030204" pitchFamily="34" charset="0"/>
                <a:ea typeface="ＭＳ Ｐゴシック" panose="020B0600070205080204" pitchFamily="34" charset="-128"/>
              </a:rPr>
              <a:t>Medical discoveries and environmental conditions</a:t>
            </a:r>
          </a:p>
          <a:p>
            <a:pPr lvl="3" eaLnBrk="1" hangingPunct="1"/>
            <a:r>
              <a:rPr lang="en-US" altLang="en-US" dirty="0">
                <a:latin typeface="Calibri" panose="020F0502020204030204" pitchFamily="34" charset="0"/>
                <a:ea typeface="ＭＳ Ｐゴシック" panose="020B0600070205080204" pitchFamily="34" charset="-128"/>
              </a:rPr>
              <a:t>Improved publication sanitation</a:t>
            </a:r>
          </a:p>
          <a:p>
            <a:pPr lvl="3" eaLnBrk="1" hangingPunct="1"/>
            <a:r>
              <a:rPr lang="en-US" altLang="en-US" dirty="0">
                <a:latin typeface="Calibri" panose="020F0502020204030204" pitchFamily="34" charset="0"/>
                <a:ea typeface="ＭＳ Ｐゴシック" panose="020B0600070205080204" pitchFamily="34" charset="-128"/>
              </a:rPr>
              <a:t>Improved nutrition</a:t>
            </a:r>
          </a:p>
          <a:p>
            <a:pPr eaLnBrk="1" hangingPunct="1"/>
            <a:r>
              <a:rPr lang="en-US" altLang="en-US" dirty="0">
                <a:latin typeface="Calibri" panose="020F0502020204030204" pitchFamily="34" charset="0"/>
                <a:ea typeface="ＭＳ Ｐゴシック" panose="020B0600070205080204" pitchFamily="34" charset="-128"/>
              </a:rPr>
              <a:t>Emigration</a:t>
            </a:r>
          </a:p>
          <a:p>
            <a:pPr lvl="1" eaLnBrk="1" hangingPunct="1"/>
            <a:r>
              <a:rPr lang="en-US" altLang="en-US" dirty="0">
                <a:latin typeface="Calibri" panose="020F0502020204030204" pitchFamily="34" charset="0"/>
                <a:ea typeface="ＭＳ Ｐゴシック" panose="020B0600070205080204" pitchFamily="34" charset="-128"/>
              </a:rPr>
              <a:t>Inability of industrialized regions to absorb rural surplus</a:t>
            </a:r>
          </a:p>
          <a:p>
            <a:pPr lvl="2" eaLnBrk="1" hangingPunct="1"/>
            <a:r>
              <a:rPr lang="en-US" altLang="en-US" dirty="0">
                <a:latin typeface="Calibri" panose="020F0502020204030204" pitchFamily="34" charset="0"/>
                <a:ea typeface="ＭＳ Ｐゴシック" panose="020B0600070205080204" pitchFamily="34" charset="-128"/>
              </a:rPr>
              <a:t>Destinations: United States, Latin America, and Canada</a:t>
            </a:r>
          </a:p>
          <a:p>
            <a:pPr lvl="2" eaLnBrk="1" hangingPunct="1"/>
            <a:r>
              <a:rPr lang="en-US" altLang="en-US" dirty="0">
                <a:latin typeface="Calibri" panose="020F0502020204030204" pitchFamily="34" charset="0"/>
                <a:ea typeface="ＭＳ Ｐゴシック" panose="020B0600070205080204" pitchFamily="34" charset="-128"/>
              </a:rPr>
              <a:t>Non-economic motives for oppressed minorities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2" name="Title 1"/>
          <p:cNvSpPr>
            <a:spLocks noGrp="1"/>
          </p:cNvSpPr>
          <p:nvPr>
            <p:ph type="title" idx="4294967295"/>
          </p:nvPr>
        </p:nvSpPr>
        <p:spPr>
          <a:xfrm>
            <a:off x="0" y="76200"/>
            <a:ext cx="3886200" cy="2438400"/>
          </a:xfrm>
        </p:spPr>
        <p:txBody>
          <a:bodyPr/>
          <a:lstStyle/>
          <a:p>
            <a:r>
              <a:rPr lang="en-US" altLang="en-US" sz="3000">
                <a:solidFill>
                  <a:srgbClr val="000000"/>
                </a:solidFill>
                <a:latin typeface="Calibri" panose="020F0502020204030204" pitchFamily="34" charset="0"/>
                <a:ea typeface="ＭＳ Ｐゴシック" panose="020B0600070205080204" pitchFamily="34" charset="-128"/>
              </a:rPr>
              <a:t>MAP 23.2 Population Growth in Europe, 1820–1900</a:t>
            </a:r>
            <a:endParaRPr lang="en-US" altLang="en-US">
              <a:ea typeface="ＭＳ Ｐゴシック" panose="020B0600070205080204" pitchFamily="34" charset="-128"/>
            </a:endParaRPr>
          </a:p>
        </p:txBody>
      </p:sp>
      <p:sp>
        <p:nvSpPr>
          <p:cNvPr id="27650"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23.2 p698</a:t>
            </a:r>
          </a:p>
        </p:txBody>
      </p:sp>
      <p:pic>
        <p:nvPicPr>
          <p:cNvPr id="19461" name="Picture 1" descr="Two maps of Europe show inhabitants per square mile in 1820 and 1900. &#10;In 1820, the countries that had less than 20 inhabitants per square mile: Spain, Norway, Sweden and central parts of Switzerland. &#10;Countries that had 20 – 50 inhabitants per square mile: Portugal, Outer parts of Spain, France, southern Italy, and some parts of Britain, Netherlands and German Federation. &#10;Countries that came under 50 – 100 inhabitants per square mile were various parts of Britain, German confederation and Switzerland. &#10;Countries that came under 100 plus inhabitants per square mile were a few regions of Britain, Switzerland, Netherlands and German Federation. &#10;In 1900, the countries that had less than 20 inhabitants per square mile: northern region of Britain close to north Sea, near central parts of Spain, southern regions of Portugal, near lower parts of France close to Mediterranean Sea, regions of Norway near North Sea,  central parts of Sweden, near central Switzerland, Corsica and Sardinia close to Balearic Sea.  &#10;Countries that had 20 – 50 inhabitants per square mile: northern regions of Portugal, bordering regions of Spain, regions close to central France, parts of Britain close to Atlantic Ocean, northern Denmark, southern parts of Sweden close to Baltic Sea, southern regions of Austrian Empire near Mediterranean Sea and regions surrounding central Switzerland and Crete.  &#10;Countries that came under 50 – 100 inhabitants per square mile: northern parts of Portugal, lower regions of Spain near Mediterranean Sea, regions close to borders of France, parts of Britain close to Atlantic Ocean, northern regions of Germany, lower part of Norway and Sweden close to Baltic Sea, central regions of Austrian Empire, and southern Italy near Mediterranean Sea.     &#10;Countries that came under 100 plus inhabitants per square mile: central Spain, outer regions of Portugal and France near Atlantic Ocean, Italy, Sicily, regions close to northern Germany, Netherlands and Belgium. " title="MAP 23.2 Population Growth in Europe, 1820–190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95250"/>
            <a:ext cx="38100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itle 1"/>
          <p:cNvSpPr>
            <a:spLocks noGrp="1"/>
          </p:cNvSpPr>
          <p:nvPr>
            <p:ph type="title" idx="4294967295"/>
          </p:nvPr>
        </p:nvSpPr>
        <p:spPr>
          <a:xfrm>
            <a:off x="685800" y="533400"/>
            <a:ext cx="8458200" cy="381000"/>
          </a:xfrm>
        </p:spPr>
        <p:txBody>
          <a:bodyPr/>
          <a:lstStyle/>
          <a:p>
            <a:pPr eaLnBrk="1" hangingPunct="1"/>
            <a:r>
              <a:rPr lang="en-US" altLang="en-US" sz="3000" dirty="0">
                <a:solidFill>
                  <a:srgbClr val="000000"/>
                </a:solidFill>
                <a:latin typeface="Calibri" panose="020F0502020204030204" pitchFamily="34" charset="0"/>
                <a:ea typeface="ＭＳ Ｐゴシック" panose="020B0600070205080204" pitchFamily="34" charset="-128"/>
              </a:rPr>
              <a:t>TABLE 23.2 European Emigration, 1876–1910 </a:t>
            </a:r>
            <a:r>
              <a:rPr lang="en-US" altLang="en-US" sz="3000" dirty="0">
                <a:latin typeface="Calibri" panose="020F0502020204030204" pitchFamily="34" charset="0"/>
                <a:ea typeface="ＭＳ Ｐゴシック" panose="020B0600070205080204" pitchFamily="34" charset="-128"/>
              </a:rPr>
              <a:t/>
            </a:r>
            <a:br>
              <a:rPr lang="en-US" altLang="en-US" sz="3000" dirty="0">
                <a:latin typeface="Calibri" panose="020F0502020204030204" pitchFamily="34" charset="0"/>
                <a:ea typeface="ＭＳ Ｐゴシック" panose="020B0600070205080204" pitchFamily="34" charset="-128"/>
              </a:rPr>
            </a:br>
            <a:r>
              <a:rPr lang="en-US" altLang="en-US" sz="3000" dirty="0">
                <a:solidFill>
                  <a:srgbClr val="000000"/>
                </a:solidFill>
                <a:latin typeface="Calibri" panose="020F0502020204030204" pitchFamily="34" charset="0"/>
                <a:ea typeface="ＭＳ Ｐゴシック" panose="020B0600070205080204" pitchFamily="34" charset="-128"/>
              </a:rPr>
              <a:t>(Average Annual Emigration to Non-European Countries per 100,000 Population) (Slide 1 of 2)</a:t>
            </a:r>
            <a:endParaRPr lang="en-US" altLang="en-US" sz="3000" dirty="0">
              <a:latin typeface="Calibri" panose="020F0502020204030204" pitchFamily="34" charset="0"/>
              <a:ea typeface="ＭＳ Ｐゴシック" panose="020B0600070205080204" pitchFamily="34" charset="-128"/>
            </a:endParaRPr>
          </a:p>
        </p:txBody>
      </p:sp>
      <p:sp>
        <p:nvSpPr>
          <p:cNvPr id="29698" name="TextBox 2"/>
          <p:cNvSpPr txBox="1">
            <a:spLocks noChangeArrowheads="1"/>
          </p:cNvSpPr>
          <p:nvPr/>
        </p:nvSpPr>
        <p:spPr bwMode="auto">
          <a:xfrm>
            <a:off x="7834313" y="6604000"/>
            <a:ext cx="1309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Table 23.2 p699</a:t>
            </a:r>
          </a:p>
        </p:txBody>
      </p:sp>
      <p:graphicFrame>
        <p:nvGraphicFramePr>
          <p:cNvPr id="6" name="Table 5"/>
          <p:cNvGraphicFramePr>
            <a:graphicFrameLocks noGrp="1"/>
          </p:cNvGraphicFramePr>
          <p:nvPr>
            <p:extLst>
              <p:ext uri="{D42A27DB-BD31-4B8C-83A1-F6EECF244321}">
                <p14:modId xmlns:p14="http://schemas.microsoft.com/office/powerpoint/2010/main" val="348706134"/>
              </p:ext>
            </p:extLst>
          </p:nvPr>
        </p:nvGraphicFramePr>
        <p:xfrm>
          <a:off x="762000" y="1703389"/>
          <a:ext cx="8305800" cy="4214111"/>
        </p:xfrm>
        <a:graphic>
          <a:graphicData uri="http://schemas.openxmlformats.org/drawingml/2006/table">
            <a:tbl>
              <a:tblPr firstRow="1"/>
              <a:tblGrid>
                <a:gridCol w="1509166">
                  <a:extLst>
                    <a:ext uri="{9D8B030D-6E8A-4147-A177-3AD203B41FA5}">
                      <a16:colId xmlns:a16="http://schemas.microsoft.com/office/drawing/2014/main" xmlns="" val="20000"/>
                    </a:ext>
                  </a:extLst>
                </a:gridCol>
                <a:gridCol w="1070125">
                  <a:extLst>
                    <a:ext uri="{9D8B030D-6E8A-4147-A177-3AD203B41FA5}">
                      <a16:colId xmlns:a16="http://schemas.microsoft.com/office/drawing/2014/main" xmlns="" val="20001"/>
                    </a:ext>
                  </a:extLst>
                </a:gridCol>
                <a:gridCol w="942117">
                  <a:extLst>
                    <a:ext uri="{9D8B030D-6E8A-4147-A177-3AD203B41FA5}">
                      <a16:colId xmlns:a16="http://schemas.microsoft.com/office/drawing/2014/main" xmlns="" val="20002"/>
                    </a:ext>
                  </a:extLst>
                </a:gridCol>
                <a:gridCol w="942117">
                  <a:extLst>
                    <a:ext uri="{9D8B030D-6E8A-4147-A177-3AD203B41FA5}">
                      <a16:colId xmlns:a16="http://schemas.microsoft.com/office/drawing/2014/main" xmlns="" val="3264182605"/>
                    </a:ext>
                  </a:extLst>
                </a:gridCol>
                <a:gridCol w="942117">
                  <a:extLst>
                    <a:ext uri="{9D8B030D-6E8A-4147-A177-3AD203B41FA5}">
                      <a16:colId xmlns:a16="http://schemas.microsoft.com/office/drawing/2014/main" xmlns="" val="3085050472"/>
                    </a:ext>
                  </a:extLst>
                </a:gridCol>
                <a:gridCol w="942117">
                  <a:extLst>
                    <a:ext uri="{9D8B030D-6E8A-4147-A177-3AD203B41FA5}">
                      <a16:colId xmlns:a16="http://schemas.microsoft.com/office/drawing/2014/main" xmlns="" val="2666933950"/>
                    </a:ext>
                  </a:extLst>
                </a:gridCol>
                <a:gridCol w="942117">
                  <a:extLst>
                    <a:ext uri="{9D8B030D-6E8A-4147-A177-3AD203B41FA5}">
                      <a16:colId xmlns:a16="http://schemas.microsoft.com/office/drawing/2014/main" xmlns="" val="2115299109"/>
                    </a:ext>
                  </a:extLst>
                </a:gridCol>
                <a:gridCol w="1015924">
                  <a:extLst>
                    <a:ext uri="{9D8B030D-6E8A-4147-A177-3AD203B41FA5}">
                      <a16:colId xmlns:a16="http://schemas.microsoft.com/office/drawing/2014/main" xmlns="" val="20003"/>
                    </a:ext>
                  </a:extLst>
                </a:gridCol>
              </a:tblGrid>
              <a:tr h="665309">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 </a:t>
                      </a:r>
                      <a:r>
                        <a:rPr lang="en-US" sz="1800" b="1" dirty="0">
                          <a:effectLst/>
                          <a:latin typeface="Calibri" panose="020F0502020204030204" pitchFamily="34" charset="0"/>
                          <a:ea typeface="Calibri"/>
                          <a:cs typeface="Times New Roman"/>
                        </a:rPr>
                        <a:t>Country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1876</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1880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1881</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1885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1886</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1890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1891</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1895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1896</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1900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1901</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1905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1906</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1910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374502">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Europe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94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271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322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352700">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Ireland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650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1,422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1,322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988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759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743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662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352700">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Great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102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174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162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119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127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172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352700">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Denmark</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157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380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401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338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117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292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275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352700">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Norway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1,105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819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597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903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746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352700">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Sweden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301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705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759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587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496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352700">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108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379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207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163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50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352700">
                <a:tc>
                  <a:txBody>
                    <a:bodyPr/>
                    <a:lstStyle/>
                    <a:p>
                      <a:r>
                        <a:rPr lang="en-US" sz="1800" dirty="0">
                          <a:latin typeface="Calibri" panose="020F0502020204030204" pitchFamily="34" charset="0"/>
                        </a:rPr>
                        <a:t>Belgium</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i="0" kern="1200" dirty="0">
                          <a:solidFill>
                            <a:schemeClr val="tx1"/>
                          </a:solidFill>
                          <a:effectLst/>
                          <a:latin typeface="Calibri" panose="020F0502020204030204" pitchFamily="34" charset="0"/>
                          <a:ea typeface="+mn-ea"/>
                          <a:cs typeface="+mn-cs"/>
                        </a:rPr>
                        <a:t>—</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i="0" kern="1200" dirty="0">
                          <a:solidFill>
                            <a:schemeClr val="tx1"/>
                          </a:solidFill>
                          <a:effectLst/>
                          <a:latin typeface="Calibri" panose="020F0502020204030204" pitchFamily="34" charset="0"/>
                          <a:ea typeface="+mn-ea"/>
                          <a:cs typeface="+mn-cs"/>
                        </a:rPr>
                        <a:t>—</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86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50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57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69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r h="352700">
                <a:tc>
                  <a:txBody>
                    <a:bodyPr/>
                    <a:lstStyle/>
                    <a:p>
                      <a:r>
                        <a:rPr lang="en-US" sz="1800" dirty="0">
                          <a:latin typeface="Calibri" panose="020F0502020204030204" pitchFamily="34" charset="0"/>
                        </a:rPr>
                        <a:t>Netherlands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136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111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76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9"/>
                  </a:ext>
                </a:extLst>
              </a:tr>
              <a:tr h="352700">
                <a:tc>
                  <a:txBody>
                    <a:bodyPr/>
                    <a:lstStyle/>
                    <a:p>
                      <a:r>
                        <a:rPr lang="en-US" sz="1800" dirty="0">
                          <a:latin typeface="Calibri" panose="020F0502020204030204" pitchFamily="34" charset="0"/>
                        </a:rPr>
                        <a:t>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
        <p:nvSpPr>
          <p:cNvPr id="7" name="Content Placeholder 4"/>
          <p:cNvSpPr txBox="1">
            <a:spLocks/>
          </p:cNvSpPr>
          <p:nvPr/>
        </p:nvSpPr>
        <p:spPr>
          <a:xfrm>
            <a:off x="757881" y="6003425"/>
            <a:ext cx="8309919" cy="514650"/>
          </a:xfrm>
          <a:prstGeom prst="rect">
            <a:avLst/>
          </a:prstGeom>
        </p:spPr>
        <p:txBody>
          <a:bodyPr/>
          <a:lst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400" kern="0" dirty="0">
                <a:latin typeface="Calibri" panose="020F0502020204030204" pitchFamily="34" charset="0"/>
              </a:rPr>
              <a:t>Source: R. </a:t>
            </a:r>
            <a:r>
              <a:rPr lang="en-US" sz="1400" kern="0" dirty="0" err="1">
                <a:latin typeface="Calibri" panose="020F0502020204030204" pitchFamily="34" charset="0"/>
              </a:rPr>
              <a:t>Gildea</a:t>
            </a:r>
            <a:r>
              <a:rPr lang="en-US" sz="1400" kern="0" dirty="0">
                <a:latin typeface="Calibri" panose="020F0502020204030204" pitchFamily="34" charset="0"/>
              </a:rPr>
              <a:t>, </a:t>
            </a:r>
            <a:r>
              <a:rPr lang="en-US" sz="1400" i="1" kern="0" dirty="0">
                <a:latin typeface="Calibri" panose="020F0502020204030204" pitchFamily="34" charset="0"/>
              </a:rPr>
              <a:t>Barricades and Borders: Europe, 1800–1914 </a:t>
            </a:r>
            <a:r>
              <a:rPr lang="en-US" sz="1400" kern="0" dirty="0">
                <a:latin typeface="Calibri" panose="020F0502020204030204" pitchFamily="34" charset="0"/>
              </a:rPr>
              <a:t>(Oxford: Oxford University Press, 1987), p. 283.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4582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TABLE 23.2 European Emigration, 1876–1910 </a:t>
            </a:r>
            <a:r>
              <a:rPr lang="en-US" altLang="en-US" sz="3000" dirty="0">
                <a:latin typeface="Calibri" panose="020F0502020204030204" pitchFamily="34" charset="0"/>
                <a:ea typeface="ＭＳ Ｐゴシック" panose="020B0600070205080204" pitchFamily="34" charset="-128"/>
              </a:rPr>
              <a:t/>
            </a:r>
            <a:br>
              <a:rPr lang="en-US" altLang="en-US" sz="3000" dirty="0">
                <a:latin typeface="Calibri" panose="020F0502020204030204" pitchFamily="34" charset="0"/>
                <a:ea typeface="ＭＳ Ｐゴシック" panose="020B0600070205080204" pitchFamily="34" charset="-128"/>
              </a:rPr>
            </a:br>
            <a:r>
              <a:rPr lang="en-US" altLang="en-US" sz="3000" dirty="0">
                <a:solidFill>
                  <a:srgbClr val="000000"/>
                </a:solidFill>
                <a:latin typeface="Calibri" panose="020F0502020204030204" pitchFamily="34" charset="0"/>
                <a:ea typeface="ＭＳ Ｐゴシック" panose="020B0600070205080204" pitchFamily="34" charset="-128"/>
              </a:rPr>
              <a:t>(Average Annual Emigration to Non-European Countries per 100,000 Population) (Slide 1 of 2)</a:t>
            </a:r>
            <a:endParaRPr lang="en-US" sz="3000" dirty="0"/>
          </a:p>
        </p:txBody>
      </p:sp>
      <p:graphicFrame>
        <p:nvGraphicFramePr>
          <p:cNvPr id="4" name="Table 3"/>
          <p:cNvGraphicFramePr>
            <a:graphicFrameLocks noGrp="1"/>
          </p:cNvGraphicFramePr>
          <p:nvPr>
            <p:extLst>
              <p:ext uri="{D42A27DB-BD31-4B8C-83A1-F6EECF244321}">
                <p14:modId xmlns:p14="http://schemas.microsoft.com/office/powerpoint/2010/main" val="652986836"/>
              </p:ext>
            </p:extLst>
          </p:nvPr>
        </p:nvGraphicFramePr>
        <p:xfrm>
          <a:off x="838200" y="1752600"/>
          <a:ext cx="8153400" cy="3431272"/>
        </p:xfrm>
        <a:graphic>
          <a:graphicData uri="http://schemas.openxmlformats.org/drawingml/2006/table">
            <a:tbl>
              <a:tblPr firstRow="1"/>
              <a:tblGrid>
                <a:gridCol w="1019175">
                  <a:extLst>
                    <a:ext uri="{9D8B030D-6E8A-4147-A177-3AD203B41FA5}">
                      <a16:colId xmlns:a16="http://schemas.microsoft.com/office/drawing/2014/main" xmlns="" val="20000"/>
                    </a:ext>
                  </a:extLst>
                </a:gridCol>
                <a:gridCol w="1019175">
                  <a:extLst>
                    <a:ext uri="{9D8B030D-6E8A-4147-A177-3AD203B41FA5}">
                      <a16:colId xmlns:a16="http://schemas.microsoft.com/office/drawing/2014/main" xmlns="" val="20001"/>
                    </a:ext>
                  </a:extLst>
                </a:gridCol>
                <a:gridCol w="1019175">
                  <a:extLst>
                    <a:ext uri="{9D8B030D-6E8A-4147-A177-3AD203B41FA5}">
                      <a16:colId xmlns:a16="http://schemas.microsoft.com/office/drawing/2014/main" xmlns="" val="20002"/>
                    </a:ext>
                  </a:extLst>
                </a:gridCol>
                <a:gridCol w="1019175">
                  <a:extLst>
                    <a:ext uri="{9D8B030D-6E8A-4147-A177-3AD203B41FA5}">
                      <a16:colId xmlns:a16="http://schemas.microsoft.com/office/drawing/2014/main" xmlns="" val="381781788"/>
                    </a:ext>
                  </a:extLst>
                </a:gridCol>
                <a:gridCol w="1019175">
                  <a:extLst>
                    <a:ext uri="{9D8B030D-6E8A-4147-A177-3AD203B41FA5}">
                      <a16:colId xmlns:a16="http://schemas.microsoft.com/office/drawing/2014/main" xmlns="" val="2819593241"/>
                    </a:ext>
                  </a:extLst>
                </a:gridCol>
                <a:gridCol w="1019175">
                  <a:extLst>
                    <a:ext uri="{9D8B030D-6E8A-4147-A177-3AD203B41FA5}">
                      <a16:colId xmlns:a16="http://schemas.microsoft.com/office/drawing/2014/main" xmlns="" val="91837108"/>
                    </a:ext>
                  </a:extLst>
                </a:gridCol>
                <a:gridCol w="1019175">
                  <a:extLst>
                    <a:ext uri="{9D8B030D-6E8A-4147-A177-3AD203B41FA5}">
                      <a16:colId xmlns:a16="http://schemas.microsoft.com/office/drawing/2014/main" xmlns="" val="209034432"/>
                    </a:ext>
                  </a:extLst>
                </a:gridCol>
                <a:gridCol w="1019175">
                  <a:extLst>
                    <a:ext uri="{9D8B030D-6E8A-4147-A177-3AD203B41FA5}">
                      <a16:colId xmlns:a16="http://schemas.microsoft.com/office/drawing/2014/main" xmlns="" val="20003"/>
                    </a:ext>
                  </a:extLst>
                </a:gridCol>
              </a:tblGrid>
              <a:tr h="630636">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 Country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1876</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1880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1881</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1885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1886</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1890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1891</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1895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1896</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1900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1901</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1905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Calibri" panose="020F0502020204030204" pitchFamily="34" charset="0"/>
                          <a:ea typeface="Calibri"/>
                          <a:cs typeface="Times New Roman"/>
                        </a:rPr>
                        <a:t>1906</a:t>
                      </a:r>
                      <a:r>
                        <a:rPr lang="en-US" sz="1800" dirty="0">
                          <a:effectLst/>
                          <a:latin typeface="Calibri" panose="020F0502020204030204" pitchFamily="34" charset="0"/>
                          <a:ea typeface="Calibri"/>
                          <a:cs typeface="Times New Roman"/>
                        </a:rPr>
                        <a:t>–</a:t>
                      </a:r>
                      <a:r>
                        <a:rPr lang="en-US" sz="1800" b="1" dirty="0">
                          <a:effectLst/>
                          <a:latin typeface="Calibri" panose="020F0502020204030204" pitchFamily="34" charset="0"/>
                          <a:ea typeface="Calibri"/>
                          <a:cs typeface="Times New Roman"/>
                        </a:rPr>
                        <a:t>1910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35864">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Spain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i="0" kern="1200" dirty="0">
                          <a:solidFill>
                            <a:schemeClr val="tx1"/>
                          </a:solidFill>
                          <a:effectLst/>
                          <a:latin typeface="Calibri" panose="020F0502020204030204" pitchFamily="34" charset="0"/>
                          <a:ea typeface="+mn-ea"/>
                          <a:cs typeface="+mn-cs"/>
                        </a:rPr>
                        <a:t>—</a:t>
                      </a:r>
                      <a:endParaRPr lang="en-US" sz="1800" dirty="0">
                        <a:effectLst/>
                        <a:latin typeface="Calibri" panose="020F0502020204030204" pitchFamily="34" charset="0"/>
                        <a:ea typeface="Calibri"/>
                        <a:cs typeface="Times New Roman"/>
                      </a:endParaRPr>
                    </a:p>
                    <a:p>
                      <a:pPr marL="0" marR="0">
                        <a:lnSpc>
                          <a:spcPct val="115000"/>
                        </a:lnSpc>
                        <a:spcBef>
                          <a:spcPts val="0"/>
                        </a:spcBef>
                        <a:spcAft>
                          <a:spcPts val="0"/>
                        </a:spcAft>
                      </a:pP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280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437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434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446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391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758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356870">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Portugal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609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417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464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694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381000">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396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542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754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842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974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1,706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1,938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428143">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Austria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90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114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182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355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469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399086">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Hungary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i="0" kern="1200" dirty="0">
                          <a:solidFill>
                            <a:schemeClr val="tx1"/>
                          </a:solidFill>
                          <a:effectLst/>
                          <a:latin typeface="Calibri" panose="020F0502020204030204" pitchFamily="34" charset="0"/>
                          <a:ea typeface="+mn-ea"/>
                          <a:cs typeface="+mn-cs"/>
                        </a:rPr>
                        <a:t>—</a:t>
                      </a:r>
                      <a:endParaRPr lang="en-US" sz="18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92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134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205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437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616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604301">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13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63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effectLst/>
                          <a:latin typeface="Calibri" panose="020F0502020204030204" pitchFamily="34" charset="0"/>
                          <a:ea typeface="Calibri"/>
                          <a:cs typeface="Times New Roman"/>
                        </a:rPr>
                        <a:t>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6" name="Content Placeholder 4"/>
          <p:cNvSpPr txBox="1">
            <a:spLocks/>
          </p:cNvSpPr>
          <p:nvPr/>
        </p:nvSpPr>
        <p:spPr>
          <a:xfrm>
            <a:off x="768178" y="5198010"/>
            <a:ext cx="8309919" cy="514650"/>
          </a:xfrm>
          <a:prstGeom prst="rect">
            <a:avLst/>
          </a:prstGeom>
        </p:spPr>
        <p:txBody>
          <a:bodyPr/>
          <a:lst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400" kern="0" dirty="0">
                <a:latin typeface="Calibri" panose="020F0502020204030204" pitchFamily="34" charset="0"/>
              </a:rPr>
              <a:t>Source: R. </a:t>
            </a:r>
            <a:r>
              <a:rPr lang="en-US" sz="1400" kern="0" dirty="0" err="1">
                <a:latin typeface="Calibri" panose="020F0502020204030204" pitchFamily="34" charset="0"/>
              </a:rPr>
              <a:t>Gildea</a:t>
            </a:r>
            <a:r>
              <a:rPr lang="en-US" sz="1400" kern="0" dirty="0">
                <a:latin typeface="Calibri" panose="020F0502020204030204" pitchFamily="34" charset="0"/>
              </a:rPr>
              <a:t>, </a:t>
            </a:r>
            <a:r>
              <a:rPr lang="en-US" sz="1400" i="1" kern="0" dirty="0">
                <a:latin typeface="Calibri" panose="020F0502020204030204" pitchFamily="34" charset="0"/>
              </a:rPr>
              <a:t>Barricades and Borders: Europe, 1800–1914 </a:t>
            </a:r>
            <a:r>
              <a:rPr lang="en-US" sz="1400" kern="0" dirty="0">
                <a:latin typeface="Calibri" panose="020F0502020204030204" pitchFamily="34" charset="0"/>
              </a:rPr>
              <a:t>(Oxford: Oxford University Press, 1987), p. 283.</a:t>
            </a:r>
          </a:p>
        </p:txBody>
      </p:sp>
    </p:spTree>
    <p:extLst>
      <p:ext uri="{BB962C8B-B14F-4D97-AF65-F5344CB8AC3E}">
        <p14:creationId xmlns:p14="http://schemas.microsoft.com/office/powerpoint/2010/main" val="2638467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European Emigration </a:t>
            </a:r>
            <a:endParaRPr lang="en-US" dirty="0"/>
          </a:p>
        </p:txBody>
      </p:sp>
      <p:sp>
        <p:nvSpPr>
          <p:cNvPr id="317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p699</a:t>
            </a:r>
          </a:p>
        </p:txBody>
      </p:sp>
      <p:pic>
        <p:nvPicPr>
          <p:cNvPr id="317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811213"/>
            <a:ext cx="388778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2"/>
          <p:cNvSpPr>
            <a:spLocks noChangeArrowheads="1"/>
          </p:cNvSpPr>
          <p:nvPr/>
        </p:nvSpPr>
        <p:spPr bwMode="auto">
          <a:xfrm>
            <a:off x="1295400" y="5410200"/>
            <a:ext cx="655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the nineteenth century, nearly 34 million people emigrated from Europe to the United States.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Transformation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of the Urban Environment</a:t>
            </a:r>
          </a:p>
        </p:txBody>
      </p:sp>
      <p:sp>
        <p:nvSpPr>
          <p:cNvPr id="33795" name="Rectangle 9"/>
          <p:cNvSpPr>
            <a:spLocks noGrp="1" noChangeArrowheads="1"/>
          </p:cNvSpPr>
          <p:nvPr>
            <p:ph type="body" idx="1"/>
          </p:nvPr>
        </p:nvSpPr>
        <p:spPr>
          <a:xfrm>
            <a:off x="762000" y="1219200"/>
            <a:ext cx="8001000"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Improving Living Conditions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Urban Reformers</a:t>
            </a:r>
          </a:p>
          <a:p>
            <a:pPr lvl="2" eaLnBrk="1" hangingPunct="1">
              <a:lnSpc>
                <a:spcPct val="90000"/>
              </a:lnSpc>
            </a:pPr>
            <a:r>
              <a:rPr lang="en-US" altLang="en-US" sz="2200" dirty="0">
                <a:latin typeface="Calibri" panose="020F0502020204030204" pitchFamily="34" charset="0"/>
                <a:ea typeface="ＭＳ Ｐゴシック" panose="020B0600070205080204" pitchFamily="34" charset="-128"/>
              </a:rPr>
              <a:t>Linked living conditions to disease</a:t>
            </a:r>
          </a:p>
          <a:p>
            <a:pPr lvl="2" eaLnBrk="1" hangingPunct="1">
              <a:lnSpc>
                <a:spcPct val="90000"/>
              </a:lnSpc>
            </a:pPr>
            <a:r>
              <a:rPr lang="en-US" altLang="en-US" sz="2200" dirty="0">
                <a:latin typeface="Calibri" panose="020F0502020204030204" pitchFamily="34" charset="0"/>
                <a:ea typeface="ＭＳ Ｐゴシック" panose="020B0600070205080204" pitchFamily="34" charset="-128"/>
              </a:rPr>
              <a:t>Expanded the role of municipal authorities</a:t>
            </a:r>
          </a:p>
          <a:p>
            <a:pPr lvl="2" eaLnBrk="1" hangingPunct="1">
              <a:lnSpc>
                <a:spcPct val="90000"/>
              </a:lnSpc>
            </a:pPr>
            <a:r>
              <a:rPr lang="en-US" altLang="en-US" sz="2200" dirty="0">
                <a:latin typeface="Calibri" panose="020F0502020204030204" pitchFamily="34" charset="0"/>
                <a:ea typeface="ＭＳ Ｐゴシック" panose="020B0600070205080204" pitchFamily="34" charset="-128"/>
              </a:rPr>
              <a:t>Addressing problems of water, waste, and pollution </a:t>
            </a:r>
          </a:p>
          <a:p>
            <a:pPr eaLnBrk="1" hangingPunct="1">
              <a:lnSpc>
                <a:spcPct val="90000"/>
              </a:lnSpc>
            </a:pPr>
            <a:r>
              <a:rPr lang="en-US" altLang="en-US" dirty="0">
                <a:latin typeface="Calibri" panose="020F0502020204030204" pitchFamily="34" charset="0"/>
                <a:ea typeface="ＭＳ Ｐゴシック" panose="020B0600070205080204" pitchFamily="34" charset="-128"/>
              </a:rPr>
              <a:t>Housing Needs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From private enterprise to public law</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Linking living conditions to political and moral health of the </a:t>
            </a:r>
            <a:r>
              <a:rPr lang="en-US" altLang="en-US" dirty="0" smtClean="0">
                <a:latin typeface="Calibri" panose="020F0502020204030204" pitchFamily="34" charset="0"/>
                <a:ea typeface="ＭＳ Ｐゴシック" panose="020B0600070205080204" pitchFamily="34" charset="-128"/>
              </a:rPr>
              <a:t>nation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Many reformers were middle class– why??</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Redesigning the Cities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Reconstruction plans create separation of home and work for many Europeans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7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Coney Island fun</a:t>
            </a:r>
            <a:endParaRPr lang="en-US"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p686</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7788" y="825500"/>
            <a:ext cx="64484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Paris Transformed (Slide 1 of 2)</a:t>
            </a:r>
            <a:endParaRPr lang="en-US" dirty="0"/>
          </a:p>
        </p:txBody>
      </p:sp>
      <p:sp>
        <p:nvSpPr>
          <p:cNvPr id="3481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p702</a:t>
            </a:r>
          </a:p>
        </p:txBody>
      </p:sp>
      <p:pic>
        <p:nvPicPr>
          <p:cNvPr id="348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815975"/>
            <a:ext cx="5826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2"/>
          <p:cNvSpPr>
            <a:spLocks noChangeArrowheads="1"/>
          </p:cNvSpPr>
          <p:nvPr/>
        </p:nvSpPr>
        <p:spPr bwMode="auto">
          <a:xfrm>
            <a:off x="677863" y="5029200"/>
            <a:ext cx="7880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photo the of L’avenue de l’Ope´ra, shows the degree of destruction that was needed to create the grand boulevards and monuments of late-nineteenth-century Paris. The photograph was taken in 1865.</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Paris Transformed (Slide 2 of 2)</a:t>
            </a:r>
            <a:endParaRPr lang="en-US" dirty="0"/>
          </a:p>
        </p:txBody>
      </p:sp>
      <p:sp>
        <p:nvSpPr>
          <p:cNvPr id="368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p702</a:t>
            </a:r>
          </a:p>
        </p:txBody>
      </p:sp>
      <p:pic>
        <p:nvPicPr>
          <p:cNvPr id="368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762000"/>
            <a:ext cx="60833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2"/>
          <p:cNvSpPr>
            <a:spLocks noChangeArrowheads="1"/>
          </p:cNvSpPr>
          <p:nvPr/>
        </p:nvSpPr>
        <p:spPr bwMode="auto">
          <a:xfrm>
            <a:off x="479425" y="5105400"/>
            <a:ext cx="818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photograph of L’avenue de l’Ope´ra shows new uniform buildings, gas street lamps, and broad boulevards that linked the city’s great cultural sites, such as the Ope´ra, shown in the background—the most expensive building constructed during the Second Empire.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nvPr>
        </p:nvSpPr>
        <p:spPr>
          <a:xfrm>
            <a:off x="690563" y="-7620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Social Structure of the Mass Society</a:t>
            </a:r>
          </a:p>
        </p:txBody>
      </p:sp>
      <p:sp>
        <p:nvSpPr>
          <p:cNvPr id="2" name="Rectangle 9"/>
          <p:cNvSpPr>
            <a:spLocks noGrp="1" noChangeArrowheads="1"/>
          </p:cNvSpPr>
          <p:nvPr>
            <p:ph type="body" idx="1"/>
          </p:nvPr>
        </p:nvSpPr>
        <p:spPr>
          <a:xfrm>
            <a:off x="685800" y="1143000"/>
            <a:ext cx="7769225" cy="5724525"/>
          </a:xfrm>
        </p:spPr>
        <p:txBody>
          <a:bodyPr/>
          <a:lstStyle/>
          <a:p>
            <a:pPr eaLnBrk="1" hangingPunct="1">
              <a:lnSpc>
                <a:spcPct val="90000"/>
              </a:lnSpc>
              <a:defRPr/>
            </a:pPr>
            <a:r>
              <a:rPr lang="en-US" altLang="en-US" dirty="0">
                <a:latin typeface="Calibri" pitchFamily="34" charset="0"/>
                <a:ea typeface="ＭＳ Ｐゴシック" pitchFamily="34" charset="-128"/>
              </a:rPr>
              <a:t>The Upper Classes (5 percent)</a:t>
            </a:r>
          </a:p>
          <a:p>
            <a:pPr lvl="1" eaLnBrk="1" hangingPunct="1">
              <a:lnSpc>
                <a:spcPct val="90000"/>
              </a:lnSpc>
              <a:defRPr/>
            </a:pPr>
            <a:r>
              <a:rPr lang="en-US" altLang="en-US" dirty="0">
                <a:latin typeface="Calibri" pitchFamily="34" charset="0"/>
                <a:ea typeface="ＭＳ Ｐゴシック" pitchFamily="34" charset="-128"/>
              </a:rPr>
              <a:t>Controlled 30 to 40 percent of wealth</a:t>
            </a:r>
          </a:p>
          <a:p>
            <a:pPr lvl="2" eaLnBrk="1" hangingPunct="1">
              <a:lnSpc>
                <a:spcPct val="90000"/>
              </a:lnSpc>
              <a:defRPr/>
            </a:pPr>
            <a:r>
              <a:rPr lang="en-US" altLang="en-US" dirty="0">
                <a:latin typeface="Calibri" pitchFamily="34" charset="0"/>
                <a:ea typeface="ＭＳ Ｐゴシック" pitchFamily="34" charset="-128"/>
              </a:rPr>
              <a:t>Alliance of wealthy </a:t>
            </a:r>
            <a:r>
              <a:rPr lang="en-US" altLang="en-US" b="1" dirty="0">
                <a:latin typeface="Calibri" pitchFamily="34" charset="0"/>
                <a:ea typeface="ＭＳ Ｐゴシック" pitchFamily="34" charset="-128"/>
              </a:rPr>
              <a:t>plutocrats</a:t>
            </a:r>
            <a:r>
              <a:rPr lang="en-US" altLang="en-US" dirty="0">
                <a:latin typeface="Calibri" pitchFamily="34" charset="0"/>
                <a:ea typeface="ＭＳ Ｐゴシック" pitchFamily="34" charset="-128"/>
              </a:rPr>
              <a:t> and traditional aristocracy</a:t>
            </a:r>
          </a:p>
          <a:p>
            <a:pPr eaLnBrk="1" hangingPunct="1">
              <a:lnSpc>
                <a:spcPct val="90000"/>
              </a:lnSpc>
              <a:defRPr/>
            </a:pPr>
            <a:r>
              <a:rPr lang="en-US" altLang="en-US" dirty="0">
                <a:latin typeface="Calibri" pitchFamily="34" charset="0"/>
                <a:ea typeface="ＭＳ Ｐゴシック" pitchFamily="34" charset="-128"/>
              </a:rPr>
              <a:t>The Middle Classes</a:t>
            </a:r>
          </a:p>
          <a:p>
            <a:pPr lvl="1" eaLnBrk="1" hangingPunct="1">
              <a:lnSpc>
                <a:spcPct val="90000"/>
              </a:lnSpc>
              <a:defRPr/>
            </a:pPr>
            <a:r>
              <a:rPr lang="en-US" altLang="en-US" dirty="0">
                <a:latin typeface="Calibri" pitchFamily="34" charset="0"/>
                <a:ea typeface="ＭＳ Ｐゴシック" pitchFamily="34" charset="-128"/>
              </a:rPr>
              <a:t>Variety: upper middle, middle </a:t>
            </a:r>
            <a:r>
              <a:rPr lang="en-US" altLang="en-US" dirty="0" err="1">
                <a:latin typeface="Calibri" pitchFamily="34" charset="0"/>
                <a:ea typeface="ＭＳ Ｐゴシック" pitchFamily="34" charset="-128"/>
              </a:rPr>
              <a:t>middle</a:t>
            </a:r>
            <a:r>
              <a:rPr lang="en-US" altLang="en-US" dirty="0">
                <a:latin typeface="Calibri" pitchFamily="34" charset="0"/>
                <a:ea typeface="ＭＳ Ｐゴシック" pitchFamily="34" charset="-128"/>
              </a:rPr>
              <a:t>, lower middle</a:t>
            </a:r>
          </a:p>
          <a:p>
            <a:pPr lvl="2" eaLnBrk="1" hangingPunct="1">
              <a:lnSpc>
                <a:spcPct val="90000"/>
              </a:lnSpc>
              <a:defRPr/>
            </a:pPr>
            <a:r>
              <a:rPr lang="en-US" altLang="en-US" dirty="0">
                <a:latin typeface="Calibri" pitchFamily="34" charset="0"/>
                <a:ea typeface="ＭＳ Ｐゴシック" pitchFamily="34" charset="-128"/>
              </a:rPr>
              <a:t>Middle class values of hard work and </a:t>
            </a:r>
            <a:r>
              <a:rPr lang="en-US" altLang="en-US" dirty="0" smtClean="0">
                <a:latin typeface="Calibri" pitchFamily="34" charset="0"/>
                <a:ea typeface="ＭＳ Ｐゴシック" pitchFamily="34" charset="-128"/>
              </a:rPr>
              <a:t>propriety</a:t>
            </a:r>
          </a:p>
          <a:p>
            <a:pPr lvl="2" eaLnBrk="1" hangingPunct="1">
              <a:lnSpc>
                <a:spcPct val="90000"/>
              </a:lnSpc>
              <a:defRPr/>
            </a:pPr>
            <a:r>
              <a:rPr lang="en-US" altLang="en-US" dirty="0" smtClean="0">
                <a:latin typeface="Calibri" pitchFamily="34" charset="0"/>
                <a:ea typeface="ＭＳ Ｐゴシック" pitchFamily="34" charset="-128"/>
              </a:rPr>
              <a:t>White collar workers</a:t>
            </a:r>
          </a:p>
          <a:p>
            <a:pPr lvl="2" eaLnBrk="1" hangingPunct="1">
              <a:lnSpc>
                <a:spcPct val="90000"/>
              </a:lnSpc>
              <a:defRPr/>
            </a:pPr>
            <a:r>
              <a:rPr lang="en-US" altLang="en-US" dirty="0" smtClean="0">
                <a:latin typeface="Calibri" pitchFamily="34" charset="0"/>
                <a:ea typeface="ＭＳ Ｐゴシック" pitchFamily="34" charset="-128"/>
              </a:rPr>
              <a:t>Victorian Britain: “The Model of Middle Class Society”</a:t>
            </a:r>
          </a:p>
          <a:p>
            <a:pPr lvl="2" eaLnBrk="1" hangingPunct="1">
              <a:lnSpc>
                <a:spcPct val="90000"/>
              </a:lnSpc>
              <a:defRPr/>
            </a:pPr>
            <a:r>
              <a:rPr lang="en-US" altLang="en-US" dirty="0" smtClean="0">
                <a:latin typeface="Calibri" pitchFamily="34" charset="0"/>
                <a:ea typeface="ＭＳ Ｐゴシック" pitchFamily="34" charset="-128"/>
              </a:rPr>
              <a:t>Lifestyle and values dominated society</a:t>
            </a: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534400" cy="762000"/>
          </a:xfrm>
        </p:spPr>
        <p:txBody>
          <a:bodyPr/>
          <a:lstStyle/>
          <a:p>
            <a:r>
              <a:rPr lang="en-US" altLang="en-US" dirty="0">
                <a:latin typeface="Calibri" panose="020F0502020204030204" pitchFamily="34" charset="0"/>
                <a:ea typeface="ＭＳ Ｐゴシック" panose="020B0600070205080204" pitchFamily="34" charset="-128"/>
              </a:rPr>
              <a:t>Social Structure of the Mass Society</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lnSpc>
                <a:spcPct val="90000"/>
              </a:lnSpc>
              <a:defRPr/>
            </a:pPr>
            <a:r>
              <a:rPr lang="en-US" altLang="en-US" dirty="0">
                <a:latin typeface="Calibri" pitchFamily="34" charset="0"/>
                <a:ea typeface="ＭＳ Ｐゴシック" pitchFamily="34" charset="-128"/>
              </a:rPr>
              <a:t>The Lower Classes (80 percent)</a:t>
            </a:r>
          </a:p>
          <a:p>
            <a:pPr lvl="1" eaLnBrk="1" hangingPunct="1">
              <a:lnSpc>
                <a:spcPct val="90000"/>
              </a:lnSpc>
              <a:defRPr/>
            </a:pPr>
            <a:r>
              <a:rPr lang="en-US" altLang="en-US" dirty="0">
                <a:latin typeface="Calibri" pitchFamily="34" charset="0"/>
                <a:ea typeface="ＭＳ Ｐゴシック" pitchFamily="34" charset="-128"/>
              </a:rPr>
              <a:t>Agricultural</a:t>
            </a:r>
          </a:p>
          <a:p>
            <a:pPr marL="1143000" lvl="1" eaLnBrk="1" hangingPunct="1">
              <a:lnSpc>
                <a:spcPct val="90000"/>
              </a:lnSpc>
              <a:defRPr/>
            </a:pPr>
            <a:r>
              <a:rPr lang="en-US" altLang="en-US" sz="2400" dirty="0">
                <a:latin typeface="Calibri" pitchFamily="34" charset="0"/>
                <a:ea typeface="ＭＳ Ｐゴシック" pitchFamily="34" charset="-128"/>
              </a:rPr>
              <a:t>Landholding, laborers, sharecroppers </a:t>
            </a:r>
            <a:endParaRPr lang="en-US" altLang="en-US" sz="2400" dirty="0" smtClean="0">
              <a:latin typeface="Calibri" pitchFamily="34" charset="0"/>
              <a:ea typeface="ＭＳ Ｐゴシック" pitchFamily="34" charset="-128"/>
            </a:endParaRPr>
          </a:p>
          <a:p>
            <a:pPr marL="1143000" lvl="1" eaLnBrk="1" hangingPunct="1">
              <a:lnSpc>
                <a:spcPct val="90000"/>
              </a:lnSpc>
              <a:defRPr/>
            </a:pPr>
            <a:r>
              <a:rPr lang="en-US" altLang="en-US" sz="2400" dirty="0" smtClean="0">
                <a:latin typeface="Calibri" pitchFamily="34" charset="0"/>
                <a:ea typeface="ＭＳ Ｐゴシック" pitchFamily="34" charset="-128"/>
              </a:rPr>
              <a:t>Eastern Europe: most were farming peasants</a:t>
            </a:r>
          </a:p>
          <a:p>
            <a:pPr marL="1143000" lvl="1" eaLnBrk="1" hangingPunct="1">
              <a:lnSpc>
                <a:spcPct val="90000"/>
              </a:lnSpc>
              <a:defRPr/>
            </a:pPr>
            <a:r>
              <a:rPr lang="en-US" altLang="en-US" sz="2400" dirty="0" smtClean="0">
                <a:latin typeface="Calibri" pitchFamily="34" charset="0"/>
                <a:ea typeface="ＭＳ Ｐゴシック" pitchFamily="34" charset="-128"/>
              </a:rPr>
              <a:t>Western Europe: prosperous peasants shared values with middle class (hard work, national loyalty) </a:t>
            </a:r>
            <a:endParaRPr lang="en-US" altLang="en-US" sz="2400"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Urban</a:t>
            </a:r>
          </a:p>
          <a:p>
            <a:pPr marL="1143000" lvl="1" eaLnBrk="1" hangingPunct="1">
              <a:lnSpc>
                <a:spcPct val="90000"/>
              </a:lnSpc>
              <a:defRPr/>
            </a:pPr>
            <a:r>
              <a:rPr lang="en-US" altLang="en-US" sz="2400" dirty="0">
                <a:latin typeface="Calibri" pitchFamily="34" charset="0"/>
                <a:ea typeface="ＭＳ Ｐゴシック" pitchFamily="34" charset="-128"/>
              </a:rPr>
              <a:t>skilled; unskilled; domestic servants </a:t>
            </a:r>
            <a:endParaRPr lang="en-US" altLang="en-US" sz="2400" dirty="0" smtClean="0">
              <a:latin typeface="Calibri" pitchFamily="34" charset="0"/>
              <a:ea typeface="ＭＳ Ｐゴシック" pitchFamily="34" charset="-128"/>
            </a:endParaRPr>
          </a:p>
          <a:p>
            <a:pPr marL="1143000" lvl="1" eaLnBrk="1" hangingPunct="1">
              <a:lnSpc>
                <a:spcPct val="90000"/>
              </a:lnSpc>
              <a:defRPr/>
            </a:pPr>
            <a:r>
              <a:rPr lang="en-US" altLang="en-US" sz="2400" dirty="0" smtClean="0">
                <a:latin typeface="Calibri" pitchFamily="34" charset="0"/>
                <a:ea typeface="ＭＳ Ｐゴシック" pitchFamily="34" charset="-128"/>
              </a:rPr>
              <a:t>Britain: 1 in 7 were domestic servants (mostly women)</a:t>
            </a:r>
            <a:endParaRPr lang="en-US" altLang="en-US" dirty="0">
              <a:latin typeface="Calibri" pitchFamily="34" charset="0"/>
              <a:ea typeface="ＭＳ Ｐゴシック" pitchFamily="34" charset="-128"/>
            </a:endParaRPr>
          </a:p>
          <a:p>
            <a:pPr lvl="2" eaLnBrk="1" hangingPunct="1">
              <a:lnSpc>
                <a:spcPct val="90000"/>
              </a:lnSpc>
              <a:defRPr/>
            </a:pPr>
            <a:r>
              <a:rPr lang="en-US" altLang="en-US" dirty="0">
                <a:latin typeface="Calibri" pitchFamily="34" charset="0"/>
                <a:ea typeface="ＭＳ Ｐゴシック" pitchFamily="34" charset="-128"/>
              </a:rPr>
              <a:t>Rising wages in </a:t>
            </a:r>
            <a:r>
              <a:rPr lang="en-US" altLang="en-US" dirty="0" smtClean="0">
                <a:latin typeface="Calibri" pitchFamily="34" charset="0"/>
                <a:ea typeface="ＭＳ Ｐゴシック" pitchFamily="34" charset="-128"/>
              </a:rPr>
              <a:t>1880s-1890s</a:t>
            </a:r>
          </a:p>
          <a:p>
            <a:pPr lvl="3" eaLnBrk="1" hangingPunct="1">
              <a:lnSpc>
                <a:spcPct val="90000"/>
              </a:lnSpc>
              <a:defRPr/>
            </a:pPr>
            <a:r>
              <a:rPr lang="en-US" altLang="en-US" dirty="0" smtClean="0">
                <a:latin typeface="Calibri" pitchFamily="34" charset="0"/>
                <a:ea typeface="ＭＳ Ｐゴシック" pitchFamily="34" charset="-128"/>
              </a:rPr>
              <a:t>Actually did experience improved living and work conditions</a:t>
            </a:r>
            <a:endParaRPr lang="en-US" altLang="en-US" dirty="0">
              <a:latin typeface="Calibri" pitchFamily="34" charset="0"/>
              <a:ea typeface="ＭＳ Ｐゴシック" pitchFamily="34" charset="-128"/>
            </a:endParaRPr>
          </a:p>
          <a:p>
            <a:endParaRPr lang="en-US" dirty="0"/>
          </a:p>
        </p:txBody>
      </p:sp>
    </p:spTree>
    <p:extLst>
      <p:ext uri="{BB962C8B-B14F-4D97-AF65-F5344CB8AC3E}">
        <p14:creationId xmlns:p14="http://schemas.microsoft.com/office/powerpoint/2010/main" val="43892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838200"/>
          </a:xfrm>
        </p:spPr>
        <p:txBody>
          <a:bodyPr/>
          <a:lstStyle/>
          <a:p>
            <a:r>
              <a:rPr lang="en-US" sz="3600" i="1" dirty="0" smtClean="0"/>
              <a:t>The Ages of the Worker,</a:t>
            </a:r>
            <a:br>
              <a:rPr lang="en-US" sz="3600" i="1" dirty="0" smtClean="0"/>
            </a:br>
            <a:r>
              <a:rPr lang="en-US" sz="3600" dirty="0" smtClean="0"/>
              <a:t>Leon Frederic. 1895 Belgium.</a:t>
            </a:r>
            <a:endParaRPr lang="en-US" sz="3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2463" y="1066800"/>
            <a:ext cx="8339137" cy="536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901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noChangeArrowheads="1"/>
          </p:cNvSpPr>
          <p:nvPr>
            <p:ph type="title"/>
          </p:nvPr>
        </p:nvSpPr>
        <p:spPr>
          <a:xfrm>
            <a:off x="660400" y="152400"/>
            <a:ext cx="8483600" cy="1143000"/>
          </a:xfrm>
        </p:spPr>
        <p:txBody>
          <a:bodyPr/>
          <a:lstStyle/>
          <a:p>
            <a:pPr eaLnBrk="1" hangingPunct="1"/>
            <a:r>
              <a:rPr lang="en-US" altLang="en-US">
                <a:latin typeface="Calibri" panose="020F0502020204030204" pitchFamily="34" charset="0"/>
                <a:ea typeface="ＭＳ Ｐゴシック" panose="020B0600070205080204" pitchFamily="34" charset="-128"/>
              </a:rPr>
              <a:t>The “Woman Question”: </a:t>
            </a:r>
            <a:br>
              <a:rPr lang="en-US" altLang="en-US">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The Role of Women</a:t>
            </a:r>
          </a:p>
        </p:txBody>
      </p:sp>
      <p:sp>
        <p:nvSpPr>
          <p:cNvPr id="39939" name="Rectangle 9"/>
          <p:cNvSpPr>
            <a:spLocks noGrp="1" noChangeArrowheads="1"/>
          </p:cNvSpPr>
          <p:nvPr>
            <p:ph type="body" idx="1"/>
          </p:nvPr>
        </p:nvSpPr>
        <p:spPr>
          <a:xfrm>
            <a:off x="660400" y="1524000"/>
            <a:ext cx="7769225" cy="43561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Marriage and Domesticity</a:t>
            </a:r>
          </a:p>
          <a:p>
            <a:pPr lvl="1" eaLnBrk="1" hangingPunct="1">
              <a:lnSpc>
                <a:spcPct val="90000"/>
              </a:lnSpc>
            </a:pPr>
            <a:r>
              <a:rPr lang="en-US" altLang="en-US">
                <a:latin typeface="Calibri" panose="020F0502020204030204" pitchFamily="34" charset="0"/>
                <a:ea typeface="ＭＳ Ｐゴシック" panose="020B0600070205080204" pitchFamily="34" charset="-128"/>
              </a:rPr>
              <a:t>Many still aspired to the ideal of femininity</a:t>
            </a:r>
          </a:p>
          <a:p>
            <a:pPr eaLnBrk="1" hangingPunct="1">
              <a:lnSpc>
                <a:spcPct val="90000"/>
              </a:lnSpc>
            </a:pPr>
            <a:r>
              <a:rPr lang="en-US" altLang="en-US">
                <a:latin typeface="Calibri" panose="020F0502020204030204" pitchFamily="34" charset="0"/>
                <a:ea typeface="ＭＳ Ｐゴシック" panose="020B0600070205080204" pitchFamily="34" charset="-128"/>
              </a:rPr>
              <a:t>Birthrates and Birth Control</a:t>
            </a:r>
          </a:p>
          <a:p>
            <a:pPr eaLnBrk="1" hangingPunct="1">
              <a:lnSpc>
                <a:spcPct val="90000"/>
              </a:lnSpc>
            </a:pPr>
            <a:r>
              <a:rPr lang="en-US" altLang="en-US">
                <a:latin typeface="Calibri" panose="020F0502020204030204" pitchFamily="34" charset="0"/>
                <a:ea typeface="ＭＳ Ｐゴシック" panose="020B0600070205080204" pitchFamily="34" charset="-128"/>
              </a:rPr>
              <a:t>The Middle-Class Family</a:t>
            </a:r>
            <a:endParaRPr lang="en-US" altLang="en-US" sz="2800">
              <a:latin typeface="Calibri" panose="020F0502020204030204" pitchFamily="34" charset="0"/>
              <a:ea typeface="ＭＳ Ｐゴシック" panose="020B0600070205080204" pitchFamily="34" charset="-128"/>
            </a:endParaRPr>
          </a:p>
          <a:p>
            <a:pPr lvl="1" eaLnBrk="1" hangingPunct="1">
              <a:lnSpc>
                <a:spcPct val="90000"/>
              </a:lnSpc>
            </a:pPr>
            <a:r>
              <a:rPr lang="en-US" altLang="en-US">
                <a:latin typeface="Calibri" panose="020F0502020204030204" pitchFamily="34" charset="0"/>
                <a:ea typeface="ＭＳ Ｐゴシック" panose="020B0600070205080204" pitchFamily="34" charset="-128"/>
              </a:rPr>
              <a:t>Togetherness, leisure, and traditions</a:t>
            </a:r>
          </a:p>
          <a:p>
            <a:pPr eaLnBrk="1" hangingPunct="1">
              <a:lnSpc>
                <a:spcPct val="90000"/>
              </a:lnSpc>
            </a:pPr>
            <a:r>
              <a:rPr lang="en-US" altLang="en-US">
                <a:latin typeface="Calibri" panose="020F0502020204030204" pitchFamily="34" charset="0"/>
                <a:ea typeface="ＭＳ Ｐゴシック" panose="020B0600070205080204" pitchFamily="34" charset="-128"/>
              </a:rPr>
              <a:t>The Working-Class Family</a:t>
            </a:r>
          </a:p>
          <a:p>
            <a:pPr lvl="1" eaLnBrk="1" hangingPunct="1">
              <a:lnSpc>
                <a:spcPct val="90000"/>
              </a:lnSpc>
            </a:pPr>
            <a:r>
              <a:rPr lang="en-US" altLang="en-US">
                <a:latin typeface="Calibri" panose="020F0502020204030204" pitchFamily="34" charset="0"/>
                <a:ea typeface="ＭＳ Ｐゴシック" panose="020B0600070205080204" pitchFamily="34" charset="-128"/>
              </a:rPr>
              <a:t>Changing work patterns</a:t>
            </a:r>
          </a:p>
          <a:p>
            <a:pPr lvl="2" eaLnBrk="1" hangingPunct="1">
              <a:lnSpc>
                <a:spcPct val="90000"/>
              </a:lnSpc>
            </a:pPr>
            <a:r>
              <a:rPr lang="en-US" altLang="en-US">
                <a:latin typeface="Calibri" panose="020F0502020204030204" pitchFamily="34" charset="0"/>
                <a:ea typeface="ＭＳ Ｐゴシック" panose="020B0600070205080204" pitchFamily="34" charset="-128"/>
              </a:rPr>
              <a:t>Higher paying jobs made it possible to live on the husband’s wages</a:t>
            </a:r>
          </a:p>
          <a:p>
            <a:pPr lvl="3" eaLnBrk="1" hangingPunct="1">
              <a:lnSpc>
                <a:spcPct val="90000"/>
              </a:lnSpc>
            </a:pPr>
            <a:r>
              <a:rPr lang="en-US" altLang="en-US">
                <a:latin typeface="Calibri" panose="020F0502020204030204" pitchFamily="34" charset="0"/>
                <a:ea typeface="ＭＳ Ｐゴシック" panose="020B0600070205080204" pitchFamily="34" charset="-128"/>
              </a:rPr>
              <a:t>Limit size of the family</a:t>
            </a:r>
          </a:p>
          <a:p>
            <a:pPr lvl="3" eaLnBrk="1" hangingPunct="1">
              <a:lnSpc>
                <a:spcPct val="90000"/>
              </a:lnSpc>
            </a:pPr>
            <a:r>
              <a:rPr lang="en-US" altLang="en-US">
                <a:latin typeface="Calibri" panose="020F0502020204030204" pitchFamily="34" charset="0"/>
                <a:ea typeface="ＭＳ Ｐゴシック" panose="020B0600070205080204" pitchFamily="34" charset="-128"/>
              </a:rPr>
              <a:t>Reduced work week</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6096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The Middle-Class Family </a:t>
            </a:r>
            <a:endParaRPr lang="en-US" dirty="0"/>
          </a:p>
        </p:txBody>
      </p:sp>
      <p:sp>
        <p:nvSpPr>
          <p:cNvPr id="409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p706</a:t>
            </a:r>
          </a:p>
        </p:txBody>
      </p:sp>
      <p:pic>
        <p:nvPicPr>
          <p:cNvPr id="409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0988" y="1066800"/>
            <a:ext cx="60420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2"/>
          <p:cNvSpPr>
            <a:spLocks noChangeArrowheads="1"/>
          </p:cNvSpPr>
          <p:nvPr/>
        </p:nvSpPr>
        <p:spPr bwMode="auto">
          <a:xfrm>
            <a:off x="762000" y="538480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The painting by William P. </a:t>
            </a:r>
            <a:r>
              <a:rPr lang="en-US" altLang="en-US" sz="2000" dirty="0" err="1">
                <a:latin typeface="Calibri" panose="020F0502020204030204" pitchFamily="34" charset="0"/>
              </a:rPr>
              <a:t>Frith</a:t>
            </a:r>
            <a:r>
              <a:rPr lang="en-US" altLang="en-US" sz="2000" dirty="0">
                <a:latin typeface="Calibri" panose="020F0502020204030204" pitchFamily="34" charset="0"/>
              </a:rPr>
              <a:t>, titled </a:t>
            </a:r>
            <a:r>
              <a:rPr lang="en-US" altLang="en-US" sz="2000" i="1" dirty="0">
                <a:latin typeface="Calibri" panose="020F0502020204030204" pitchFamily="34" charset="0"/>
              </a:rPr>
              <a:t>Many Happy Returns of the Day</a:t>
            </a:r>
            <a:r>
              <a:rPr lang="en-US" altLang="en-US" sz="2000" dirty="0">
                <a:latin typeface="Calibri" panose="020F0502020204030204" pitchFamily="34" charset="0"/>
              </a:rPr>
              <a:t>, shows grandparents, parents, and children taking part in a family birthday celebration for a little girl.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7620000" cy="525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76200"/>
            <a:ext cx="8305800" cy="1219200"/>
          </a:xfrm>
        </p:spPr>
        <p:txBody>
          <a:bodyPr/>
          <a:lstStyle/>
          <a:p>
            <a:r>
              <a:rPr lang="en-US" sz="3600" i="1" dirty="0" smtClean="0"/>
              <a:t>The Ages of Woman, </a:t>
            </a:r>
            <a:r>
              <a:rPr lang="en-US" sz="3600" dirty="0" smtClean="0"/>
              <a:t/>
            </a:r>
            <a:br>
              <a:rPr lang="en-US" sz="3600" dirty="0" smtClean="0"/>
            </a:br>
            <a:r>
              <a:rPr lang="en-US" sz="3600" dirty="0" smtClean="0"/>
              <a:t>19</a:t>
            </a:r>
            <a:r>
              <a:rPr lang="en-US" sz="3600" baseline="30000" dirty="0" smtClean="0"/>
              <a:t>th</a:t>
            </a:r>
            <a:r>
              <a:rPr lang="en-US" sz="3600" dirty="0" smtClean="0"/>
              <a:t> century France</a:t>
            </a:r>
            <a:endParaRPr lang="en-US" sz="36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81770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855" y="341416"/>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The Middle-Class Family</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(Slide 2 of 3)</a:t>
            </a:r>
            <a:endParaRPr lang="en-US" dirty="0"/>
          </a:p>
        </p:txBody>
      </p:sp>
      <p:sp>
        <p:nvSpPr>
          <p:cNvPr id="430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p706</a:t>
            </a:r>
          </a:p>
        </p:txBody>
      </p:sp>
      <p:pic>
        <p:nvPicPr>
          <p:cNvPr id="430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6061" y="1063832"/>
            <a:ext cx="3571875"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Rectangle 2"/>
          <p:cNvSpPr>
            <a:spLocks noChangeArrowheads="1"/>
          </p:cNvSpPr>
          <p:nvPr/>
        </p:nvSpPr>
        <p:spPr bwMode="auto">
          <a:xfrm>
            <a:off x="647698" y="5410200"/>
            <a:ext cx="784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The illustration shows the cover of </a:t>
            </a:r>
            <a:r>
              <a:rPr lang="en-US" altLang="en-US" sz="2000" i="1" dirty="0">
                <a:latin typeface="Calibri" panose="020F0502020204030204" pitchFamily="34" charset="0"/>
              </a:rPr>
              <a:t>The Scout</a:t>
            </a:r>
            <a:r>
              <a:rPr lang="en-US" altLang="en-US" sz="2000" dirty="0">
                <a:latin typeface="Calibri" panose="020F0502020204030204" pitchFamily="34" charset="0"/>
              </a:rPr>
              <a:t>, a magazine of the scouting movement founded by Robert Baden-Powell. The cover shows one of the new scouts wearing his uniform and watching a ship at sea, an activity that could later have military value in time of war.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3810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The Middle-Class Family</a:t>
            </a:r>
            <a:br>
              <a:rPr lang="en-US" sz="3000" kern="1200" dirty="0">
                <a:solidFill>
                  <a:srgbClr val="000000"/>
                </a:solidFill>
                <a:latin typeface="Calibri"/>
                <a:ea typeface="ＭＳ Ｐゴシック"/>
                <a:cs typeface="ＭＳ Ｐゴシック"/>
              </a:rPr>
            </a:br>
            <a:r>
              <a:rPr lang="en-US" sz="3000" kern="1200" dirty="0">
                <a:solidFill>
                  <a:srgbClr val="000000"/>
                </a:solidFill>
                <a:latin typeface="Calibri"/>
                <a:ea typeface="ＭＳ Ｐゴシック"/>
                <a:cs typeface="ＭＳ Ｐゴシック"/>
              </a:rPr>
              <a:t>(Slide 3 of 3)</a:t>
            </a:r>
            <a:endParaRPr lang="en-US" dirty="0"/>
          </a:p>
        </p:txBody>
      </p:sp>
      <p:sp>
        <p:nvSpPr>
          <p:cNvPr id="450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p706</a:t>
            </a:r>
          </a:p>
        </p:txBody>
      </p:sp>
      <p:pic>
        <p:nvPicPr>
          <p:cNvPr id="450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2587" y="1283525"/>
            <a:ext cx="58388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2"/>
          <p:cNvSpPr>
            <a:spLocks noChangeArrowheads="1"/>
          </p:cNvSpPr>
          <p:nvPr/>
        </p:nvSpPr>
        <p:spPr bwMode="auto">
          <a:xfrm>
            <a:off x="1323975" y="5556250"/>
            <a:ext cx="649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Middles-Class family taking a vacation on the beach in France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228600"/>
            <a:ext cx="8458200"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The</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Growth of Industrial </a:t>
            </a:r>
            <a:r>
              <a:rPr lang="en-US" altLang="en-US" dirty="0" smtClean="0">
                <a:latin typeface="Calibri" panose="020F0502020204030204" pitchFamily="34" charset="0"/>
                <a:ea typeface="ＭＳ Ｐゴシック" panose="020B0600070205080204" pitchFamily="34" charset="-128"/>
              </a:rPr>
              <a:t>Prosperity</a:t>
            </a:r>
            <a:endParaRPr lang="en-US" altLang="en-US" dirty="0">
              <a:latin typeface="Calibri" panose="020F0502020204030204" pitchFamily="34" charset="0"/>
              <a:ea typeface="ＭＳ Ｐゴシック" panose="020B0600070205080204" pitchFamily="34" charset="-128"/>
            </a:endParaRPr>
          </a:p>
        </p:txBody>
      </p:sp>
      <p:sp>
        <p:nvSpPr>
          <p:cNvPr id="7171" name="Rectangle 7"/>
          <p:cNvSpPr>
            <a:spLocks noGrp="1" noChangeArrowheads="1"/>
          </p:cNvSpPr>
          <p:nvPr>
            <p:ph type="body" idx="1"/>
          </p:nvPr>
        </p:nvSpPr>
        <p:spPr>
          <a:xfrm>
            <a:off x="762000" y="1143000"/>
            <a:ext cx="7924800"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New Products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Substitution of steel for iron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Chemicals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Soda, dyes, and photographic plates and </a:t>
            </a:r>
            <a:r>
              <a:rPr lang="en-US" altLang="en-US" dirty="0" smtClean="0">
                <a:latin typeface="Calibri" panose="020F0502020204030204" pitchFamily="34" charset="0"/>
                <a:ea typeface="ＭＳ Ｐゴシック" panose="020B0600070205080204" pitchFamily="34" charset="-128"/>
              </a:rPr>
              <a:t>film</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Germany takes the lead!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Electricity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Advances in lighting (light bulb), communication (telephone and telegraph), and transportation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Transformation of factories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internal combustion engine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rise of the automobile and airplane</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Henry Ford (1863-1947) and mass production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a:xfrm>
            <a:off x="690563" y="0"/>
            <a:ext cx="8453437" cy="1143000"/>
          </a:xfrm>
        </p:spPr>
        <p:txBody>
          <a:bodyPr/>
          <a:lstStyle/>
          <a:p>
            <a:pPr eaLnBrk="1" hangingPunct="1"/>
            <a:r>
              <a:rPr lang="en-US" altLang="en-US">
                <a:latin typeface="Calibri" panose="020F0502020204030204" pitchFamily="34" charset="0"/>
                <a:ea typeface="ＭＳ Ｐゴシック" panose="020B0600070205080204" pitchFamily="34" charset="-128"/>
              </a:rPr>
              <a:t>Education in the Mass Society</a:t>
            </a:r>
          </a:p>
        </p:txBody>
      </p:sp>
      <p:sp>
        <p:nvSpPr>
          <p:cNvPr id="47107" name="Rectangle 9"/>
          <p:cNvSpPr>
            <a:spLocks noGrp="1" noChangeArrowheads="1"/>
          </p:cNvSpPr>
          <p:nvPr>
            <p:ph type="body" sz="half" idx="1"/>
          </p:nvPr>
        </p:nvSpPr>
        <p:spPr>
          <a:xfrm>
            <a:off x="685800" y="11430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Universal Elementary Education</a:t>
            </a:r>
          </a:p>
          <a:p>
            <a:pPr lvl="1" eaLnBrk="1" hangingPunct="1">
              <a:lnSpc>
                <a:spcPct val="90000"/>
              </a:lnSpc>
            </a:pPr>
            <a:r>
              <a:rPr lang="en-US" altLang="en-US">
                <a:latin typeface="Calibri" panose="020F0502020204030204" pitchFamily="34" charset="0"/>
                <a:ea typeface="ＭＳ Ｐゴシック" panose="020B0600070205080204" pitchFamily="34" charset="-128"/>
              </a:rPr>
              <a:t>Mass education in state-run systems</a:t>
            </a:r>
          </a:p>
          <a:p>
            <a:pPr lvl="2" eaLnBrk="1" hangingPunct="1">
              <a:lnSpc>
                <a:spcPct val="90000"/>
              </a:lnSpc>
            </a:pPr>
            <a:r>
              <a:rPr lang="en-US" altLang="en-US">
                <a:latin typeface="Calibri" panose="020F0502020204030204" pitchFamily="34" charset="0"/>
                <a:ea typeface="ＭＳ Ｐゴシック" panose="020B0600070205080204" pitchFamily="34" charset="-128"/>
              </a:rPr>
              <a:t>States’ liberal, industrial, and political motives</a:t>
            </a:r>
          </a:p>
          <a:p>
            <a:pPr lvl="1" eaLnBrk="1" hangingPunct="1">
              <a:lnSpc>
                <a:spcPct val="90000"/>
              </a:lnSpc>
            </a:pPr>
            <a:r>
              <a:rPr lang="en-US" altLang="en-US">
                <a:latin typeface="Calibri" panose="020F0502020204030204" pitchFamily="34" charset="0"/>
                <a:ea typeface="ＭＳ Ｐゴシック" panose="020B0600070205080204" pitchFamily="34" charset="-128"/>
              </a:rPr>
              <a:t>Indoctrination in national values</a:t>
            </a:r>
          </a:p>
          <a:p>
            <a:pPr lvl="1" eaLnBrk="1" hangingPunct="1">
              <a:lnSpc>
                <a:spcPct val="90000"/>
              </a:lnSpc>
            </a:pPr>
            <a:r>
              <a:rPr lang="en-US" altLang="en-US">
                <a:latin typeface="Calibri" panose="020F0502020204030204" pitchFamily="34" charset="0"/>
                <a:ea typeface="ＭＳ Ｐゴシック" panose="020B0600070205080204" pitchFamily="34" charset="-128"/>
              </a:rPr>
              <a:t>Differences in education of boys and girls</a:t>
            </a:r>
          </a:p>
          <a:p>
            <a:pPr eaLnBrk="1" hangingPunct="1">
              <a:lnSpc>
                <a:spcPct val="90000"/>
              </a:lnSpc>
            </a:pPr>
            <a:r>
              <a:rPr lang="en-US" altLang="en-US">
                <a:latin typeface="Calibri" panose="020F0502020204030204" pitchFamily="34" charset="0"/>
                <a:ea typeface="ＭＳ Ｐゴシック" panose="020B0600070205080204" pitchFamily="34" charset="-128"/>
              </a:rPr>
              <a:t>Female Teachers</a:t>
            </a:r>
          </a:p>
          <a:p>
            <a:pPr lvl="1" eaLnBrk="1" hangingPunct="1">
              <a:lnSpc>
                <a:spcPct val="90000"/>
              </a:lnSpc>
            </a:pPr>
            <a:r>
              <a:rPr lang="en-US" altLang="en-US">
                <a:latin typeface="Calibri" panose="020F0502020204030204" pitchFamily="34" charset="0"/>
                <a:ea typeface="ＭＳ Ｐゴシック" panose="020B0600070205080204" pitchFamily="34" charset="-128"/>
              </a:rPr>
              <a:t>Extension of women’s “natural role”</a:t>
            </a:r>
          </a:p>
          <a:p>
            <a:pPr lvl="1" eaLnBrk="1" hangingPunct="1">
              <a:lnSpc>
                <a:spcPct val="90000"/>
              </a:lnSpc>
            </a:pPr>
            <a:r>
              <a:rPr lang="en-US" altLang="en-US">
                <a:latin typeface="Calibri" panose="020F0502020204030204" pitchFamily="34" charset="0"/>
                <a:ea typeface="ＭＳ Ｐゴシック" panose="020B0600070205080204" pitchFamily="34" charset="-128"/>
              </a:rPr>
              <a:t>Teacher training institutes</a:t>
            </a:r>
          </a:p>
          <a:p>
            <a:pPr eaLnBrk="1" hangingPunct="1">
              <a:lnSpc>
                <a:spcPct val="90000"/>
              </a:lnSpc>
            </a:pPr>
            <a:r>
              <a:rPr lang="en-US" altLang="en-US">
                <a:latin typeface="Calibri" panose="020F0502020204030204" pitchFamily="34" charset="0"/>
                <a:ea typeface="ＭＳ Ｐゴシック" panose="020B0600070205080204" pitchFamily="34" charset="-128"/>
              </a:rPr>
              <a:t>Literacy and Newspapers</a:t>
            </a:r>
          </a:p>
          <a:p>
            <a:pPr lvl="1" eaLnBrk="1" hangingPunct="1">
              <a:lnSpc>
                <a:spcPct val="90000"/>
              </a:lnSpc>
            </a:pPr>
            <a:r>
              <a:rPr lang="en-US" altLang="en-US">
                <a:latin typeface="Calibri" panose="020F0502020204030204" pitchFamily="34" charset="0"/>
                <a:ea typeface="ＭＳ Ｐゴシック" panose="020B0600070205080204" pitchFamily="34" charset="-128"/>
              </a:rPr>
              <a:t>Increased demand for newspapers with growing literacy</a:t>
            </a:r>
          </a:p>
          <a:p>
            <a:pPr lvl="2" eaLnBrk="1" hangingPunct="1">
              <a:lnSpc>
                <a:spcPct val="90000"/>
              </a:lnSpc>
            </a:pPr>
            <a:r>
              <a:rPr lang="en-US" altLang="en-US">
                <a:latin typeface="Calibri" panose="020F0502020204030204" pitchFamily="34" charset="0"/>
                <a:ea typeface="ＭＳ Ｐゴシック" panose="020B0600070205080204" pitchFamily="34" charset="-128"/>
              </a:rPr>
              <a:t>Tabloids and cheap literature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2"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A Women’s College</a:t>
            </a:r>
            <a:endParaRPr lang="en-US" altLang="en-US" dirty="0">
              <a:ea typeface="ＭＳ Ｐゴシック" panose="020B0600070205080204" pitchFamily="34" charset="-128"/>
            </a:endParaRPr>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p709</a:t>
            </a:r>
          </a:p>
        </p:txBody>
      </p:sp>
      <p:pic>
        <p:nvPicPr>
          <p:cNvPr id="481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762000"/>
            <a:ext cx="6276975"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1"/>
          <p:cNvSpPr>
            <a:spLocks noChangeArrowheads="1"/>
          </p:cNvSpPr>
          <p:nvPr/>
        </p:nvSpPr>
        <p:spPr bwMode="auto">
          <a:xfrm>
            <a:off x="631825" y="5284788"/>
            <a:ext cx="7880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Women were largely excluded from male-dominated universities before 1900. Consequently, women’s desire for higher education led to the establishment of women’s colleges, most of which were primarily teacher-training schools.</a:t>
            </a:r>
            <a:endParaRPr lang="en-US" altLang="en-US" sz="20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Soccer Moments (Slide 1 of 2)</a:t>
            </a:r>
            <a:endParaRPr lang="en-US" dirty="0"/>
          </a:p>
        </p:txBody>
      </p:sp>
      <p:sp>
        <p:nvSpPr>
          <p:cNvPr id="501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p710</a:t>
            </a:r>
          </a:p>
        </p:txBody>
      </p:sp>
      <p:pic>
        <p:nvPicPr>
          <p:cNvPr id="501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09600"/>
            <a:ext cx="64992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2"/>
          <p:cNvSpPr>
            <a:spLocks noChangeArrowheads="1"/>
          </p:cNvSpPr>
          <p:nvPr/>
        </p:nvSpPr>
        <p:spPr bwMode="auto">
          <a:xfrm>
            <a:off x="609600" y="57150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Until 1863, football (soccer) in Britain was an aggressive sport with few set rules. </a:t>
            </a:r>
            <a:endParaRPr lang="en-US" altLang="en-US" sz="20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Soccer Moments (Slide 2 of 2)</a:t>
            </a:r>
            <a:endParaRPr lang="en-US" dirty="0"/>
          </a:p>
        </p:txBody>
      </p:sp>
      <p:sp>
        <p:nvSpPr>
          <p:cNvPr id="5222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p710</a:t>
            </a:r>
          </a:p>
        </p:txBody>
      </p:sp>
      <p:pic>
        <p:nvPicPr>
          <p:cNvPr id="522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8263" y="762000"/>
            <a:ext cx="39274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2"/>
          <p:cNvSpPr>
            <a:spLocks noChangeArrowheads="1"/>
          </p:cNvSpPr>
          <p:nvPr/>
        </p:nvSpPr>
        <p:spPr bwMode="auto">
          <a:xfrm>
            <a:off x="1257300" y="5486400"/>
            <a:ext cx="662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 sketch from </a:t>
            </a:r>
            <a:r>
              <a:rPr lang="en-US" altLang="en-US" sz="2000" i="1">
                <a:latin typeface="Calibri" panose="020F0502020204030204" pitchFamily="34" charset="0"/>
              </a:rPr>
              <a:t>The Graphic </a:t>
            </a:r>
            <a:r>
              <a:rPr lang="en-US" altLang="en-US" sz="2000">
                <a:latin typeface="Calibri" panose="020F0502020204030204" pitchFamily="34" charset="0"/>
              </a:rPr>
              <a:t>shows the first match of the Ladies’ Football Club in 1895.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a:xfrm>
            <a:off x="685800" y="0"/>
            <a:ext cx="8458200"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Mass Leisure and Mass Consumption</a:t>
            </a:r>
          </a:p>
        </p:txBody>
      </p:sp>
      <p:sp>
        <p:nvSpPr>
          <p:cNvPr id="54275" name="Rectangle 3"/>
          <p:cNvSpPr>
            <a:spLocks noGrp="1" noChangeArrowheads="1"/>
          </p:cNvSpPr>
          <p:nvPr>
            <p:ph type="body" idx="1"/>
          </p:nvPr>
        </p:nvSpPr>
        <p:spPr>
          <a:xfrm>
            <a:off x="685800" y="914400"/>
            <a:ext cx="7769225" cy="5867400"/>
          </a:xfrm>
        </p:spPr>
        <p:txBody>
          <a:bodyPr/>
          <a:lstStyle/>
          <a:p>
            <a:pPr eaLnBrk="1" hangingPunct="1"/>
            <a:r>
              <a:rPr lang="en-US" altLang="en-US" dirty="0">
                <a:latin typeface="Calibri" panose="020F0502020204030204" pitchFamily="34" charset="0"/>
                <a:ea typeface="ＭＳ Ｐゴシック" panose="020B0600070205080204" pitchFamily="34" charset="-128"/>
              </a:rPr>
              <a:t>Mass Leisure</a:t>
            </a:r>
          </a:p>
          <a:p>
            <a:pPr lvl="1" eaLnBrk="1" hangingPunct="1"/>
            <a:r>
              <a:rPr lang="en-US" altLang="en-US" dirty="0">
                <a:latin typeface="Calibri" panose="020F0502020204030204" pitchFamily="34" charset="0"/>
                <a:ea typeface="ＭＳ Ｐゴシック" panose="020B0600070205080204" pitchFamily="34" charset="-128"/>
              </a:rPr>
              <a:t>Work and leisure as oppositional</a:t>
            </a:r>
          </a:p>
          <a:p>
            <a:pPr lvl="2" eaLnBrk="1" hangingPunct="1"/>
            <a:r>
              <a:rPr lang="en-US" altLang="en-US" dirty="0">
                <a:latin typeface="Calibri" panose="020F0502020204030204" pitchFamily="34" charset="0"/>
                <a:ea typeface="ＭＳ Ｐゴシック" panose="020B0600070205080204" pitchFamily="34" charset="-128"/>
              </a:rPr>
              <a:t>Leisure offered escape from the urban environment</a:t>
            </a:r>
          </a:p>
          <a:p>
            <a:pPr lvl="1" eaLnBrk="1" hangingPunct="1"/>
            <a:r>
              <a:rPr lang="en-US" altLang="en-US" dirty="0">
                <a:latin typeface="Calibri" panose="020F0502020204030204" pitchFamily="34" charset="0"/>
                <a:ea typeface="ＭＳ Ｐゴシック" panose="020B0600070205080204" pitchFamily="34" charset="-128"/>
              </a:rPr>
              <a:t>Music and dance halls</a:t>
            </a:r>
          </a:p>
          <a:p>
            <a:pPr lvl="2" eaLnBrk="1" hangingPunct="1"/>
            <a:r>
              <a:rPr lang="en-US" altLang="en-US" dirty="0">
                <a:latin typeface="Calibri" panose="020F0502020204030204" pitchFamily="34" charset="0"/>
                <a:ea typeface="ＭＳ Ｐゴシック" panose="020B0600070205080204" pitchFamily="34" charset="-128"/>
              </a:rPr>
              <a:t>Questions of respectability</a:t>
            </a:r>
          </a:p>
          <a:p>
            <a:pPr lvl="1" eaLnBrk="1" hangingPunct="1"/>
            <a:r>
              <a:rPr lang="en-US" altLang="en-US" dirty="0">
                <a:latin typeface="Calibri" panose="020F0502020204030204" pitchFamily="34" charset="0"/>
                <a:ea typeface="ＭＳ Ｐゴシック" panose="020B0600070205080204" pitchFamily="34" charset="-128"/>
              </a:rPr>
              <a:t>Mass tourism</a:t>
            </a:r>
          </a:p>
          <a:p>
            <a:pPr lvl="2" eaLnBrk="1" hangingPunct="1"/>
            <a:r>
              <a:rPr lang="en-US" altLang="en-US" dirty="0">
                <a:latin typeface="Calibri" panose="020F0502020204030204" pitchFamily="34" charset="0"/>
                <a:ea typeface="ＭＳ Ｐゴシック" panose="020B0600070205080204" pitchFamily="34" charset="-128"/>
              </a:rPr>
              <a:t>Thomas Cook (1808 – 1892), pioneer</a:t>
            </a:r>
          </a:p>
          <a:p>
            <a:pPr lvl="2" eaLnBrk="1" hangingPunct="1"/>
            <a:r>
              <a:rPr lang="en-US" altLang="en-US" dirty="0">
                <a:latin typeface="Calibri" panose="020F0502020204030204" pitchFamily="34" charset="0"/>
                <a:ea typeface="ＭＳ Ｐゴシック" panose="020B0600070205080204" pitchFamily="34" charset="-128"/>
              </a:rPr>
              <a:t>By 1900, way of life for middles and upper classes </a:t>
            </a:r>
          </a:p>
          <a:p>
            <a:pPr lvl="1" eaLnBrk="1" hangingPunct="1"/>
            <a:r>
              <a:rPr lang="en-US" altLang="en-US" dirty="0">
                <a:latin typeface="Calibri" panose="020F0502020204030204" pitchFamily="34" charset="0"/>
                <a:ea typeface="ＭＳ Ｐゴシック" panose="020B0600070205080204" pitchFamily="34" charset="-128"/>
              </a:rPr>
              <a:t>Team sports</a:t>
            </a:r>
          </a:p>
          <a:p>
            <a:pPr lvl="2" eaLnBrk="1" hangingPunct="1"/>
            <a:r>
              <a:rPr lang="en-US" altLang="en-US" dirty="0">
                <a:latin typeface="Calibri" panose="020F0502020204030204" pitchFamily="34" charset="0"/>
                <a:ea typeface="ＭＳ Ｐゴシック" panose="020B0600070205080204" pitchFamily="34" charset="-128"/>
              </a:rPr>
              <a:t>Growing organization and professionalism</a:t>
            </a:r>
          </a:p>
          <a:p>
            <a:pPr eaLnBrk="1" hangingPunct="1"/>
            <a:r>
              <a:rPr lang="en-US" altLang="en-US" dirty="0">
                <a:latin typeface="Calibri" panose="020F0502020204030204" pitchFamily="34" charset="0"/>
                <a:ea typeface="ＭＳ Ｐゴシック" panose="020B0600070205080204" pitchFamily="34" charset="-128"/>
              </a:rPr>
              <a:t>Mass Consumption</a:t>
            </a:r>
          </a:p>
          <a:p>
            <a:pPr lvl="1" eaLnBrk="1" hangingPunct="1"/>
            <a:r>
              <a:rPr lang="en-US" altLang="en-US" dirty="0">
                <a:latin typeface="Calibri" panose="020F0502020204030204" pitchFamily="34" charset="0"/>
                <a:ea typeface="ＭＳ Ｐゴシック" panose="020B0600070205080204" pitchFamily="34" charset="-128"/>
              </a:rPr>
              <a:t>Expansion and availability of goods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a:xfrm>
            <a:off x="685800" y="0"/>
            <a:ext cx="8458200"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National State</a:t>
            </a:r>
          </a:p>
        </p:txBody>
      </p:sp>
      <p:sp>
        <p:nvSpPr>
          <p:cNvPr id="55299" name="Rectangle 9"/>
          <p:cNvSpPr>
            <a:spLocks noGrp="1" noChangeArrowheads="1"/>
          </p:cNvSpPr>
          <p:nvPr>
            <p:ph type="body" idx="1"/>
          </p:nvPr>
        </p:nvSpPr>
        <p:spPr>
          <a:xfrm>
            <a:off x="685800" y="1066800"/>
            <a:ext cx="8001000"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Western Europe: The Growth of Political Democracy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Reform in Britain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Reform Act of 1884 and Redistribution Act of </a:t>
            </a:r>
            <a:r>
              <a:rPr lang="en-US" altLang="en-US" dirty="0" smtClean="0">
                <a:latin typeface="Calibri" panose="020F0502020204030204" pitchFamily="34" charset="0"/>
                <a:ea typeface="ＭＳ Ｐゴシック" panose="020B0600070205080204" pitchFamily="34" charset="-128"/>
              </a:rPr>
              <a:t>1885</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Expanded suffrage to all men who paid regular taxes/rent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More representation in House of Commons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Limited land reform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unresolved “Irish Question</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Irish desire for </a:t>
            </a:r>
            <a:r>
              <a:rPr lang="en-US" altLang="en-US" b="1" u="sng" dirty="0" smtClean="0">
                <a:latin typeface="Calibri" panose="020F0502020204030204" pitchFamily="34" charset="0"/>
                <a:ea typeface="ＭＳ Ｐゴシック" panose="020B0600070205080204" pitchFamily="34" charset="-128"/>
              </a:rPr>
              <a:t>home rule </a:t>
            </a:r>
            <a:r>
              <a:rPr lang="en-US" altLang="en-US" dirty="0" smtClean="0">
                <a:latin typeface="Calibri" panose="020F0502020204030204" pitchFamily="34" charset="0"/>
                <a:ea typeface="ＭＳ Ｐゴシック" panose="020B0600070205080204" pitchFamily="34" charset="-128"/>
              </a:rPr>
              <a:t>was ignored by Parliament, despite Gladstone’s liberal efforts.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Irish groups turned to “terrorist” tactics to fight British oppressors; British respond with more oppression. </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Ireland would not gain its independence until 1917; and even then, will be split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82000" cy="457200"/>
          </a:xfrm>
        </p:spPr>
        <p:txBody>
          <a:bodyPr/>
          <a:lstStyle/>
          <a:p>
            <a:r>
              <a:rPr lang="en-US" dirty="0" smtClean="0">
                <a:latin typeface="Calibri" panose="020F0502020204030204" pitchFamily="34" charset="0"/>
                <a:cs typeface="Calibri" panose="020F0502020204030204" pitchFamily="34" charset="0"/>
              </a:rPr>
              <a:t>The National State: Western Europe</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52463" y="914400"/>
            <a:ext cx="8262937"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Third Republic in France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Franco-Prussian War, Siege of Paris in 1870</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Bismarck forces French to choose new government via universal male suffrage- why?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Universal </a:t>
            </a:r>
            <a:r>
              <a:rPr lang="en-US" altLang="en-US" dirty="0">
                <a:latin typeface="Calibri" panose="020F0502020204030204" pitchFamily="34" charset="0"/>
                <a:ea typeface="ＭＳ Ｐゴシック" panose="020B0600070205080204" pitchFamily="34" charset="-128"/>
              </a:rPr>
              <a:t>male suffrage (1871) leads to monarchist </a:t>
            </a:r>
            <a:r>
              <a:rPr lang="en-US" altLang="en-US" dirty="0" smtClean="0">
                <a:latin typeface="Calibri" panose="020F0502020204030204" pitchFamily="34" charset="0"/>
                <a:ea typeface="ＭＳ Ｐゴシック" panose="020B0600070205080204" pitchFamily="34" charset="-128"/>
              </a:rPr>
              <a:t>restoration!!</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Radical </a:t>
            </a:r>
            <a:r>
              <a:rPr lang="en-US" altLang="en-US" dirty="0" smtClean="0">
                <a:latin typeface="Calibri" panose="020F0502020204030204" pitchFamily="34" charset="0"/>
                <a:ea typeface="ＭＳ Ｐゴシック" panose="020B0600070205080204" pitchFamily="34" charset="-128"/>
              </a:rPr>
              <a:t>(Parisian) republicans </a:t>
            </a:r>
            <a:r>
              <a:rPr lang="en-US" altLang="en-US" dirty="0">
                <a:latin typeface="Calibri" panose="020F0502020204030204" pitchFamily="34" charset="0"/>
                <a:ea typeface="ＭＳ Ｐゴシック" panose="020B0600070205080204" pitchFamily="34" charset="-128"/>
              </a:rPr>
              <a:t>form the </a:t>
            </a:r>
            <a:r>
              <a:rPr lang="en-US" altLang="en-US" b="1" u="sng" dirty="0">
                <a:latin typeface="Calibri" panose="020F0502020204030204" pitchFamily="34" charset="0"/>
                <a:ea typeface="ＭＳ Ｐゴシック" panose="020B0600070205080204" pitchFamily="34" charset="-128"/>
              </a:rPr>
              <a:t>Paris </a:t>
            </a:r>
            <a:r>
              <a:rPr lang="en-US" altLang="en-US" b="1" u="sng" dirty="0" smtClean="0">
                <a:latin typeface="Calibri" panose="020F0502020204030204" pitchFamily="34" charset="0"/>
                <a:ea typeface="ＭＳ Ｐゴシック" panose="020B0600070205080204" pitchFamily="34" charset="-128"/>
              </a:rPr>
              <a:t>Commune</a:t>
            </a:r>
            <a:r>
              <a:rPr lang="en-US" altLang="en-US" dirty="0" smtClean="0">
                <a:latin typeface="Calibri" panose="020F0502020204030204" pitchFamily="34" charset="0"/>
                <a:ea typeface="ＭＳ Ｐゴシック" panose="020B0600070205080204" pitchFamily="34" charset="-128"/>
              </a:rPr>
              <a:t>: a municipal government for Paris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Many were bourgeois, traumatized by the Siege of Paris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Radicals and socialists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Vain attempts to defend the Commune </a:t>
            </a:r>
            <a:r>
              <a:rPr lang="en-US" altLang="en-US" dirty="0" smtClean="0">
                <a:latin typeface="Calibri" panose="020F0502020204030204" pitchFamily="34" charset="0"/>
                <a:ea typeface="ＭＳ Ｐゴシック" panose="020B0600070205080204" pitchFamily="34" charset="-128"/>
              </a:rPr>
              <a:t>were crushed</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Louise Michel (1830 – 1905)</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Establishment of the Third Republic</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Constitution of 1875: a compromise</a:t>
            </a:r>
          </a:p>
          <a:p>
            <a:endParaRPr lang="en-US" dirty="0"/>
          </a:p>
        </p:txBody>
      </p:sp>
    </p:spTree>
    <p:extLst>
      <p:ext uri="{BB962C8B-B14F-4D97-AF65-F5344CB8AC3E}">
        <p14:creationId xmlns:p14="http://schemas.microsoft.com/office/powerpoint/2010/main" val="817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066800"/>
          </a:xfrm>
        </p:spPr>
        <p:txBody>
          <a:bodyPr/>
          <a:lstStyle/>
          <a:p>
            <a:r>
              <a:rPr lang="en-US" sz="3600" dirty="0" smtClean="0"/>
              <a:t>The Paris Commune:</a:t>
            </a:r>
            <a:br>
              <a:rPr lang="en-US" sz="3600" dirty="0" smtClean="0"/>
            </a:br>
            <a:r>
              <a:rPr lang="en-US" sz="3600" dirty="0" smtClean="0"/>
              <a:t>March 18-May 28, 1871</a:t>
            </a:r>
            <a:endParaRPr lang="en-US" sz="3600" dirty="0"/>
          </a:p>
        </p:txBody>
      </p:sp>
      <p:sp>
        <p:nvSpPr>
          <p:cNvPr id="3" name="Content Placeholder 2"/>
          <p:cNvSpPr>
            <a:spLocks noGrp="1"/>
          </p:cNvSpPr>
          <p:nvPr>
            <p:ph idx="1"/>
          </p:nvPr>
        </p:nvSpPr>
        <p:spPr>
          <a:xfrm>
            <a:off x="652463" y="1295400"/>
            <a:ext cx="8034337" cy="5410200"/>
          </a:xfrm>
        </p:spPr>
        <p:txBody>
          <a:bodyPr/>
          <a:lstStyle/>
          <a:p>
            <a:r>
              <a:rPr lang="en-US" altLang="en-US" sz="2800" dirty="0">
                <a:latin typeface="Verdana" pitchFamily="34" charset="0"/>
                <a:ea typeface="ＭＳ Ｐゴシック" pitchFamily="34" charset="-128"/>
                <a:cs typeface="Verdana" pitchFamily="34" charset="0"/>
              </a:rPr>
              <a:t>April 1871: National Assembly goes to war with Paris Commune and surrounds the city with an army.</a:t>
            </a:r>
          </a:p>
          <a:p>
            <a:r>
              <a:rPr lang="en-US" altLang="en-US" sz="2800" dirty="0">
                <a:latin typeface="Verdana" pitchFamily="34" charset="0"/>
                <a:ea typeface="ＭＳ Ｐゴシック" pitchFamily="34" charset="-128"/>
                <a:cs typeface="Verdana" pitchFamily="34" charset="0"/>
              </a:rPr>
              <a:t>May 8: bombardment of Paris</a:t>
            </a:r>
          </a:p>
          <a:p>
            <a:r>
              <a:rPr lang="en-US" altLang="en-US" sz="2800" dirty="0">
                <a:latin typeface="Verdana" pitchFamily="34" charset="0"/>
                <a:ea typeface="ＭＳ Ｐゴシック" pitchFamily="34" charset="-128"/>
                <a:cs typeface="Verdana" pitchFamily="34" charset="0"/>
              </a:rPr>
              <a:t>May 21-28: Seven-day battle. 20,000 Parisians killed while </a:t>
            </a:r>
            <a:r>
              <a:rPr lang="en-US" altLang="en-US" sz="2800" i="1" dirty="0">
                <a:latin typeface="Verdana" pitchFamily="34" charset="0"/>
                <a:ea typeface="ＭＳ Ｐゴシック" pitchFamily="34" charset="-128"/>
                <a:cs typeface="Verdana" pitchFamily="34" charset="0"/>
              </a:rPr>
              <a:t>communards</a:t>
            </a:r>
            <a:r>
              <a:rPr lang="en-US" altLang="en-US" sz="2800" dirty="0">
                <a:latin typeface="Verdana" pitchFamily="34" charset="0"/>
                <a:ea typeface="ＭＳ Ｐゴシック" pitchFamily="34" charset="-128"/>
                <a:cs typeface="Verdana" pitchFamily="34" charset="0"/>
              </a:rPr>
              <a:t> shot hostages.</a:t>
            </a:r>
          </a:p>
          <a:p>
            <a:r>
              <a:rPr lang="en-US" altLang="en-US" sz="2800" dirty="0">
                <a:latin typeface="Verdana" pitchFamily="34" charset="0"/>
                <a:ea typeface="ＭＳ Ｐゴシック" pitchFamily="34" charset="-128"/>
                <a:cs typeface="Verdana" pitchFamily="34" charset="0"/>
              </a:rPr>
              <a:t>Became a legendary event in Paris and was perceived as </a:t>
            </a:r>
            <a:r>
              <a:rPr lang="en-US" altLang="en-US" sz="2800" i="1" dirty="0">
                <a:latin typeface="Verdana" pitchFamily="34" charset="0"/>
                <a:ea typeface="ＭＳ Ｐゴシック" pitchFamily="34" charset="-128"/>
                <a:cs typeface="Verdana" pitchFamily="34" charset="0"/>
              </a:rPr>
              <a:t>the first time workers truly took control in a violent revolution</a:t>
            </a:r>
          </a:p>
          <a:p>
            <a:r>
              <a:rPr lang="en-US" altLang="en-US" sz="2800" dirty="0">
                <a:latin typeface="Verdana" pitchFamily="34" charset="0"/>
                <a:ea typeface="ＭＳ Ｐゴシック" pitchFamily="34" charset="-128"/>
                <a:cs typeface="Verdana" pitchFamily="34" charset="0"/>
              </a:rPr>
              <a:t>Important political lesson in 20</a:t>
            </a:r>
            <a:r>
              <a:rPr lang="en-US" altLang="en-US" sz="2800" baseline="30000" dirty="0">
                <a:latin typeface="Verdana" pitchFamily="34" charset="0"/>
                <a:ea typeface="ＭＳ Ｐゴシック" pitchFamily="34" charset="-128"/>
                <a:cs typeface="Verdana" pitchFamily="34" charset="0"/>
              </a:rPr>
              <a:t>th</a:t>
            </a:r>
            <a:r>
              <a:rPr lang="en-US" altLang="en-US" sz="2800" dirty="0">
                <a:latin typeface="Verdana" pitchFamily="34" charset="0"/>
                <a:ea typeface="ＭＳ Ｐゴシック" pitchFamily="34" charset="-128"/>
                <a:cs typeface="Verdana" pitchFamily="34" charset="0"/>
              </a:rPr>
              <a:t> </a:t>
            </a:r>
            <a:r>
              <a:rPr lang="en-US" altLang="en-US" sz="2800" dirty="0" smtClean="0">
                <a:latin typeface="Verdana" pitchFamily="34" charset="0"/>
                <a:ea typeface="ＭＳ Ｐゴシック" pitchFamily="34" charset="-128"/>
                <a:cs typeface="Verdana" pitchFamily="34" charset="0"/>
              </a:rPr>
              <a:t>century?</a:t>
            </a:r>
            <a:endParaRPr lang="en-US" altLang="en-US" sz="2800" dirty="0">
              <a:latin typeface="Verdana" pitchFamily="34" charset="0"/>
              <a:ea typeface="ＭＳ Ｐゴシック" pitchFamily="34" charset="-128"/>
              <a:cs typeface="Verdana" pitchFamily="34" charset="0"/>
            </a:endParaRPr>
          </a:p>
          <a:p>
            <a:endParaRPr lang="en-US" sz="2800" dirty="0"/>
          </a:p>
        </p:txBody>
      </p:sp>
    </p:spTree>
    <p:extLst>
      <p:ext uri="{BB962C8B-B14F-4D97-AF65-F5344CB8AC3E}">
        <p14:creationId xmlns:p14="http://schemas.microsoft.com/office/powerpoint/2010/main" val="86216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610600" cy="914400"/>
          </a:xfrm>
        </p:spPr>
        <p:txBody>
          <a:bodyPr/>
          <a:lstStyle/>
          <a:p>
            <a:r>
              <a:rPr lang="en-US" altLang="en-US" sz="3600" dirty="0">
                <a:latin typeface="Verdana" pitchFamily="34" charset="0"/>
                <a:ea typeface="ＭＳ Ｐゴシック" pitchFamily="34" charset="-128"/>
                <a:cs typeface="Verdana" pitchFamily="34" charset="0"/>
              </a:rPr>
              <a:t>Paris Commune: Barricade at Rue Saint-Sebastien</a:t>
            </a:r>
            <a:endParaRPr lang="en-US" sz="36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9960" y="1066800"/>
            <a:ext cx="7330639" cy="537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6508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914400"/>
          </a:xfrm>
        </p:spPr>
        <p:txBody>
          <a:bodyPr/>
          <a:lstStyle/>
          <a:p>
            <a:r>
              <a:rPr lang="en-US" sz="3600" dirty="0" smtClean="0">
                <a:latin typeface="Calibri" panose="020F0502020204030204" pitchFamily="34" charset="0"/>
                <a:cs typeface="Calibri" panose="020F0502020204030204" pitchFamily="34" charset="0"/>
              </a:rPr>
              <a:t>Summary [mass] executions in</a:t>
            </a:r>
            <a:br>
              <a:rPr lang="en-US" sz="3600" dirty="0" smtClean="0">
                <a:latin typeface="Calibri" panose="020F0502020204030204" pitchFamily="34" charset="0"/>
                <a:cs typeface="Calibri" panose="020F0502020204030204" pitchFamily="34" charset="0"/>
              </a:rPr>
            </a:br>
            <a:r>
              <a:rPr lang="en-US" sz="3600" dirty="0" smtClean="0">
                <a:latin typeface="Calibri" panose="020F0502020204030204" pitchFamily="34" charset="0"/>
                <a:cs typeface="Calibri" panose="020F0502020204030204" pitchFamily="34" charset="0"/>
              </a:rPr>
              <a:t>Paris Commune</a:t>
            </a:r>
            <a:endParaRPr lang="en-US" sz="3600" dirty="0">
              <a:latin typeface="Calibri" panose="020F0502020204030204" pitchFamily="34" charset="0"/>
              <a:cs typeface="Calibri" panose="020F0502020204030204" pitchFamily="34"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9548" y="1219200"/>
            <a:ext cx="7182452"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825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An Age of Progress</a:t>
            </a:r>
            <a:endParaRPr lang="en-US" dirty="0"/>
          </a:p>
        </p:txBody>
      </p:sp>
      <p:sp>
        <p:nvSpPr>
          <p:cNvPr id="81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p688</a:t>
            </a:r>
          </a:p>
        </p:txBody>
      </p:sp>
      <p:pic>
        <p:nvPicPr>
          <p:cNvPr id="7173" name="Picture 2" descr="A lithograph shows photos of 13 eminent men including Charles Dickens, Jethro Tull, Lord Townshend, Tories, Whigs, John Kay, James Hargreaves, Richard Arkwright, Samuel Crompton, Thomas Newcomen, James Watt, Abraham Darby, and James Macadam. It also shows images of a sailing ship, horse cart,  street with people walking on the pavement, steam ship, steam engine, and another street where people walk and ride bicycles. " title="An Age of Progre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6381" y="685800"/>
            <a:ext cx="3551238" cy="470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533400" y="5573156"/>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In the decades after 1871, the Second Industrial Revolution led many Europeans to believe that they were living in an age of progress when most human problems would be solved by scientific achievements.</a:t>
            </a:r>
            <a:endParaRPr lang="en-US" altLang="en-US"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1334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National State: France</a:t>
            </a:r>
            <a:endParaRPr lang="en-US" dirty="0"/>
          </a:p>
        </p:txBody>
      </p:sp>
      <p:sp>
        <p:nvSpPr>
          <p:cNvPr id="3" name="Content Placeholder 2"/>
          <p:cNvSpPr>
            <a:spLocks noGrp="1"/>
          </p:cNvSpPr>
          <p:nvPr>
            <p:ph idx="1"/>
          </p:nvPr>
        </p:nvSpPr>
        <p:spPr>
          <a:xfrm>
            <a:off x="652463" y="762000"/>
            <a:ext cx="8034337" cy="5943600"/>
          </a:xfrm>
        </p:spPr>
        <p:txBody>
          <a:bodyPr/>
          <a:lstStyle/>
          <a:p>
            <a:r>
              <a:rPr lang="en-US" altLang="en-US" sz="2800" b="1" dirty="0">
                <a:latin typeface="Verdana" pitchFamily="34" charset="0"/>
                <a:ea typeface="ＭＳ Ｐゴシック" pitchFamily="34" charset="-128"/>
                <a:cs typeface="Verdana" pitchFamily="34" charset="0"/>
              </a:rPr>
              <a:t>The Third Republic (1870-1940) </a:t>
            </a:r>
            <a:r>
              <a:rPr lang="en-US" altLang="en-US" sz="2800" dirty="0">
                <a:latin typeface="Verdana" pitchFamily="34" charset="0"/>
                <a:ea typeface="ＭＳ Ｐゴシック" pitchFamily="34" charset="-128"/>
                <a:cs typeface="Verdana" pitchFamily="34" charset="0"/>
              </a:rPr>
              <a:t>– when quarreling monarchists can’t agree on a new king, the National Assembly turns to a republican system:</a:t>
            </a:r>
          </a:p>
          <a:p>
            <a:pPr lvl="1"/>
            <a:r>
              <a:rPr lang="en-US" altLang="en-US" sz="2400" dirty="0">
                <a:latin typeface="Verdana" pitchFamily="34" charset="0"/>
                <a:ea typeface="ＭＳ Ｐゴシック" pitchFamily="34" charset="-128"/>
                <a:cs typeface="Verdana" pitchFamily="34" charset="0"/>
              </a:rPr>
              <a:t>Chamber of Deputies elected by universal male suffrage</a:t>
            </a:r>
          </a:p>
          <a:p>
            <a:pPr lvl="1"/>
            <a:r>
              <a:rPr lang="en-US" altLang="en-US" sz="2400" dirty="0">
                <a:latin typeface="Verdana" pitchFamily="34" charset="0"/>
                <a:ea typeface="ＭＳ Ｐゴシック" pitchFamily="34" charset="-128"/>
                <a:cs typeface="Verdana" pitchFamily="34" charset="0"/>
              </a:rPr>
              <a:t>Senate chosen indirectly</a:t>
            </a:r>
          </a:p>
          <a:p>
            <a:pPr lvl="1"/>
            <a:r>
              <a:rPr lang="en-US" altLang="en-US" sz="2400" dirty="0">
                <a:latin typeface="Verdana" pitchFamily="34" charset="0"/>
                <a:ea typeface="ＭＳ Ｐゴシック" pitchFamily="34" charset="-128"/>
                <a:cs typeface="Verdana" pitchFamily="34" charset="0"/>
              </a:rPr>
              <a:t>President elected by both legislative houses</a:t>
            </a:r>
          </a:p>
          <a:p>
            <a:pPr lvl="2"/>
            <a:r>
              <a:rPr lang="en-US" altLang="en-US" sz="2300" b="1" dirty="0">
                <a:latin typeface="Verdana" pitchFamily="34" charset="0"/>
                <a:ea typeface="ＭＳ Ｐゴシック" pitchFamily="34" charset="-128"/>
                <a:cs typeface="Verdana" pitchFamily="34" charset="0"/>
              </a:rPr>
              <a:t>Conservative president </a:t>
            </a:r>
            <a:r>
              <a:rPr lang="en-US" altLang="en-US" sz="2300" b="1" dirty="0" smtClean="0">
                <a:latin typeface="Verdana" pitchFamily="34" charset="0"/>
                <a:ea typeface="ＭＳ Ｐゴシック" pitchFamily="34" charset="-128"/>
                <a:cs typeface="Verdana" pitchFamily="34" charset="0"/>
              </a:rPr>
              <a:t>chosen:</a:t>
            </a:r>
          </a:p>
          <a:p>
            <a:pPr lvl="2"/>
            <a:r>
              <a:rPr lang="en-US" altLang="en-US" sz="2300" u="sng" dirty="0" smtClean="0">
                <a:latin typeface="Verdana" pitchFamily="34" charset="0"/>
                <a:ea typeface="ＭＳ Ｐゴシック" pitchFamily="34" charset="-128"/>
                <a:cs typeface="Verdana" pitchFamily="34" charset="0"/>
              </a:rPr>
              <a:t>Adolph Tiers</a:t>
            </a:r>
            <a:r>
              <a:rPr lang="en-US" altLang="en-US" sz="2300" dirty="0" smtClean="0">
                <a:latin typeface="Verdana" pitchFamily="34" charset="0"/>
                <a:ea typeface="ＭＳ Ｐゴシック" pitchFamily="34" charset="-128"/>
                <a:cs typeface="Verdana" pitchFamily="34" charset="0"/>
              </a:rPr>
              <a:t>- a monarchist (had been PM for King Louis Philippe</a:t>
            </a:r>
            <a:endParaRPr lang="en-US" altLang="en-US" sz="2300" dirty="0">
              <a:latin typeface="Verdana" pitchFamily="34" charset="0"/>
              <a:ea typeface="ＭＳ Ｐゴシック" pitchFamily="34" charset="-128"/>
              <a:cs typeface="Verdana" pitchFamily="34" charset="0"/>
            </a:endParaRPr>
          </a:p>
          <a:p>
            <a:pPr lvl="1"/>
            <a:r>
              <a:rPr lang="en-US" altLang="en-US" sz="2400" dirty="0">
                <a:latin typeface="Verdana" pitchFamily="34" charset="0"/>
                <a:ea typeface="ＭＳ Ｐゴシック" pitchFamily="34" charset="-128"/>
                <a:cs typeface="Verdana" pitchFamily="34" charset="0"/>
              </a:rPr>
              <a:t>Longest-lasting French government since the </a:t>
            </a:r>
            <a:r>
              <a:rPr lang="en-US" altLang="en-US" sz="2400" i="1" dirty="0" err="1">
                <a:latin typeface="Verdana" pitchFamily="34" charset="0"/>
                <a:ea typeface="ＭＳ Ｐゴシック" pitchFamily="34" charset="-128"/>
                <a:cs typeface="Verdana" pitchFamily="34" charset="0"/>
              </a:rPr>
              <a:t>ancién</a:t>
            </a:r>
            <a:r>
              <a:rPr lang="en-US" altLang="en-US" sz="2400" i="1" dirty="0">
                <a:latin typeface="Verdana" pitchFamily="34" charset="0"/>
                <a:ea typeface="ＭＳ Ｐゴシック" pitchFamily="34" charset="-128"/>
                <a:cs typeface="Verdana" pitchFamily="34" charset="0"/>
              </a:rPr>
              <a:t> régime</a:t>
            </a:r>
            <a:r>
              <a:rPr lang="en-US" altLang="en-US" sz="2400" dirty="0" smtClean="0">
                <a:latin typeface="Verdana" pitchFamily="34" charset="0"/>
                <a:ea typeface="ＭＳ Ｐゴシック" pitchFamily="34" charset="-128"/>
                <a:cs typeface="Verdana" pitchFamily="34" charset="0"/>
              </a:rPr>
              <a:t>.</a:t>
            </a:r>
          </a:p>
          <a:p>
            <a:pPr lvl="1"/>
            <a:r>
              <a:rPr lang="en-US" altLang="en-US" sz="2400" dirty="0" smtClean="0">
                <a:latin typeface="Verdana" pitchFamily="34" charset="0"/>
                <a:ea typeface="ＭＳ Ｐゴシック" pitchFamily="34" charset="-128"/>
                <a:cs typeface="Verdana" pitchFamily="34" charset="0"/>
              </a:rPr>
              <a:t>Will be destroyed by the Germans as well!</a:t>
            </a:r>
            <a:endParaRPr lang="en-US" altLang="en-US" sz="2400" dirty="0">
              <a:latin typeface="Verdana" pitchFamily="34" charset="0"/>
              <a:ea typeface="ＭＳ Ｐゴシック" pitchFamily="34" charset="-128"/>
              <a:cs typeface="Verdana" pitchFamily="34" charset="0"/>
            </a:endParaRPr>
          </a:p>
          <a:p>
            <a:endParaRPr lang="en-US" dirty="0"/>
          </a:p>
        </p:txBody>
      </p:sp>
    </p:spTree>
    <p:extLst>
      <p:ext uri="{BB962C8B-B14F-4D97-AF65-F5344CB8AC3E}">
        <p14:creationId xmlns:p14="http://schemas.microsoft.com/office/powerpoint/2010/main" val="376770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a:xfrm>
            <a:off x="683741"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Growth of Political Democracy</a:t>
            </a:r>
          </a:p>
        </p:txBody>
      </p:sp>
      <p:sp>
        <p:nvSpPr>
          <p:cNvPr id="56323" name="Rectangle 3"/>
          <p:cNvSpPr>
            <a:spLocks noGrp="1" noChangeArrowheads="1"/>
          </p:cNvSpPr>
          <p:nvPr>
            <p:ph type="body" idx="1"/>
          </p:nvPr>
        </p:nvSpPr>
        <p:spPr>
          <a:xfrm>
            <a:off x="683741" y="990600"/>
            <a:ext cx="7769225" cy="5867400"/>
          </a:xfrm>
        </p:spPr>
        <p:txBody>
          <a:bodyPr/>
          <a:lstStyle/>
          <a:p>
            <a:pPr eaLnBrk="1" hangingPunct="1"/>
            <a:r>
              <a:rPr lang="en-US" altLang="en-US" dirty="0">
                <a:latin typeface="Calibri" panose="020F0502020204030204" pitchFamily="34" charset="0"/>
                <a:ea typeface="ＭＳ Ｐゴシック" panose="020B0600070205080204" pitchFamily="34" charset="-128"/>
              </a:rPr>
              <a:t>Spain</a:t>
            </a:r>
            <a:endParaRPr lang="en-US" altLang="en-US" sz="2800" dirty="0">
              <a:latin typeface="Calibri" panose="020F0502020204030204" pitchFamily="34" charset="0"/>
              <a:ea typeface="ＭＳ Ｐゴシック" panose="020B0600070205080204" pitchFamily="34" charset="-128"/>
            </a:endParaRPr>
          </a:p>
          <a:p>
            <a:pPr lvl="1" eaLnBrk="1" hangingPunct="1">
              <a:spcBef>
                <a:spcPts val="0"/>
              </a:spcBef>
            </a:pPr>
            <a:r>
              <a:rPr lang="en-US" altLang="en-US" dirty="0">
                <a:latin typeface="Calibri" panose="020F0502020204030204" pitchFamily="34" charset="0"/>
                <a:ea typeface="ＭＳ Ｐゴシック" panose="020B0600070205080204" pitchFamily="34" charset="-128"/>
              </a:rPr>
              <a:t>New constitution under Alfonso XII (1874 – 1885)</a:t>
            </a:r>
          </a:p>
          <a:p>
            <a:pPr lvl="2" eaLnBrk="1" hangingPunct="1">
              <a:spcBef>
                <a:spcPts val="0"/>
              </a:spcBef>
            </a:pPr>
            <a:r>
              <a:rPr lang="en-US" altLang="en-US" dirty="0">
                <a:latin typeface="Calibri" panose="020F0502020204030204" pitchFamily="34" charset="0"/>
                <a:ea typeface="ＭＳ Ｐゴシック" panose="020B0600070205080204" pitchFamily="34" charset="-128"/>
              </a:rPr>
              <a:t>Parliamentary government dominated by Liberals and Conservatives</a:t>
            </a:r>
          </a:p>
          <a:p>
            <a:pPr lvl="1" eaLnBrk="1" hangingPunct="1">
              <a:spcBef>
                <a:spcPts val="0"/>
              </a:spcBef>
            </a:pPr>
            <a:r>
              <a:rPr lang="en-US" altLang="en-US" dirty="0">
                <a:latin typeface="Calibri" panose="020F0502020204030204" pitchFamily="34" charset="0"/>
                <a:ea typeface="ＭＳ Ｐゴシック" panose="020B0600070205080204" pitchFamily="34" charset="-128"/>
              </a:rPr>
              <a:t>Defeat in the Spanish-American War, 1898</a:t>
            </a:r>
          </a:p>
          <a:p>
            <a:pPr lvl="2" eaLnBrk="1" hangingPunct="1">
              <a:spcBef>
                <a:spcPts val="0"/>
              </a:spcBef>
            </a:pPr>
            <a:r>
              <a:rPr lang="en-US" altLang="en-US" dirty="0">
                <a:latin typeface="Calibri" panose="020F0502020204030204" pitchFamily="34" charset="0"/>
                <a:ea typeface="ＭＳ Ｐゴシック" panose="020B0600070205080204" pitchFamily="34" charset="-128"/>
              </a:rPr>
              <a:t>The Generation of 1898: demand for reforms</a:t>
            </a:r>
          </a:p>
          <a:p>
            <a:pPr lvl="3" eaLnBrk="1" hangingPunct="1">
              <a:spcBef>
                <a:spcPts val="0"/>
              </a:spcBef>
            </a:pPr>
            <a:r>
              <a:rPr lang="en-US" altLang="en-US" dirty="0">
                <a:latin typeface="Calibri" panose="020F0502020204030204" pitchFamily="34" charset="0"/>
                <a:ea typeface="ＭＳ Ｐゴシック" panose="020B0600070205080204" pitchFamily="34" charset="-128"/>
              </a:rPr>
              <a:t>Revolt and suppression in Barcelona, </a:t>
            </a:r>
            <a:r>
              <a:rPr lang="en-US" altLang="en-US" dirty="0" smtClean="0">
                <a:latin typeface="Calibri" panose="020F0502020204030204" pitchFamily="34" charset="0"/>
                <a:ea typeface="ＭＳ Ｐゴシック" panose="020B0600070205080204" pitchFamily="34" charset="-128"/>
              </a:rPr>
              <a:t>1909</a:t>
            </a:r>
          </a:p>
          <a:p>
            <a:pPr lvl="3" eaLnBrk="1" hangingPunct="1">
              <a:spcBef>
                <a:spcPts val="0"/>
              </a:spcBef>
            </a:pPr>
            <a:r>
              <a:rPr lang="en-US" altLang="en-US" dirty="0" smtClean="0">
                <a:latin typeface="Calibri" panose="020F0502020204030204" pitchFamily="34" charset="0"/>
                <a:ea typeface="ＭＳ Ｐゴシック" panose="020B0600070205080204" pitchFamily="34" charset="-128"/>
              </a:rPr>
              <a:t>Conservative forces remain in power.</a:t>
            </a:r>
            <a:endParaRPr lang="en-US" altLang="en-US" dirty="0">
              <a:latin typeface="Calibri" panose="020F0502020204030204" pitchFamily="34" charset="0"/>
              <a:ea typeface="ＭＳ Ｐゴシック" panose="020B0600070205080204" pitchFamily="34" charset="-128"/>
            </a:endParaRPr>
          </a:p>
          <a:p>
            <a:pPr eaLnBrk="1" hangingPunct="1">
              <a:spcBef>
                <a:spcPts val="0"/>
              </a:spcBef>
            </a:pPr>
            <a:r>
              <a:rPr lang="en-US" altLang="en-US" dirty="0">
                <a:latin typeface="Calibri" panose="020F0502020204030204" pitchFamily="34" charset="0"/>
                <a:ea typeface="ＭＳ Ｐゴシック" panose="020B0600070205080204" pitchFamily="34" charset="-128"/>
              </a:rPr>
              <a:t>Italy</a:t>
            </a:r>
          </a:p>
          <a:p>
            <a:pPr lvl="1" eaLnBrk="1" hangingPunct="1">
              <a:spcBef>
                <a:spcPts val="0"/>
              </a:spcBef>
            </a:pPr>
            <a:r>
              <a:rPr lang="en-US" altLang="en-US" dirty="0">
                <a:latin typeface="Calibri" panose="020F0502020204030204" pitchFamily="34" charset="0"/>
                <a:ea typeface="ＭＳ Ｐゴシック" panose="020B0600070205080204" pitchFamily="34" charset="-128"/>
              </a:rPr>
              <a:t>Pretensions of great power status </a:t>
            </a:r>
          </a:p>
          <a:p>
            <a:pPr lvl="2" eaLnBrk="1" hangingPunct="1">
              <a:spcBef>
                <a:spcPts val="0"/>
              </a:spcBef>
            </a:pPr>
            <a:r>
              <a:rPr lang="en-US" altLang="en-US" dirty="0">
                <a:latin typeface="Calibri" panose="020F0502020204030204" pitchFamily="34" charset="0"/>
                <a:ea typeface="ＭＳ Ｐゴシック" panose="020B0600070205080204" pitchFamily="34" charset="-128"/>
              </a:rPr>
              <a:t>Sectional differences in </a:t>
            </a:r>
            <a:r>
              <a:rPr lang="en-US" altLang="en-US" dirty="0" smtClean="0">
                <a:latin typeface="Calibri" panose="020F0502020204030204" pitchFamily="34" charset="0"/>
                <a:ea typeface="ＭＳ Ｐゴシック" panose="020B0600070205080204" pitchFamily="34" charset="-128"/>
              </a:rPr>
              <a:t>Italy: </a:t>
            </a:r>
            <a:r>
              <a:rPr lang="en-US" altLang="en-US" dirty="0" smtClean="0">
                <a:latin typeface="Calibri" panose="020F0502020204030204" pitchFamily="34" charset="0"/>
                <a:ea typeface="ＭＳ Ｐゴシック" panose="020B0600070205080204" pitchFamily="34" charset="-128"/>
              </a:rPr>
              <a:t>Rich north vs poor south</a:t>
            </a:r>
            <a:endParaRPr lang="en-US" altLang="en-US" dirty="0">
              <a:latin typeface="Calibri" panose="020F0502020204030204" pitchFamily="34" charset="0"/>
              <a:ea typeface="ＭＳ Ｐゴシック" panose="020B0600070205080204" pitchFamily="34" charset="-128"/>
            </a:endParaRPr>
          </a:p>
          <a:p>
            <a:pPr lvl="2" eaLnBrk="1" hangingPunct="1">
              <a:spcBef>
                <a:spcPts val="0"/>
              </a:spcBef>
            </a:pPr>
            <a:r>
              <a:rPr lang="en-US" altLang="en-US" dirty="0">
                <a:latin typeface="Calibri" panose="020F0502020204030204" pitchFamily="34" charset="0"/>
                <a:ea typeface="ＭＳ Ｐゴシック" panose="020B0600070205080204" pitchFamily="34" charset="-128"/>
              </a:rPr>
              <a:t>Chronic turmoil beyond the government’s control</a:t>
            </a:r>
          </a:p>
          <a:p>
            <a:pPr eaLnBrk="1" hangingPunct="1"/>
            <a:endParaRPr lang="en-US" altLang="en-US" sz="28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a:xfrm>
            <a:off x="685800" y="304800"/>
            <a:ext cx="8458200" cy="914400"/>
          </a:xfrm>
        </p:spPr>
        <p:txBody>
          <a:bodyPr/>
          <a:lstStyle/>
          <a:p>
            <a:pPr eaLnBrk="1" hangingPunct="1"/>
            <a:r>
              <a:rPr lang="en-US" altLang="en-US" sz="3900" dirty="0">
                <a:latin typeface="Calibri" panose="020F0502020204030204" pitchFamily="34" charset="0"/>
                <a:ea typeface="ＭＳ Ｐゴシック" panose="020B0600070205080204" pitchFamily="34" charset="-128"/>
              </a:rPr>
              <a:t>Central and Eastern Europe: Persistence of the Old </a:t>
            </a:r>
            <a:r>
              <a:rPr lang="en-US" altLang="en-US" sz="3900" dirty="0" smtClean="0">
                <a:latin typeface="Calibri" panose="020F0502020204030204" pitchFamily="34" charset="0"/>
                <a:ea typeface="ＭＳ Ｐゴシック" panose="020B0600070205080204" pitchFamily="34" charset="-128"/>
              </a:rPr>
              <a:t>Order</a:t>
            </a:r>
            <a:endParaRPr lang="en-US" altLang="en-US" sz="3900" dirty="0">
              <a:latin typeface="Calibri" panose="020F0502020204030204" pitchFamily="34" charset="0"/>
              <a:ea typeface="ＭＳ Ｐゴシック" panose="020B0600070205080204" pitchFamily="34" charset="-128"/>
            </a:endParaRPr>
          </a:p>
        </p:txBody>
      </p:sp>
      <p:sp>
        <p:nvSpPr>
          <p:cNvPr id="57347" name="Rectangle 9"/>
          <p:cNvSpPr>
            <a:spLocks noGrp="1" noChangeArrowheads="1"/>
          </p:cNvSpPr>
          <p:nvPr>
            <p:ph type="body" idx="1"/>
          </p:nvPr>
        </p:nvSpPr>
        <p:spPr>
          <a:xfrm>
            <a:off x="685800" y="1524000"/>
            <a:ext cx="8077200" cy="5029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Common Theme: Maintenance of </a:t>
            </a:r>
            <a:r>
              <a:rPr lang="en-US" altLang="en-US" dirty="0" smtClean="0">
                <a:latin typeface="Calibri" panose="020F0502020204030204" pitchFamily="34" charset="0"/>
                <a:ea typeface="ＭＳ Ｐゴシック" panose="020B0600070205080204" pitchFamily="34" charset="-128"/>
              </a:rPr>
              <a:t>Autocracy</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“The makings of parliamentary government, but with authoritarian forces.” </a:t>
            </a:r>
            <a:r>
              <a:rPr lang="en-US" altLang="en-US" dirty="0" smtClean="0">
                <a:latin typeface="Calibri" panose="020F0502020204030204" pitchFamily="34" charset="0"/>
                <a:ea typeface="ＭＳ Ｐゴシック" panose="020B0600070205080204" pitchFamily="34" charset="-128"/>
              </a:rPr>
              <a:t> </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Germany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Divisions acknowledged in the new </a:t>
            </a:r>
            <a:r>
              <a:rPr lang="en-US" altLang="en-US" dirty="0" smtClean="0">
                <a:latin typeface="Calibri" panose="020F0502020204030204" pitchFamily="34" charset="0"/>
                <a:ea typeface="ＭＳ Ｐゴシック" panose="020B0600070205080204" pitchFamily="34" charset="-128"/>
              </a:rPr>
              <a:t>constitution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Bicameral legislature: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Upper house: Bundesrat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Lower house: Reichstag- by universal male suffrage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Ministers and Chancellor wer</a:t>
            </a:r>
            <a:r>
              <a:rPr lang="en-US" altLang="en-US" dirty="0" smtClean="0">
                <a:latin typeface="Calibri" panose="020F0502020204030204" pitchFamily="34" charset="0"/>
                <a:ea typeface="ＭＳ Ｐゴシック" panose="020B0600070205080204" pitchFamily="34" charset="-128"/>
              </a:rPr>
              <a:t>e loyal to the </a:t>
            </a:r>
            <a:r>
              <a:rPr lang="en-US" altLang="en-US" b="1" dirty="0" smtClean="0">
                <a:latin typeface="Calibri" panose="020F0502020204030204" pitchFamily="34" charset="0"/>
                <a:ea typeface="ＭＳ Ｐゴシック" panose="020B0600070205080204" pitchFamily="34" charset="-128"/>
              </a:rPr>
              <a:t>Emperor</a:t>
            </a:r>
            <a:endParaRPr lang="en-US" altLang="en-US" b="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Continuation of Prussian tradition of linking army and </a:t>
            </a:r>
            <a:r>
              <a:rPr lang="en-US" altLang="en-US" dirty="0" smtClean="0">
                <a:latin typeface="Calibri" panose="020F0502020204030204" pitchFamily="34" charset="0"/>
                <a:ea typeface="ＭＳ Ｐゴシック" panose="020B0600070205080204" pitchFamily="34" charset="-128"/>
              </a:rPr>
              <a:t>monarchy</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Germany</a:t>
            </a:r>
            <a:endParaRPr lang="en-US" dirty="0"/>
          </a:p>
        </p:txBody>
      </p:sp>
      <p:sp>
        <p:nvSpPr>
          <p:cNvPr id="3" name="Content Placeholder 2"/>
          <p:cNvSpPr>
            <a:spLocks noGrp="1"/>
          </p:cNvSpPr>
          <p:nvPr>
            <p:ph idx="1"/>
          </p:nvPr>
        </p:nvSpPr>
        <p:spPr>
          <a:xfrm>
            <a:off x="652463" y="914400"/>
            <a:ext cx="8262937" cy="56388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Real democracy never happened in Germany before WWI</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Bismarck’s conservatism:</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i="1" dirty="0" err="1">
                <a:latin typeface="Calibri" panose="020F0502020204030204" pitchFamily="34" charset="0"/>
                <a:ea typeface="ＭＳ Ｐゴシック" panose="020B0600070205080204" pitchFamily="34" charset="-128"/>
              </a:rPr>
              <a:t>Kulturkampf</a:t>
            </a:r>
            <a:r>
              <a:rPr lang="en-US" altLang="en-US" dirty="0">
                <a:latin typeface="Calibri" panose="020F0502020204030204" pitchFamily="34" charset="0"/>
                <a:ea typeface="ＭＳ Ｐゴシック" panose="020B0600070205080204" pitchFamily="34" charset="-128"/>
              </a:rPr>
              <a:t>: attack on Catholic clergy and </a:t>
            </a:r>
            <a:r>
              <a:rPr lang="en-US" altLang="en-US" dirty="0" smtClean="0">
                <a:latin typeface="Calibri" panose="020F0502020204030204" pitchFamily="34" charset="0"/>
                <a:ea typeface="ＭＳ Ｐゴシック" panose="020B0600070205080204" pitchFamily="34" charset="-128"/>
              </a:rPr>
              <a:t>institutions- he worked with liberals.</a:t>
            </a:r>
            <a:endParaRPr lang="en-US" altLang="en-US" i="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Outlawing the Social Democratic </a:t>
            </a:r>
            <a:r>
              <a:rPr lang="en-US" altLang="en-US" dirty="0" smtClean="0">
                <a:latin typeface="Calibri" panose="020F0502020204030204" pitchFamily="34" charset="0"/>
                <a:ea typeface="ＭＳ Ｐゴシック" panose="020B0600070205080204" pitchFamily="34" charset="-128"/>
              </a:rPr>
              <a:t>Party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Alarmed at its popularity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Knew he had to lure workers away from socialist party</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Social welfare </a:t>
            </a:r>
            <a:r>
              <a:rPr lang="en-US" altLang="en-US" dirty="0" smtClean="0">
                <a:latin typeface="Calibri" panose="020F0502020204030204" pitchFamily="34" charset="0"/>
                <a:ea typeface="ＭＳ Ｐゴシック" panose="020B0600070205080204" pitchFamily="34" charset="-128"/>
              </a:rPr>
              <a:t>programs: accident insurance, health care, retirement benefits, disability.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Funded by compulsory payments from workers, employers, and state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Social Security; very progressive for the time!</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9100762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Socialism</a:t>
            </a:r>
            <a:endParaRPr lang="en-US" dirty="0"/>
          </a:p>
        </p:txBody>
      </p:sp>
      <p:sp>
        <p:nvSpPr>
          <p:cNvPr id="3" name="Content Placeholder 2"/>
          <p:cNvSpPr>
            <a:spLocks noGrp="1"/>
          </p:cNvSpPr>
          <p:nvPr>
            <p:ph idx="1"/>
          </p:nvPr>
        </p:nvSpPr>
        <p:spPr>
          <a:xfrm>
            <a:off x="652462" y="914400"/>
            <a:ext cx="8110538" cy="5943600"/>
          </a:xfrm>
        </p:spPr>
        <p:txBody>
          <a:bodyPr/>
          <a:lstStyle/>
          <a:p>
            <a:r>
              <a:rPr lang="en-US" sz="3000" dirty="0" smtClean="0"/>
              <a:t>Significance of Bismarck’s </a:t>
            </a:r>
            <a:r>
              <a:rPr lang="en-US" sz="3000" b="1" u="sng" dirty="0" smtClean="0"/>
              <a:t>state socialism</a:t>
            </a:r>
            <a:r>
              <a:rPr lang="en-US" sz="3000" dirty="0" smtClean="0"/>
              <a:t>:</a:t>
            </a:r>
          </a:p>
          <a:p>
            <a:pPr lvl="1"/>
            <a:r>
              <a:rPr lang="en-US" dirty="0" smtClean="0"/>
              <a:t>Tied workers to the </a:t>
            </a:r>
            <a:r>
              <a:rPr lang="en-US" i="1" dirty="0" smtClean="0"/>
              <a:t>state</a:t>
            </a:r>
            <a:r>
              <a:rPr lang="en-US" dirty="0" smtClean="0"/>
              <a:t>, not a union, or even a party</a:t>
            </a:r>
          </a:p>
          <a:p>
            <a:pPr lvl="1"/>
            <a:r>
              <a:rPr lang="en-US" dirty="0" smtClean="0"/>
              <a:t>Fosters national loyalty</a:t>
            </a:r>
          </a:p>
          <a:p>
            <a:pPr lvl="1"/>
            <a:r>
              <a:rPr lang="en-US" dirty="0" smtClean="0"/>
              <a:t>Harnesses the power and energy of the masses in favor of conservative control. </a:t>
            </a:r>
          </a:p>
          <a:p>
            <a:pPr lvl="1"/>
            <a:r>
              <a:rPr lang="en-US" dirty="0" smtClean="0"/>
              <a:t>Creates the “welfare state” as a regular European feature.</a:t>
            </a:r>
          </a:p>
          <a:p>
            <a:pPr lvl="1"/>
            <a:r>
              <a:rPr lang="de-DE" b="1" i="1" u="sng" dirty="0" smtClean="0"/>
              <a:t>Staatssozialismus</a:t>
            </a:r>
            <a:r>
              <a:rPr lang="de-DE" i="1" dirty="0" smtClean="0"/>
              <a:t>: </a:t>
            </a:r>
            <a:r>
              <a:rPr lang="de-DE" dirty="0" smtClean="0"/>
              <a:t>State Socialism</a:t>
            </a:r>
          </a:p>
          <a:p>
            <a:pPr lvl="2"/>
            <a:r>
              <a:rPr lang="de-DE" i="1" dirty="0" smtClean="0"/>
              <a:t>After WWI, state socialism will mix with racism, social Darwinism, anti-semitism, and militant nationalism to create </a:t>
            </a:r>
            <a:r>
              <a:rPr lang="de-DE" b="1" i="1" u="sng" dirty="0" smtClean="0"/>
              <a:t>Na</a:t>
            </a:r>
            <a:r>
              <a:rPr lang="de-DE" b="1" i="1" dirty="0" smtClean="0"/>
              <a:t>tionalso</a:t>
            </a:r>
            <a:r>
              <a:rPr lang="de-DE" b="1" i="1" u="sng" dirty="0" smtClean="0"/>
              <a:t>zi</a:t>
            </a:r>
            <a:r>
              <a:rPr lang="de-DE" b="1" i="1" dirty="0" smtClean="0"/>
              <a:t>alismus</a:t>
            </a:r>
            <a:r>
              <a:rPr lang="de-DE" i="1" dirty="0" smtClean="0"/>
              <a:t>: NAZI</a:t>
            </a:r>
          </a:p>
          <a:p>
            <a:pPr lvl="3"/>
            <a:r>
              <a:rPr lang="de-DE" i="1" dirty="0" smtClean="0"/>
              <a:t>National Socialism</a:t>
            </a:r>
            <a:endParaRPr lang="en-US" dirty="0"/>
          </a:p>
        </p:txBody>
      </p:sp>
      <p:sp>
        <p:nvSpPr>
          <p:cNvPr id="4" name="Right Arrow 3"/>
          <p:cNvSpPr/>
          <p:nvPr/>
        </p:nvSpPr>
        <p:spPr>
          <a:xfrm>
            <a:off x="838200" y="5562600"/>
            <a:ext cx="838200" cy="762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68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Bismarck and William II</a:t>
            </a:r>
            <a:endParaRPr lang="en-US" dirty="0"/>
          </a:p>
        </p:txBody>
      </p:sp>
      <p:sp>
        <p:nvSpPr>
          <p:cNvPr id="583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p714</a:t>
            </a:r>
          </a:p>
        </p:txBody>
      </p:sp>
      <p:pic>
        <p:nvPicPr>
          <p:cNvPr id="583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4588" y="774700"/>
            <a:ext cx="449897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2"/>
          <p:cNvSpPr>
            <a:spLocks noChangeArrowheads="1"/>
          </p:cNvSpPr>
          <p:nvPr/>
        </p:nvSpPr>
        <p:spPr bwMode="auto">
          <a:xfrm>
            <a:off x="669925" y="5416550"/>
            <a:ext cx="78041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1890, Bismarck sought to undertake new repressive measures against the Social Democrats. Disagreeing with this policy, Emperor William II forced him to resign. </a:t>
            </a:r>
            <a:endParaRPr lang="en-US" altLang="en-US" sz="20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noChangeArrowheads="1"/>
          </p:cNvSpPr>
          <p:nvPr>
            <p:ph type="title"/>
          </p:nvPr>
        </p:nvSpPr>
        <p:spPr>
          <a:xfrm>
            <a:off x="685800" y="304800"/>
            <a:ext cx="8458200" cy="914400"/>
          </a:xfrm>
        </p:spPr>
        <p:txBody>
          <a:bodyPr/>
          <a:lstStyle/>
          <a:p>
            <a:pPr eaLnBrk="1" hangingPunct="1"/>
            <a:r>
              <a:rPr lang="en-US" altLang="en-US" sz="3900" dirty="0">
                <a:latin typeface="Calibri" panose="020F0502020204030204" pitchFamily="34" charset="0"/>
                <a:ea typeface="ＭＳ Ｐゴシック" panose="020B0600070205080204" pitchFamily="34" charset="-128"/>
              </a:rPr>
              <a:t>Central and Eastern Europe: Persistence of the Old </a:t>
            </a:r>
            <a:r>
              <a:rPr lang="en-US" altLang="en-US" sz="3900" dirty="0" smtClean="0">
                <a:latin typeface="Calibri" panose="020F0502020204030204" pitchFamily="34" charset="0"/>
                <a:ea typeface="ＭＳ Ｐゴシック" panose="020B0600070205080204" pitchFamily="34" charset="-128"/>
              </a:rPr>
              <a:t>Order</a:t>
            </a:r>
            <a:endParaRPr lang="en-US" altLang="en-US" sz="3900" dirty="0">
              <a:latin typeface="Calibri" panose="020F0502020204030204" pitchFamily="34" charset="0"/>
              <a:ea typeface="ＭＳ Ｐゴシック" panose="020B0600070205080204" pitchFamily="34" charset="-128"/>
            </a:endParaRPr>
          </a:p>
        </p:txBody>
      </p:sp>
      <p:sp>
        <p:nvSpPr>
          <p:cNvPr id="60419" name="Rectangle 9"/>
          <p:cNvSpPr>
            <a:spLocks noGrp="1" noChangeArrowheads="1"/>
          </p:cNvSpPr>
          <p:nvPr>
            <p:ph type="body" idx="1"/>
          </p:nvPr>
        </p:nvSpPr>
        <p:spPr>
          <a:xfrm>
            <a:off x="685800" y="1524000"/>
            <a:ext cx="7769225" cy="5181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Austria-Hungary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Limited gains in the Austrian constitution of 1867</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Problem of minorities worsened with universal male suffrage, 1907</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a:t>
            </a:r>
            <a:r>
              <a:rPr lang="en-US" altLang="en-US" b="1" u="sng" dirty="0">
                <a:latin typeface="Calibri" panose="020F0502020204030204" pitchFamily="34" charset="0"/>
                <a:ea typeface="ＭＳ Ｐゴシック" panose="020B0600070205080204" pitchFamily="34" charset="-128"/>
              </a:rPr>
              <a:t>nationalities </a:t>
            </a:r>
            <a:r>
              <a:rPr lang="en-US" altLang="en-US" b="1" u="sng" dirty="0" smtClean="0">
                <a:latin typeface="Calibri" panose="020F0502020204030204" pitchFamily="34" charset="0"/>
                <a:ea typeface="ＭＳ Ｐゴシック" panose="020B0600070205080204" pitchFamily="34" charset="-128"/>
              </a:rPr>
              <a:t>problem</a:t>
            </a:r>
            <a:r>
              <a:rPr lang="en-US" altLang="en-US" dirty="0" smtClean="0">
                <a:latin typeface="Calibri" panose="020F0502020204030204" pitchFamily="34" charset="0"/>
                <a:ea typeface="ＭＳ Ｐゴシック" panose="020B0600070205080204" pitchFamily="34" charset="-128"/>
              </a:rPr>
              <a:t>: Austria was so diverse, many ethnic groups resented Austrian (German) rule.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Ethnic groups wanted representation in their language.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28600"/>
            <a:ext cx="8568267" cy="533400"/>
          </a:xfrm>
        </p:spPr>
        <p:txBody>
          <a:bodyPr/>
          <a:lstStyle/>
          <a:p>
            <a:r>
              <a:rPr lang="en-US" altLang="en-US" dirty="0">
                <a:latin typeface="Calibri" panose="020F0502020204030204" pitchFamily="34" charset="0"/>
                <a:ea typeface="ＭＳ Ｐゴシック" panose="020B0600070205080204" pitchFamily="34" charset="-128"/>
              </a:rPr>
              <a:t>Central and Eastern </a:t>
            </a:r>
            <a:r>
              <a:rPr lang="en-US" altLang="en-US" dirty="0" smtClean="0">
                <a:latin typeface="Calibri" panose="020F0502020204030204" pitchFamily="34" charset="0"/>
                <a:ea typeface="ＭＳ Ｐゴシック" panose="020B0600070205080204" pitchFamily="34" charset="-128"/>
              </a:rPr>
              <a:t>Europe: Russia</a:t>
            </a:r>
            <a:endParaRPr lang="en-US" dirty="0"/>
          </a:p>
        </p:txBody>
      </p:sp>
      <p:sp>
        <p:nvSpPr>
          <p:cNvPr id="3" name="Content Placeholder 2"/>
          <p:cNvSpPr>
            <a:spLocks noGrp="1"/>
          </p:cNvSpPr>
          <p:nvPr>
            <p:ph idx="1"/>
          </p:nvPr>
        </p:nvSpPr>
        <p:spPr>
          <a:xfrm>
            <a:off x="652463" y="990600"/>
            <a:ext cx="8034337"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Russia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Refusal of liberal or democratic concessions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Alexander III (1881 – 1894)</a:t>
            </a:r>
          </a:p>
          <a:p>
            <a:pPr lvl="3" eaLnBrk="1" hangingPunct="1">
              <a:lnSpc>
                <a:spcPct val="90000"/>
              </a:lnSpc>
            </a:pPr>
            <a:r>
              <a:rPr lang="en-US" altLang="en-US" sz="2400" dirty="0">
                <a:latin typeface="Calibri" panose="020F0502020204030204" pitchFamily="34" charset="0"/>
                <a:ea typeface="ＭＳ Ｐゴシック" panose="020B0600070205080204" pitchFamily="34" charset="-128"/>
              </a:rPr>
              <a:t>Overturns reform and returns to repressive </a:t>
            </a:r>
            <a:r>
              <a:rPr lang="en-US" altLang="en-US" sz="2400" dirty="0" smtClean="0">
                <a:latin typeface="Calibri" panose="020F0502020204030204" pitchFamily="34" charset="0"/>
                <a:ea typeface="ＭＳ Ｐゴシック" panose="020B0600070205080204" pitchFamily="34" charset="-128"/>
              </a:rPr>
              <a:t>measures</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“Russification” brutality: banned use of any language besides Russian (Russians are only 40% population of Russia!)</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Increased use of the secret police: The </a:t>
            </a:r>
            <a:r>
              <a:rPr lang="en-US" altLang="en-US" sz="2400" dirty="0" err="1" smtClean="0">
                <a:latin typeface="Calibri" panose="020F0502020204030204" pitchFamily="34" charset="0"/>
                <a:ea typeface="ＭＳ Ｐゴシック" panose="020B0600070205080204" pitchFamily="34" charset="-128"/>
              </a:rPr>
              <a:t>Okrana</a:t>
            </a:r>
            <a:endParaRPr lang="en-US" altLang="en-US" sz="2400" dirty="0" smtClean="0">
              <a:latin typeface="Calibri" panose="020F0502020204030204" pitchFamily="34" charset="0"/>
              <a:ea typeface="ＭＳ Ｐゴシック" panose="020B0600070205080204" pitchFamily="34" charset="-128"/>
            </a:endParaRP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His father’s assassination made him see reform was a mistake.</a:t>
            </a:r>
            <a:endParaRPr lang="en-US" altLang="en-US" sz="2400"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Nicholas II (1894 – 1917)</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 </a:t>
            </a:r>
            <a:r>
              <a:rPr lang="en-US" altLang="en-US" sz="2400" dirty="0">
                <a:latin typeface="Calibri" panose="020F0502020204030204" pitchFamily="34" charset="0"/>
                <a:ea typeface="ＭＳ Ｐゴシック" panose="020B0600070205080204" pitchFamily="34" charset="-128"/>
              </a:rPr>
              <a:t>Belief in absolute </a:t>
            </a:r>
            <a:r>
              <a:rPr lang="en-US" altLang="en-US" sz="2400" dirty="0" smtClean="0">
                <a:latin typeface="Calibri" panose="020F0502020204030204" pitchFamily="34" charset="0"/>
                <a:ea typeface="ＭＳ Ｐゴシック" panose="020B0600070205080204" pitchFamily="34" charset="-128"/>
              </a:rPr>
              <a:t>rule. Weak, indecisive</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Unrealistic world view, especially with the reality of the industrial world. </a:t>
            </a:r>
            <a:endParaRPr lang="en-US" altLang="en-US" sz="24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04890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itle 1"/>
          <p:cNvSpPr>
            <a:spLocks noGrp="1"/>
          </p:cNvSpPr>
          <p:nvPr>
            <p:ph type="title" idx="4294967295"/>
          </p:nvPr>
        </p:nvSpPr>
        <p:spPr>
          <a:xfrm>
            <a:off x="685800" y="457200"/>
            <a:ext cx="8458200" cy="381000"/>
          </a:xfrm>
        </p:spPr>
        <p:txBody>
          <a:bodyPr/>
          <a:lstStyle/>
          <a:p>
            <a:pPr eaLnBrk="1" hangingPunct="1"/>
            <a:r>
              <a:rPr lang="en-US" altLang="en-US" dirty="0">
                <a:solidFill>
                  <a:srgbClr val="000000"/>
                </a:solidFill>
                <a:latin typeface="Calibri" panose="020F0502020204030204" pitchFamily="34" charset="0"/>
                <a:ea typeface="ＭＳ Ｐゴシック" panose="020B0600070205080204" pitchFamily="34" charset="-128"/>
              </a:rPr>
              <a:t>CHRONOLOGY National States of Europe, 1871–1894: Great Britain</a:t>
            </a:r>
            <a:endParaRPr lang="en-US" altLang="en-US" dirty="0">
              <a:ea typeface="ＭＳ Ｐゴシック" panose="020B0600070205080204" pitchFamily="34" charset="-128"/>
            </a:endParaRPr>
          </a:p>
        </p:txBody>
      </p:sp>
      <p:sp>
        <p:nvSpPr>
          <p:cNvPr id="614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p716</a:t>
            </a:r>
          </a:p>
        </p:txBody>
      </p:sp>
      <p:graphicFrame>
        <p:nvGraphicFramePr>
          <p:cNvPr id="6" name="Table 5"/>
          <p:cNvGraphicFramePr>
            <a:graphicFrameLocks noGrp="1"/>
          </p:cNvGraphicFramePr>
          <p:nvPr>
            <p:extLst>
              <p:ext uri="{D42A27DB-BD31-4B8C-83A1-F6EECF244321}">
                <p14:modId xmlns:p14="http://schemas.microsoft.com/office/powerpoint/2010/main" val="87604187"/>
              </p:ext>
            </p:extLst>
          </p:nvPr>
        </p:nvGraphicFramePr>
        <p:xfrm>
          <a:off x="1524000" y="1602040"/>
          <a:ext cx="6781800" cy="1841500"/>
        </p:xfrm>
        <a:graphic>
          <a:graphicData uri="http://schemas.openxmlformats.org/drawingml/2006/table">
            <a:tbl>
              <a:tblPr firstRow="1"/>
              <a:tblGrid>
                <a:gridCol w="4781550">
                  <a:extLst>
                    <a:ext uri="{9D8B030D-6E8A-4147-A177-3AD203B41FA5}">
                      <a16:colId xmlns:a16="http://schemas.microsoft.com/office/drawing/2014/main" xmlns="" val="20000"/>
                    </a:ext>
                  </a:extLst>
                </a:gridCol>
                <a:gridCol w="2000250">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Second ministry of William Gladstone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1880–1885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Reform 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1884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85800" y="76200"/>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The</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Growth of Industrial </a:t>
            </a:r>
            <a:r>
              <a:rPr lang="en-US" altLang="en-US" dirty="0" smtClean="0">
                <a:latin typeface="Calibri" panose="020F0502020204030204" pitchFamily="34" charset="0"/>
                <a:ea typeface="ＭＳ Ｐゴシック" panose="020B0600070205080204" pitchFamily="34" charset="-128"/>
              </a:rPr>
              <a:t>Prosperity</a:t>
            </a:r>
            <a:endParaRPr lang="en-US" altLang="en-US" dirty="0">
              <a:latin typeface="Calibri" panose="020F0502020204030204" pitchFamily="34" charset="0"/>
              <a:ea typeface="ＭＳ Ｐゴシック" panose="020B0600070205080204" pitchFamily="34" charset="-128"/>
            </a:endParaRPr>
          </a:p>
        </p:txBody>
      </p:sp>
      <p:sp>
        <p:nvSpPr>
          <p:cNvPr id="2" name="Rectangle 7"/>
          <p:cNvSpPr>
            <a:spLocks noGrp="1" noChangeArrowheads="1"/>
          </p:cNvSpPr>
          <p:nvPr>
            <p:ph type="body" idx="1"/>
          </p:nvPr>
        </p:nvSpPr>
        <p:spPr>
          <a:xfrm>
            <a:off x="762000" y="914400"/>
            <a:ext cx="7620000" cy="5867400"/>
          </a:xfrm>
        </p:spPr>
        <p:txBody>
          <a:bodyPr/>
          <a:lstStyle/>
          <a:p>
            <a:pPr eaLnBrk="1" hangingPunct="1">
              <a:lnSpc>
                <a:spcPct val="90000"/>
              </a:lnSpc>
              <a:defRPr/>
            </a:pPr>
            <a:r>
              <a:rPr lang="en-US" altLang="en-US" dirty="0">
                <a:latin typeface="Calibri" pitchFamily="34" charset="0"/>
                <a:ea typeface="ＭＳ Ｐゴシック" pitchFamily="34" charset="-128"/>
              </a:rPr>
              <a:t>New Markets</a:t>
            </a:r>
          </a:p>
          <a:p>
            <a:pPr lvl="1" eaLnBrk="1" hangingPunct="1">
              <a:lnSpc>
                <a:spcPct val="90000"/>
              </a:lnSpc>
              <a:defRPr/>
            </a:pPr>
            <a:r>
              <a:rPr lang="en-US" altLang="en-US" dirty="0">
                <a:latin typeface="Calibri" pitchFamily="34" charset="0"/>
                <a:ea typeface="ＭＳ Ｐゴシック" pitchFamily="34" charset="-128"/>
              </a:rPr>
              <a:t>Saturation of foreign markets</a:t>
            </a:r>
          </a:p>
          <a:p>
            <a:pPr lvl="1" eaLnBrk="1" hangingPunct="1">
              <a:lnSpc>
                <a:spcPct val="90000"/>
              </a:lnSpc>
              <a:defRPr/>
            </a:pPr>
            <a:r>
              <a:rPr lang="en-US" altLang="en-US" dirty="0">
                <a:latin typeface="Calibri" pitchFamily="34" charset="0"/>
                <a:ea typeface="ＭＳ Ｐゴシック" pitchFamily="34" charset="-128"/>
              </a:rPr>
              <a:t>Domestic markets </a:t>
            </a:r>
          </a:p>
          <a:p>
            <a:pPr marL="1143000" lvl="1" eaLnBrk="1" hangingPunct="1">
              <a:lnSpc>
                <a:spcPct val="90000"/>
              </a:lnSpc>
              <a:defRPr/>
            </a:pPr>
            <a:r>
              <a:rPr lang="en-US" altLang="en-US" dirty="0">
                <a:latin typeface="Calibri" pitchFamily="34" charset="0"/>
                <a:ea typeface="ＭＳ Ｐゴシック" pitchFamily="34" charset="-128"/>
              </a:rPr>
              <a:t>Increased wages </a:t>
            </a:r>
          </a:p>
          <a:p>
            <a:pPr marL="1600200" lvl="1" eaLnBrk="1" hangingPunct="1">
              <a:lnSpc>
                <a:spcPct val="90000"/>
              </a:lnSpc>
              <a:defRPr/>
            </a:pPr>
            <a:r>
              <a:rPr lang="en-US" altLang="en-US" sz="2000" dirty="0">
                <a:latin typeface="Calibri" pitchFamily="34" charset="0"/>
                <a:ea typeface="ＭＳ Ｐゴシック" pitchFamily="34" charset="-128"/>
              </a:rPr>
              <a:t>Britain and Germany doubled/tripled national incomes </a:t>
            </a:r>
          </a:p>
          <a:p>
            <a:pPr marL="1143000" lvl="1" eaLnBrk="1" hangingPunct="1">
              <a:lnSpc>
                <a:spcPct val="90000"/>
              </a:lnSpc>
              <a:defRPr/>
            </a:pPr>
            <a:r>
              <a:rPr lang="en-US" altLang="en-US" dirty="0">
                <a:latin typeface="Calibri" pitchFamily="34" charset="0"/>
                <a:ea typeface="ＭＳ Ｐゴシック" pitchFamily="34" charset="-128"/>
              </a:rPr>
              <a:t>Consumerism</a:t>
            </a:r>
          </a:p>
          <a:p>
            <a:pPr marL="1600200" lvl="1" eaLnBrk="1" hangingPunct="1">
              <a:lnSpc>
                <a:spcPct val="90000"/>
              </a:lnSpc>
              <a:defRPr/>
            </a:pPr>
            <a:r>
              <a:rPr lang="en-US" altLang="en-US" sz="2000" dirty="0">
                <a:latin typeface="Calibri" pitchFamily="34" charset="0"/>
                <a:ea typeface="ＭＳ Ｐゴシック" pitchFamily="34" charset="-128"/>
              </a:rPr>
              <a:t>Mass marketing</a:t>
            </a:r>
          </a:p>
          <a:p>
            <a:pPr marL="1600200" lvl="1" eaLnBrk="1" hangingPunct="1">
              <a:lnSpc>
                <a:spcPct val="90000"/>
              </a:lnSpc>
              <a:defRPr/>
            </a:pPr>
            <a:r>
              <a:rPr lang="en-US" altLang="en-US" sz="2000" dirty="0">
                <a:latin typeface="Calibri" pitchFamily="34" charset="0"/>
                <a:ea typeface="ＭＳ Ｐゴシック" pitchFamily="34" charset="-128"/>
              </a:rPr>
              <a:t>The department store </a:t>
            </a:r>
          </a:p>
          <a:p>
            <a:pPr lvl="1" eaLnBrk="1" hangingPunct="1">
              <a:lnSpc>
                <a:spcPct val="90000"/>
              </a:lnSpc>
              <a:defRPr/>
            </a:pPr>
            <a:r>
              <a:rPr lang="en-US" altLang="en-US" dirty="0">
                <a:latin typeface="Calibri" pitchFamily="34" charset="0"/>
                <a:ea typeface="ＭＳ Ｐゴシック" pitchFamily="34" charset="-128"/>
              </a:rPr>
              <a:t>Tariffs and cartels</a:t>
            </a:r>
          </a:p>
          <a:p>
            <a:pPr lvl="2" eaLnBrk="1" hangingPunct="1">
              <a:lnSpc>
                <a:spcPct val="90000"/>
              </a:lnSpc>
              <a:defRPr/>
            </a:pPr>
            <a:r>
              <a:rPr lang="en-US" altLang="en-US" dirty="0">
                <a:latin typeface="Calibri" pitchFamily="34" charset="0"/>
                <a:ea typeface="ＭＳ Ｐゴシック" pitchFamily="34" charset="-128"/>
              </a:rPr>
              <a:t>Increased competition and protectionism</a:t>
            </a:r>
          </a:p>
          <a:p>
            <a:pPr lvl="1" eaLnBrk="1" hangingPunct="1">
              <a:lnSpc>
                <a:spcPct val="90000"/>
              </a:lnSpc>
              <a:defRPr/>
            </a:pPr>
            <a:r>
              <a:rPr lang="en-US" altLang="en-US" dirty="0">
                <a:latin typeface="Calibri" pitchFamily="34" charset="0"/>
                <a:ea typeface="ＭＳ Ｐゴシック" pitchFamily="34" charset="-128"/>
              </a:rPr>
              <a:t>Larger factories </a:t>
            </a:r>
          </a:p>
          <a:p>
            <a:pPr lvl="2" eaLnBrk="1" hangingPunct="1">
              <a:lnSpc>
                <a:spcPct val="90000"/>
              </a:lnSpc>
              <a:defRPr/>
            </a:pPr>
            <a:r>
              <a:rPr lang="en-US" altLang="en-US" dirty="0">
                <a:latin typeface="Calibri" pitchFamily="34" charset="0"/>
                <a:ea typeface="ＭＳ Ｐゴシック" pitchFamily="34" charset="-128"/>
              </a:rPr>
              <a:t>Introduction of scientific management to maximize </a:t>
            </a:r>
            <a:r>
              <a:rPr lang="en-US" altLang="en-US" dirty="0" smtClean="0">
                <a:latin typeface="Calibri" pitchFamily="34" charset="0"/>
                <a:ea typeface="ＭＳ Ｐゴシック" pitchFamily="34" charset="-128"/>
              </a:rPr>
              <a:t>efficiency</a:t>
            </a:r>
          </a:p>
          <a:p>
            <a:pPr lvl="2" eaLnBrk="1" hangingPunct="1">
              <a:lnSpc>
                <a:spcPct val="90000"/>
              </a:lnSpc>
              <a:defRPr/>
            </a:pPr>
            <a:r>
              <a:rPr lang="en-US" altLang="en-US" dirty="0" smtClean="0">
                <a:latin typeface="Calibri" pitchFamily="34" charset="0"/>
                <a:ea typeface="ＭＳ Ｐゴシック" pitchFamily="34" charset="-128"/>
              </a:rPr>
              <a:t>Charlie Chaplin’s </a:t>
            </a:r>
            <a:r>
              <a:rPr lang="en-US" altLang="en-US" i="1" dirty="0" smtClean="0">
                <a:latin typeface="Calibri" pitchFamily="34" charset="0"/>
                <a:ea typeface="ＭＳ Ｐゴシック" pitchFamily="34" charset="-128"/>
              </a:rPr>
              <a:t>Modern Times</a:t>
            </a:r>
            <a:r>
              <a:rPr lang="en-US" altLang="en-US" dirty="0" smtClean="0">
                <a:latin typeface="Calibri" pitchFamily="34" charset="0"/>
                <a:ea typeface="ＭＳ Ｐゴシック" pitchFamily="34" charset="-128"/>
              </a:rPr>
              <a:t>!</a:t>
            </a: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National States of Europe, 1871–1894: France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42784037"/>
              </p:ext>
            </p:extLst>
          </p:nvPr>
        </p:nvGraphicFramePr>
        <p:xfrm>
          <a:off x="1085850" y="1905000"/>
          <a:ext cx="7658100" cy="3352800"/>
        </p:xfrm>
        <a:graphic>
          <a:graphicData uri="http://schemas.openxmlformats.org/drawingml/2006/table">
            <a:tbl>
              <a:tblPr firstRow="1"/>
              <a:tblGrid>
                <a:gridCol w="5051087">
                  <a:extLst>
                    <a:ext uri="{9D8B030D-6E8A-4147-A177-3AD203B41FA5}">
                      <a16:colId xmlns:a16="http://schemas.microsoft.com/office/drawing/2014/main" xmlns="" val="20000"/>
                    </a:ext>
                  </a:extLst>
                </a:gridCol>
                <a:gridCol w="2607013">
                  <a:extLst>
                    <a:ext uri="{9D8B030D-6E8A-4147-A177-3AD203B41FA5}">
                      <a16:colId xmlns:a16="http://schemas.microsoft.com/office/drawing/2014/main" xmlns=""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Surrender of French provisional government to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1871 (January 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592044310"/>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Paris Commune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1871 (March–May)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Republican constitution (Third Republic)</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Boulanger is discredited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464023818"/>
                  </a:ext>
                </a:extLst>
              </a:tr>
            </a:tbl>
          </a:graphicData>
        </a:graphic>
      </p:graphicFrame>
    </p:spTree>
    <p:extLst>
      <p:ext uri="{BB962C8B-B14F-4D97-AF65-F5344CB8AC3E}">
        <p14:creationId xmlns:p14="http://schemas.microsoft.com/office/powerpoint/2010/main" val="1746172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National States of Europe, 1871–1894: Spain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1631317"/>
              </p:ext>
            </p:extLst>
          </p:nvPr>
        </p:nvGraphicFramePr>
        <p:xfrm>
          <a:off x="1085850" y="1828800"/>
          <a:ext cx="7658100" cy="1600200"/>
        </p:xfrm>
        <a:graphic>
          <a:graphicData uri="http://schemas.openxmlformats.org/drawingml/2006/table">
            <a:tbl>
              <a:tblPr firstRow="1"/>
              <a:tblGrid>
                <a:gridCol w="5051087">
                  <a:extLst>
                    <a:ext uri="{9D8B030D-6E8A-4147-A177-3AD203B41FA5}">
                      <a16:colId xmlns:a16="http://schemas.microsoft.com/office/drawing/2014/main" xmlns="" val="20000"/>
                    </a:ext>
                  </a:extLst>
                </a:gridCol>
                <a:gridCol w="2607013">
                  <a:extLst>
                    <a:ext uri="{9D8B030D-6E8A-4147-A177-3AD203B41FA5}">
                      <a16:colId xmlns:a16="http://schemas.microsoft.com/office/drawing/2014/main" xmlns=""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King Alfonso XII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1874–1885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New constitution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4185875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National States of Europe, 1871–1894: Germany</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63340283"/>
              </p:ext>
            </p:extLst>
          </p:nvPr>
        </p:nvGraphicFramePr>
        <p:xfrm>
          <a:off x="1333500" y="2057400"/>
          <a:ext cx="7162800" cy="2133600"/>
        </p:xfrm>
        <a:graphic>
          <a:graphicData uri="http://schemas.openxmlformats.org/drawingml/2006/table">
            <a:tbl>
              <a:tblPr firstRow="1"/>
              <a:tblGrid>
                <a:gridCol w="4724400">
                  <a:extLst>
                    <a:ext uri="{9D8B030D-6E8A-4147-A177-3AD203B41FA5}">
                      <a16:colId xmlns:a16="http://schemas.microsoft.com/office/drawing/2014/main" xmlns="" val="20000"/>
                    </a:ext>
                  </a:extLst>
                </a:gridCol>
                <a:gridCol w="2438400">
                  <a:extLst>
                    <a:ext uri="{9D8B030D-6E8A-4147-A177-3AD203B41FA5}">
                      <a16:colId xmlns:a16="http://schemas.microsoft.com/office/drawing/2014/main" xmlns=""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Bismarck as chancellor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1871–1890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Antisocialist law</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Social welfare legislation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1883–1889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852824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National States of Europe, 1871–1894: Austria-Hungary</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42879438"/>
              </p:ext>
            </p:extLst>
          </p:nvPr>
        </p:nvGraphicFramePr>
        <p:xfrm>
          <a:off x="1333500" y="1828800"/>
          <a:ext cx="7162800" cy="1943100"/>
        </p:xfrm>
        <a:graphic>
          <a:graphicData uri="http://schemas.openxmlformats.org/drawingml/2006/table">
            <a:tbl>
              <a:tblPr firstRow="1"/>
              <a:tblGrid>
                <a:gridCol w="4724400">
                  <a:extLst>
                    <a:ext uri="{9D8B030D-6E8A-4147-A177-3AD203B41FA5}">
                      <a16:colId xmlns:a16="http://schemas.microsoft.com/office/drawing/2014/main" xmlns="" val="20000"/>
                    </a:ext>
                  </a:extLst>
                </a:gridCol>
                <a:gridCol w="2438400">
                  <a:extLst>
                    <a:ext uri="{9D8B030D-6E8A-4147-A177-3AD203B41FA5}">
                      <a16:colId xmlns:a16="http://schemas.microsoft.com/office/drawing/2014/main" xmlns=""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Emperor Francis Joseph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1848–1916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Count Edward von Taaffe as prime minister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1879–1893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155763852"/>
                  </a:ext>
                </a:extLst>
              </a:tr>
            </a:tbl>
          </a:graphicData>
        </a:graphic>
      </p:graphicFrame>
    </p:spTree>
    <p:extLst>
      <p:ext uri="{BB962C8B-B14F-4D97-AF65-F5344CB8AC3E}">
        <p14:creationId xmlns:p14="http://schemas.microsoft.com/office/powerpoint/2010/main" val="3979862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altLang="en-US" dirty="0">
                <a:solidFill>
                  <a:srgbClr val="000000"/>
                </a:solidFill>
                <a:latin typeface="Calibri" panose="020F0502020204030204" pitchFamily="34" charset="0"/>
                <a:ea typeface="ＭＳ Ｐゴシック" panose="020B0600070205080204" pitchFamily="34" charset="-128"/>
              </a:rPr>
              <a:t>CHRONOLOGY National States of Europe, 1871–1894: Russia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678000002"/>
              </p:ext>
            </p:extLst>
          </p:nvPr>
        </p:nvGraphicFramePr>
        <p:xfrm>
          <a:off x="1333500" y="1744979"/>
          <a:ext cx="7162800" cy="1066800"/>
        </p:xfrm>
        <a:graphic>
          <a:graphicData uri="http://schemas.openxmlformats.org/drawingml/2006/table">
            <a:tbl>
              <a:tblPr firstRow="1"/>
              <a:tblGrid>
                <a:gridCol w="4724400">
                  <a:extLst>
                    <a:ext uri="{9D8B030D-6E8A-4147-A177-3AD203B41FA5}">
                      <a16:colId xmlns:a16="http://schemas.microsoft.com/office/drawing/2014/main" xmlns="" val="20000"/>
                    </a:ext>
                  </a:extLst>
                </a:gridCol>
                <a:gridCol w="2438400">
                  <a:extLst>
                    <a:ext uri="{9D8B030D-6E8A-4147-A177-3AD203B41FA5}">
                      <a16:colId xmlns:a16="http://schemas.microsoft.com/office/drawing/2014/main" xmlns="" val="20001"/>
                    </a:ext>
                  </a:extLst>
                </a:gridCol>
              </a:tblGrid>
              <a:tr h="5334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5334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Tsar Alexander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1881–1894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63565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634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p717</a:t>
            </a:r>
          </a:p>
        </p:txBody>
      </p:sp>
      <p:pic>
        <p:nvPicPr>
          <p:cNvPr id="634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447800"/>
            <a:ext cx="87915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65539" name="Rectangle 4"/>
          <p:cNvSpPr>
            <a:spLocks noGrp="1" noChangeArrowheads="1"/>
          </p:cNvSpPr>
          <p:nvPr>
            <p:ph type="body" idx="1"/>
          </p:nvPr>
        </p:nvSpPr>
        <p:spPr>
          <a:xfrm>
            <a:off x="685800" y="12192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What were the major changes of the Second Industrial Revolution on the lives of people?</a:t>
            </a:r>
          </a:p>
          <a:p>
            <a:pPr eaLnBrk="1" hangingPunct="1">
              <a:lnSpc>
                <a:spcPct val="90000"/>
              </a:lnSpc>
            </a:pPr>
            <a:r>
              <a:rPr lang="en-US" altLang="en-US">
                <a:latin typeface="Calibri" panose="020F0502020204030204" pitchFamily="34" charset="0"/>
                <a:ea typeface="ＭＳ Ｐゴシック" panose="020B0600070205080204" pitchFamily="34" charset="-128"/>
              </a:rPr>
              <a:t>What were the changes in urban sanitation and health?</a:t>
            </a:r>
          </a:p>
          <a:p>
            <a:pPr eaLnBrk="1" hangingPunct="1">
              <a:lnSpc>
                <a:spcPct val="90000"/>
              </a:lnSpc>
            </a:pPr>
            <a:r>
              <a:rPr lang="en-US" altLang="en-US">
                <a:latin typeface="Calibri" panose="020F0502020204030204" pitchFamily="34" charset="0"/>
                <a:ea typeface="ＭＳ Ｐゴシック" panose="020B0600070205080204" pitchFamily="34" charset="-128"/>
              </a:rPr>
              <a:t>How did the industrialization of society redesign the cities?</a:t>
            </a:r>
          </a:p>
          <a:p>
            <a:pPr eaLnBrk="1" hangingPunct="1">
              <a:lnSpc>
                <a:spcPct val="90000"/>
              </a:lnSpc>
            </a:pPr>
            <a:r>
              <a:rPr lang="en-US" altLang="en-US">
                <a:latin typeface="Calibri" panose="020F0502020204030204" pitchFamily="34" charset="0"/>
                <a:ea typeface="ＭＳ Ｐゴシック" panose="020B0600070205080204" pitchFamily="34" charset="-128"/>
              </a:rPr>
              <a:t>What were the changes in education and leisure?</a:t>
            </a:r>
          </a:p>
          <a:p>
            <a:pPr eaLnBrk="1" hangingPunct="1">
              <a:lnSpc>
                <a:spcPct val="90000"/>
              </a:lnSpc>
            </a:pPr>
            <a:r>
              <a:rPr lang="en-US" altLang="en-US">
                <a:latin typeface="Calibri" panose="020F0502020204030204" pitchFamily="34" charset="0"/>
                <a:ea typeface="ＭＳ Ｐゴシック" panose="020B0600070205080204" pitchFamily="34" charset="-128"/>
              </a:rPr>
              <a:t>Why was the “old order” so persistent in Central and Eastern Europe?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a:xfrm>
            <a:off x="690748" y="133597"/>
            <a:ext cx="8458200"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Growth of Industrial </a:t>
            </a:r>
            <a:r>
              <a:rPr lang="en-US" altLang="en-US" dirty="0" smtClean="0">
                <a:latin typeface="Calibri" panose="020F0502020204030204" pitchFamily="34" charset="0"/>
                <a:ea typeface="ＭＳ Ｐゴシック" panose="020B0600070205080204" pitchFamily="34" charset="-128"/>
              </a:rPr>
              <a:t>Prosperity</a:t>
            </a:r>
            <a:endParaRPr lang="en-US" altLang="en-US" dirty="0">
              <a:latin typeface="Calibri" panose="020F0502020204030204" pitchFamily="34" charset="0"/>
              <a:ea typeface="ＭＳ Ｐゴシック" panose="020B0600070205080204" pitchFamily="34" charset="-128"/>
            </a:endParaRPr>
          </a:p>
        </p:txBody>
      </p:sp>
      <p:sp>
        <p:nvSpPr>
          <p:cNvPr id="2" name="Rectangle 7"/>
          <p:cNvSpPr>
            <a:spLocks noGrp="1" noChangeArrowheads="1"/>
          </p:cNvSpPr>
          <p:nvPr>
            <p:ph type="body" idx="1"/>
          </p:nvPr>
        </p:nvSpPr>
        <p:spPr>
          <a:xfrm>
            <a:off x="719447" y="1124197"/>
            <a:ext cx="8458200" cy="5867400"/>
          </a:xfrm>
        </p:spPr>
        <p:txBody>
          <a:bodyPr/>
          <a:lstStyle/>
          <a:p>
            <a:pPr eaLnBrk="1" hangingPunct="1">
              <a:lnSpc>
                <a:spcPct val="90000"/>
              </a:lnSpc>
              <a:defRPr/>
            </a:pPr>
            <a:r>
              <a:rPr lang="en-US" altLang="en-US" dirty="0">
                <a:latin typeface="Calibri" pitchFamily="34" charset="0"/>
                <a:ea typeface="ＭＳ Ｐゴシック" pitchFamily="34" charset="-128"/>
              </a:rPr>
              <a:t>New Patterns in an Industrial Economy</a:t>
            </a:r>
          </a:p>
          <a:p>
            <a:pPr lvl="1" eaLnBrk="1" hangingPunct="1">
              <a:lnSpc>
                <a:spcPct val="90000"/>
              </a:lnSpc>
              <a:defRPr/>
            </a:pPr>
            <a:r>
              <a:rPr lang="en-US" altLang="en-US" dirty="0">
                <a:latin typeface="Calibri" pitchFamily="34" charset="0"/>
                <a:ea typeface="ＭＳ Ｐゴシック" pitchFamily="34" charset="-128"/>
              </a:rPr>
              <a:t>Cycles of crisis and growth</a:t>
            </a:r>
          </a:p>
          <a:p>
            <a:pPr lvl="2" eaLnBrk="1" hangingPunct="1">
              <a:lnSpc>
                <a:spcPct val="90000"/>
              </a:lnSpc>
              <a:defRPr/>
            </a:pPr>
            <a:r>
              <a:rPr lang="en-US" altLang="en-US" dirty="0">
                <a:latin typeface="Calibri" pitchFamily="34" charset="0"/>
                <a:ea typeface="ＭＳ Ｐゴシック" pitchFamily="34" charset="-128"/>
              </a:rPr>
              <a:t>The boom of </a:t>
            </a:r>
            <a:r>
              <a:rPr lang="en-US" altLang="en-US" i="1" dirty="0">
                <a:latin typeface="Calibri" pitchFamily="34" charset="0"/>
                <a:ea typeface="ＭＳ Ｐゴシック" pitchFamily="34" charset="-128"/>
              </a:rPr>
              <a:t>la belle époque</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German industrial leadership</a:t>
            </a:r>
          </a:p>
          <a:p>
            <a:pPr lvl="2" eaLnBrk="1" hangingPunct="1">
              <a:lnSpc>
                <a:spcPct val="90000"/>
              </a:lnSpc>
              <a:defRPr/>
            </a:pPr>
            <a:r>
              <a:rPr lang="en-US" altLang="en-US" dirty="0">
                <a:latin typeface="Calibri" pitchFamily="34" charset="0"/>
                <a:ea typeface="ＭＳ Ｐゴシック" pitchFamily="34" charset="-128"/>
              </a:rPr>
              <a:t>Loss of British initiative in the Second Industrial Revolution</a:t>
            </a:r>
          </a:p>
          <a:p>
            <a:pPr lvl="1" eaLnBrk="1" hangingPunct="1">
              <a:lnSpc>
                <a:spcPct val="90000"/>
              </a:lnSpc>
              <a:defRPr/>
            </a:pPr>
            <a:r>
              <a:rPr lang="en-US" altLang="en-US" dirty="0">
                <a:latin typeface="Calibri" pitchFamily="34" charset="0"/>
                <a:ea typeface="ＭＳ Ｐゴシック" pitchFamily="34" charset="-128"/>
              </a:rPr>
              <a:t>European economic zones</a:t>
            </a:r>
          </a:p>
          <a:p>
            <a:pPr lvl="2" eaLnBrk="1" hangingPunct="1">
              <a:lnSpc>
                <a:spcPct val="90000"/>
              </a:lnSpc>
              <a:defRPr/>
            </a:pPr>
            <a:r>
              <a:rPr lang="en-US" altLang="en-US" dirty="0">
                <a:latin typeface="Calibri" pitchFamily="34" charset="0"/>
                <a:ea typeface="ＭＳ Ｐゴシック" pitchFamily="34" charset="-128"/>
              </a:rPr>
              <a:t>Advanced industrial core in west and north, little development in east and south</a:t>
            </a:r>
          </a:p>
          <a:p>
            <a:pPr lvl="2" eaLnBrk="1" hangingPunct="1">
              <a:lnSpc>
                <a:spcPct val="90000"/>
              </a:lnSpc>
              <a:defRPr/>
            </a:pPr>
            <a:r>
              <a:rPr lang="en-US" altLang="en-US" dirty="0">
                <a:latin typeface="Calibri" pitchFamily="34" charset="0"/>
                <a:ea typeface="ＭＳ Ｐゴシック" pitchFamily="34" charset="-128"/>
              </a:rPr>
              <a:t>Impact on agriculture</a:t>
            </a:r>
          </a:p>
          <a:p>
            <a:pPr lvl="1" eaLnBrk="1" hangingPunct="1">
              <a:lnSpc>
                <a:spcPct val="90000"/>
              </a:lnSpc>
              <a:defRPr/>
            </a:pPr>
            <a:r>
              <a:rPr lang="en-US" altLang="en-US" dirty="0">
                <a:latin typeface="Calibri" pitchFamily="34" charset="0"/>
                <a:ea typeface="ＭＳ Ｐゴシック" pitchFamily="34" charset="-128"/>
              </a:rPr>
              <a:t>The spread of industrialization</a:t>
            </a:r>
          </a:p>
          <a:p>
            <a:pPr lvl="1" eaLnBrk="1" hangingPunct="1">
              <a:lnSpc>
                <a:spcPct val="90000"/>
              </a:lnSpc>
              <a:defRPr/>
            </a:pPr>
            <a:r>
              <a:rPr lang="en-US" altLang="en-US" dirty="0">
                <a:latin typeface="Calibri" pitchFamily="34" charset="0"/>
                <a:ea typeface="ＭＳ Ｐゴシック" pitchFamily="34" charset="-128"/>
              </a:rPr>
              <a:t>A world economy</a:t>
            </a:r>
          </a:p>
          <a:p>
            <a:pPr marL="1143000" lvl="1" eaLnBrk="1" hangingPunct="1">
              <a:lnSpc>
                <a:spcPct val="90000"/>
              </a:lnSpc>
              <a:defRPr/>
            </a:pPr>
            <a:r>
              <a:rPr lang="en-US" altLang="en-US" sz="2400" dirty="0">
                <a:latin typeface="Calibri" pitchFamily="34" charset="0"/>
                <a:ea typeface="ＭＳ Ｐゴシック" pitchFamily="34" charset="-128"/>
              </a:rPr>
              <a:t>Europe dominates world economy by end of 19</a:t>
            </a:r>
            <a:r>
              <a:rPr lang="en-US" altLang="en-US" sz="2400" baseline="30000" dirty="0">
                <a:latin typeface="Calibri" pitchFamily="34" charset="0"/>
                <a:ea typeface="ＭＳ Ｐゴシック" pitchFamily="34" charset="-128"/>
              </a:rPr>
              <a:t>th</a:t>
            </a:r>
            <a:r>
              <a:rPr lang="en-US" altLang="en-US" sz="2400" dirty="0">
                <a:latin typeface="Calibri" pitchFamily="34" charset="0"/>
                <a:ea typeface="ＭＳ Ｐゴシック" pitchFamily="34" charset="-128"/>
              </a:rPr>
              <a:t> century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381000"/>
          </a:xfrm>
        </p:spPr>
        <p:txBody>
          <a:bodyPr/>
          <a:lstStyle/>
          <a:p>
            <a:pPr>
              <a:defRPr/>
            </a:pPr>
            <a:r>
              <a:rPr lang="en-US" sz="3000" kern="1200" dirty="0">
                <a:solidFill>
                  <a:srgbClr val="000000"/>
                </a:solidFill>
                <a:latin typeface="Calibri"/>
                <a:ea typeface="ＭＳ Ｐゴシック"/>
                <a:cs typeface="ＭＳ Ｐゴシック"/>
              </a:rPr>
              <a:t>MAP 23.1 The Industrial Regions of Europe at the End of the Nineteenth Century</a:t>
            </a:r>
            <a:endParaRPr lang="en-US" sz="3000" dirty="0"/>
          </a:p>
        </p:txBody>
      </p:sp>
      <p:sp>
        <p:nvSpPr>
          <p:cNvPr id="12290"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23.1 p691</a:t>
            </a:r>
          </a:p>
        </p:txBody>
      </p:sp>
      <p:pic>
        <p:nvPicPr>
          <p:cNvPr id="9221" name="Picture 2" descr="A map shows the extent of Europe marking areas of railroad development and industrial concentration. &#10;In Great Britain, Netherlands, Belgium and Germany, the railroad lines were completed by 1848. Countries where main railroad completion occured by 1870 were parts of France, Switzerland, and Germany. Other major lines ran through Portugal, Spain, Italy, Denmark, Austria-Hungary, Sweden and Finland.&#10;Areas and cities of Industrial concentration:&#10;List of cities and the commodities that were developed are given in parenthesis as follows: &#10;Lisbon &#10;Madrid &#10;Barcelona (iron ore deposits, engineering, chemicals)&#10;Toulouse (chemicals, steel, iron ore deposits) &#10;Saint Etienne (low-grade coal) &#10;Limoges (low-grade coal, iron ore deposits)&#10;London (engineering, chemicals, steel, low-grade coal, iron ore deposits)&#10;Paris (steel, engineering, chemicals, electrical industry, low-grade coal, iron ore deposits)&#10;Marseilles (steel, engineering, chemicals, electrical industry, low-grade coal) &#10;Nuremberg (engineering, chemicals, electrical industry)&#10;Berlin (engineering, chemicals, electrical industry)&#10;Breslau (high grade coal, chemicals, low-grade &amp; high grade coal)&#10;Vienna (steel, engineering, chemicals, electrical industry)&#10;Laibach (steel, engineering, chemicals, electrical industry, low-grade coal)&#10;Rome (steel)&#10;Naples (engineering)&#10;Salerno (steel)&#10;Belgrade &#10;Stockholm (steel, engineering, chemicals, iron ore deposits)&#10;Saint Petersburg (steel, engineering)&#10;Constantinople (steel) &#10;Moscow&#10;The major areas of industrial concentration were spread across parts of Spain, Great Britain, France, Switzerland, Belgium, Austria – Hungary (low-grade coal, petroleum deposits, and oil production) and Germany. " title="MAP 23.1 The Industrial Regions of Europe at the End of the Nineteenth Centu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7" y="1054099"/>
            <a:ext cx="633412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Global Perspectives: Textile Factory Work (Slide 1 of 2)</a:t>
            </a:r>
            <a:endParaRPr lang="en-US" dirty="0"/>
          </a:p>
        </p:txBody>
      </p:sp>
      <p:sp>
        <p:nvSpPr>
          <p:cNvPr id="143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p692</a:t>
            </a:r>
          </a:p>
        </p:txBody>
      </p:sp>
      <p:pic>
        <p:nvPicPr>
          <p:cNvPr id="143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5088" y="685800"/>
            <a:ext cx="64738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2"/>
          <p:cNvSpPr>
            <a:spLocks noChangeArrowheads="1"/>
          </p:cNvSpPr>
          <p:nvPr/>
        </p:nvSpPr>
        <p:spPr bwMode="auto">
          <a:xfrm>
            <a:off x="1066800" y="5715000"/>
            <a:ext cx="701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Shown here is one of the earliest industrial factories in Japan, the Tomioka silk factory, built in the 1870s.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914</TotalTime>
  <Words>4298</Words>
  <Application>Microsoft Office PowerPoint</Application>
  <PresentationFormat>On-screen Show (4:3)</PresentationFormat>
  <Paragraphs>756</Paragraphs>
  <Slides>66</Slides>
  <Notes>22</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Default Design</vt:lpstr>
      <vt:lpstr>Mass Society in an  “Age of Progress,” 1871–1894</vt:lpstr>
      <vt:lpstr>Focus Questions</vt:lpstr>
      <vt:lpstr>Coney Island fun</vt:lpstr>
      <vt:lpstr>The Growth of Industrial Prosperity</vt:lpstr>
      <vt:lpstr>An Age of Progress</vt:lpstr>
      <vt:lpstr>The Growth of Industrial Prosperity</vt:lpstr>
      <vt:lpstr>The Growth of Industrial Prosperity</vt:lpstr>
      <vt:lpstr>MAP 23.1 The Industrial Regions of Europe at the End of the Nineteenth Century</vt:lpstr>
      <vt:lpstr>Global Perspectives: Textile Factory Work (Slide 1 of 2)</vt:lpstr>
      <vt:lpstr>Global Perspectives: Textile Factory Work (Slide 2 of 2) </vt:lpstr>
      <vt:lpstr>Women and Work:  New Job Opportunities</vt:lpstr>
      <vt:lpstr>New Jobs for Women: The Telephone Exchange</vt:lpstr>
      <vt:lpstr>PowerPoint Presentation</vt:lpstr>
      <vt:lpstr>PowerPoint Presentation</vt:lpstr>
      <vt:lpstr>Middle Class Women</vt:lpstr>
      <vt:lpstr>PowerPoint Presentation</vt:lpstr>
      <vt:lpstr>Organizing the Working Class</vt:lpstr>
      <vt:lpstr>Proletarians of the World, Unite</vt:lpstr>
      <vt:lpstr>Organizing the Working Class</vt:lpstr>
      <vt:lpstr>Organizing the Working Class</vt:lpstr>
      <vt:lpstr>Organizing the Working Class</vt:lpstr>
      <vt:lpstr>TABLE 23.1 European Populations, 1851–1911 (in Thousands) (Slide 1 of 2)</vt:lpstr>
      <vt:lpstr>TABLE 23.1 European Populations, 1851–1911 (in Thousands) (Slide 2 of 2)</vt:lpstr>
      <vt:lpstr>The Emergence of a Mass Society</vt:lpstr>
      <vt:lpstr>MAP 23.2 Population Growth in Europe, 1820–1900</vt:lpstr>
      <vt:lpstr>TABLE 23.2 European Emigration, 1876–1910  (Average Annual Emigration to Non-European Countries per 100,000 Population) (Slide 1 of 2)</vt:lpstr>
      <vt:lpstr>TABLE 23.2 European Emigration, 1876–1910  (Average Annual Emigration to Non-European Countries per 100,000 Population) (Slide 1 of 2)</vt:lpstr>
      <vt:lpstr>European Emigration </vt:lpstr>
      <vt:lpstr>Transformation  of the Urban Environment</vt:lpstr>
      <vt:lpstr>Paris Transformed (Slide 1 of 2)</vt:lpstr>
      <vt:lpstr>Paris Transformed (Slide 2 of 2)</vt:lpstr>
      <vt:lpstr>Social Structure of the Mass Society</vt:lpstr>
      <vt:lpstr>Social Structure of the Mass Society</vt:lpstr>
      <vt:lpstr>The Ages of the Worker, Leon Frederic. 1895 Belgium.</vt:lpstr>
      <vt:lpstr>The “Woman Question”:  The Role of Women</vt:lpstr>
      <vt:lpstr>Images of Everyday Life: The Middle-Class Family </vt:lpstr>
      <vt:lpstr>The Ages of Woman,  19th century France</vt:lpstr>
      <vt:lpstr>Images of Everyday Life: The Middle-Class Family (Slide 2 of 3)</vt:lpstr>
      <vt:lpstr>Images of Everyday Life: The Middle-Class Family (Slide 3 of 3)</vt:lpstr>
      <vt:lpstr>Education in the Mass Society</vt:lpstr>
      <vt:lpstr>A Women’s College</vt:lpstr>
      <vt:lpstr>Soccer Moments (Slide 1 of 2)</vt:lpstr>
      <vt:lpstr>Soccer Moments (Slide 2 of 2)</vt:lpstr>
      <vt:lpstr>Mass Leisure and Mass Consumption</vt:lpstr>
      <vt:lpstr>The National State</vt:lpstr>
      <vt:lpstr>The National State: Western Europe</vt:lpstr>
      <vt:lpstr>The Paris Commune: March 18-May 28, 1871</vt:lpstr>
      <vt:lpstr>Paris Commune: Barricade at Rue Saint-Sebastien</vt:lpstr>
      <vt:lpstr>Summary [mass] executions in Paris Commune</vt:lpstr>
      <vt:lpstr>PowerPoint Presentation</vt:lpstr>
      <vt:lpstr>The National State: France</vt:lpstr>
      <vt:lpstr>The Growth of Political Democracy</vt:lpstr>
      <vt:lpstr>Central and Eastern Europe: Persistence of the Old Order</vt:lpstr>
      <vt:lpstr>Germany</vt:lpstr>
      <vt:lpstr>State Socialism</vt:lpstr>
      <vt:lpstr>Bismarck and William II</vt:lpstr>
      <vt:lpstr>Central and Eastern Europe: Persistence of the Old Order</vt:lpstr>
      <vt:lpstr>Central and Eastern Europe: Russia</vt:lpstr>
      <vt:lpstr>CHRONOLOGY National States of Europe, 1871–1894: Great Britain</vt:lpstr>
      <vt:lpstr>CHRONOLOGY National States of Europe, 1871–1894: France</vt:lpstr>
      <vt:lpstr>CHRONOLOGY National States of Europe, 1871–1894: Spain</vt:lpstr>
      <vt:lpstr>CHRONOLOGY National States of Europe, 1871–1894: Germany</vt:lpstr>
      <vt:lpstr>CHRONOLOGY National States of Europe, 1871–1894: Austria-Hungary</vt:lpstr>
      <vt:lpstr>CHRONOLOGY National States of Europe, 1871–1894: Russia</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96</cp:revision>
  <dcterms:created xsi:type="dcterms:W3CDTF">2008-08-28T18:47:09Z</dcterms:created>
  <dcterms:modified xsi:type="dcterms:W3CDTF">2018-02-20T07:15:47Z</dcterms:modified>
</cp:coreProperties>
</file>