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sldIdLst>
    <p:sldId id="269" r:id="rId2"/>
    <p:sldId id="349" r:id="rId3"/>
    <p:sldId id="295" r:id="rId4"/>
    <p:sldId id="321" r:id="rId5"/>
    <p:sldId id="356" r:id="rId6"/>
    <p:sldId id="296" r:id="rId7"/>
    <p:sldId id="297" r:id="rId8"/>
    <p:sldId id="322" r:id="rId9"/>
    <p:sldId id="298" r:id="rId10"/>
    <p:sldId id="323" r:id="rId11"/>
    <p:sldId id="324" r:id="rId12"/>
    <p:sldId id="325" r:id="rId13"/>
    <p:sldId id="350" r:id="rId14"/>
    <p:sldId id="351" r:id="rId15"/>
    <p:sldId id="326" r:id="rId16"/>
    <p:sldId id="357" r:id="rId17"/>
    <p:sldId id="300" r:id="rId18"/>
    <p:sldId id="327" r:id="rId19"/>
    <p:sldId id="358" r:id="rId20"/>
    <p:sldId id="328" r:id="rId21"/>
    <p:sldId id="359" r:id="rId22"/>
    <p:sldId id="360" r:id="rId23"/>
    <p:sldId id="361" r:id="rId24"/>
    <p:sldId id="329" r:id="rId25"/>
    <p:sldId id="363" r:id="rId26"/>
    <p:sldId id="362" r:id="rId27"/>
    <p:sldId id="301" r:id="rId28"/>
    <p:sldId id="330" r:id="rId29"/>
    <p:sldId id="302" r:id="rId30"/>
    <p:sldId id="364" r:id="rId31"/>
    <p:sldId id="331" r:id="rId32"/>
    <p:sldId id="332" r:id="rId33"/>
    <p:sldId id="365" r:id="rId34"/>
    <p:sldId id="304" r:id="rId35"/>
    <p:sldId id="333" r:id="rId36"/>
    <p:sldId id="366" r:id="rId37"/>
    <p:sldId id="367" r:id="rId38"/>
    <p:sldId id="368" r:id="rId39"/>
    <p:sldId id="305" r:id="rId40"/>
    <p:sldId id="334" r:id="rId41"/>
    <p:sldId id="335" r:id="rId42"/>
    <p:sldId id="369" r:id="rId43"/>
    <p:sldId id="307" r:id="rId44"/>
    <p:sldId id="370" r:id="rId45"/>
    <p:sldId id="371" r:id="rId46"/>
    <p:sldId id="372" r:id="rId47"/>
    <p:sldId id="374" r:id="rId48"/>
    <p:sldId id="373" r:id="rId49"/>
    <p:sldId id="336" r:id="rId50"/>
    <p:sldId id="353" r:id="rId51"/>
    <p:sldId id="337" r:id="rId52"/>
    <p:sldId id="308" r:id="rId53"/>
    <p:sldId id="375" r:id="rId54"/>
    <p:sldId id="376" r:id="rId55"/>
    <p:sldId id="377" r:id="rId56"/>
    <p:sldId id="379" r:id="rId57"/>
    <p:sldId id="378" r:id="rId58"/>
    <p:sldId id="380" r:id="rId59"/>
    <p:sldId id="381" r:id="rId60"/>
    <p:sldId id="382" r:id="rId61"/>
    <p:sldId id="383" r:id="rId62"/>
    <p:sldId id="384" r:id="rId63"/>
    <p:sldId id="385" r:id="rId64"/>
    <p:sldId id="386" r:id="rId65"/>
    <p:sldId id="387" r:id="rId66"/>
    <p:sldId id="338" r:id="rId67"/>
    <p:sldId id="339" r:id="rId68"/>
    <p:sldId id="310" r:id="rId69"/>
    <p:sldId id="388" r:id="rId70"/>
    <p:sldId id="340" r:id="rId71"/>
    <p:sldId id="390" r:id="rId72"/>
    <p:sldId id="389" r:id="rId73"/>
    <p:sldId id="391" r:id="rId74"/>
    <p:sldId id="311" r:id="rId75"/>
    <p:sldId id="312" r:id="rId76"/>
    <p:sldId id="392" r:id="rId77"/>
    <p:sldId id="341" r:id="rId78"/>
    <p:sldId id="352" r:id="rId79"/>
    <p:sldId id="342" r:id="rId80"/>
    <p:sldId id="314" r:id="rId81"/>
    <p:sldId id="343" r:id="rId82"/>
    <p:sldId id="315" r:id="rId83"/>
    <p:sldId id="344" r:id="rId84"/>
    <p:sldId id="354" r:id="rId85"/>
    <p:sldId id="317" r:id="rId86"/>
    <p:sldId id="318" r:id="rId87"/>
    <p:sldId id="345" r:id="rId88"/>
    <p:sldId id="355" r:id="rId89"/>
    <p:sldId id="319" r:id="rId90"/>
    <p:sldId id="346" r:id="rId91"/>
    <p:sldId id="347" r:id="rId92"/>
    <p:sldId id="320" r:id="rId93"/>
    <p:sldId id="348" r:id="rId9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 xmlns:p15="http://schemas.microsoft.com/office/powerpoint/2012/main">
        <p15:guide id="1" orient="horz" pos="1008">
          <p15:clr>
            <a:srgbClr val="A4A3A4"/>
          </p15:clr>
        </p15:guide>
        <p15:guide id="2" orient="horz" pos="2160">
          <p15:clr>
            <a:srgbClr val="A4A3A4"/>
          </p15:clr>
        </p15:guide>
        <p15:guide id="3" orient="horz" pos="169">
          <p15:clr>
            <a:srgbClr val="A4A3A4"/>
          </p15:clr>
        </p15:guide>
        <p15:guide id="4" orient="horz" pos="882">
          <p15:clr>
            <a:srgbClr val="A4A3A4"/>
          </p15:clr>
        </p15:guide>
        <p15:guide id="5"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40"/>
    <a:srgbClr val="5C150B"/>
    <a:srgbClr val="EADC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233" autoAdjust="0"/>
  </p:normalViewPr>
  <p:slideViewPr>
    <p:cSldViewPr>
      <p:cViewPr>
        <p:scale>
          <a:sx n="61" d="100"/>
          <a:sy n="61" d="100"/>
        </p:scale>
        <p:origin x="-1626" y="108"/>
      </p:cViewPr>
      <p:guideLst>
        <p:guide orient="horz" pos="1008"/>
        <p:guide orient="horz" pos="2160"/>
        <p:guide orient="horz" pos="169"/>
        <p:guide orient="horz" pos="882"/>
        <p:guide pos="2880"/>
      </p:guideLst>
    </p:cSldViewPr>
  </p:slideViewPr>
  <p:outlineViewPr>
    <p:cViewPr>
      <p:scale>
        <a:sx n="33" d="100"/>
        <a:sy n="33" d="100"/>
      </p:scale>
      <p:origin x="0" y="14544"/>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00" d="100"/>
        <a:sy n="100" d="100"/>
      </p:scale>
      <p:origin x="0" y="0"/>
    </p:cViewPr>
  </p:notesTextViewPr>
  <p:sorterViewPr>
    <p:cViewPr>
      <p:scale>
        <a:sx n="119" d="100"/>
        <a:sy n="119"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_rels/viewProps.xml.rels><?xml version="1.0" encoding="UTF-8" standalone="yes"?>
<Relationships xmlns="http://schemas.openxmlformats.org/package/2006/relationships"><Relationship Id="rId8" Type="http://schemas.openxmlformats.org/officeDocument/2006/relationships/slide" Target="slides/slide67.xml"/><Relationship Id="rId13" Type="http://schemas.openxmlformats.org/officeDocument/2006/relationships/slide" Target="slides/slide91.xml"/><Relationship Id="rId3" Type="http://schemas.openxmlformats.org/officeDocument/2006/relationships/slide" Target="slides/slide28.xml"/><Relationship Id="rId7" Type="http://schemas.openxmlformats.org/officeDocument/2006/relationships/slide" Target="slides/slide49.xml"/><Relationship Id="rId12" Type="http://schemas.openxmlformats.org/officeDocument/2006/relationships/slide" Target="slides/slide90.xml"/><Relationship Id="rId2" Type="http://schemas.openxmlformats.org/officeDocument/2006/relationships/slide" Target="slides/slide8.xml"/><Relationship Id="rId1" Type="http://schemas.openxmlformats.org/officeDocument/2006/relationships/slide" Target="slides/slide4.xml"/><Relationship Id="rId6" Type="http://schemas.openxmlformats.org/officeDocument/2006/relationships/slide" Target="slides/slide41.xml"/><Relationship Id="rId11" Type="http://schemas.openxmlformats.org/officeDocument/2006/relationships/slide" Target="slides/slide87.xml"/><Relationship Id="rId5" Type="http://schemas.openxmlformats.org/officeDocument/2006/relationships/slide" Target="slides/slide35.xml"/><Relationship Id="rId10" Type="http://schemas.openxmlformats.org/officeDocument/2006/relationships/slide" Target="slides/slide83.xml"/><Relationship Id="rId4" Type="http://schemas.openxmlformats.org/officeDocument/2006/relationships/slide" Target="slides/slide32.xml"/><Relationship Id="rId9"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mn-ea"/>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mn-ea"/>
                <a:cs typeface="+mn-cs"/>
              </a:defRPr>
            </a:lvl1pPr>
          </a:lstStyle>
          <a:p>
            <a:pPr>
              <a:defRPr/>
            </a:pPr>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7745661-62E2-4F30-A56E-B254BBDE03B1}" type="slidenum">
              <a:rPr lang="en-US" altLang="en-US"/>
              <a:pPr>
                <a:defRPr/>
              </a:pPr>
              <a:t>‹#›</a:t>
            </a:fld>
            <a:endParaRPr lang="en-US" altLang="en-US"/>
          </a:p>
        </p:txBody>
      </p:sp>
    </p:spTree>
    <p:extLst>
      <p:ext uri="{BB962C8B-B14F-4D97-AF65-F5344CB8AC3E}">
        <p14:creationId xmlns:p14="http://schemas.microsoft.com/office/powerpoint/2010/main" val="7127323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A ‘‘</a:t>
            </a:r>
            <a:r>
              <a:rPr lang="en-US" altLang="ja-JP">
                <a:latin typeface="Calibri" panose="020F0502020204030204" pitchFamily="34" charset="0"/>
                <a:ea typeface="ＭＳ Ｐゴシック" panose="020B0600070205080204" pitchFamily="34" charset="-128"/>
              </a:rPr>
              <a:t>Hooverville</a:t>
            </a:r>
            <a:r>
              <a:rPr lang="en-US" altLang="en-US">
                <a:latin typeface="Calibri" panose="020F0502020204030204" pitchFamily="34" charset="0"/>
                <a:ea typeface="ＭＳ Ｐゴシック" panose="020B0600070205080204" pitchFamily="34" charset="-128"/>
              </a:rPr>
              <a:t>’’</a:t>
            </a:r>
            <a:r>
              <a:rPr lang="en-US" altLang="ja-JP">
                <a:latin typeface="Calibri" panose="020F0502020204030204" pitchFamily="34" charset="0"/>
                <a:ea typeface="ＭＳ Ｐゴシック" panose="020B0600070205080204" pitchFamily="34" charset="-128"/>
              </a:rPr>
              <a:t> on the streets of the United States</a:t>
            </a:r>
            <a:endParaRPr lang="en-US" altLang="en-US">
              <a:latin typeface="Calibri" panose="020F0502020204030204" pitchFamily="34" charset="0"/>
              <a:ea typeface="ＭＳ Ｐゴシック" panose="020B0600070205080204" pitchFamily="34" charset="-128"/>
            </a:endParaRPr>
          </a:p>
        </p:txBody>
      </p:sp>
      <p:sp>
        <p:nvSpPr>
          <p:cNvPr id="6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D3AF823-140B-457E-983A-E588180649E7}" type="slidenum">
              <a:rPr lang="en-US" altLang="en-US" smtClean="0">
                <a:latin typeface="Calibri" panose="020F0502020204030204" pitchFamily="34" charset="0"/>
              </a:rPr>
              <a:pPr>
                <a:spcBef>
                  <a:spcPct val="0"/>
                </a:spcBef>
              </a:pPr>
              <a:t>3</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Hitler and the Blood Flag Ritual.</a:t>
            </a:r>
          </a:p>
          <a:p>
            <a:r>
              <a:rPr lang="en-US" altLang="en-US">
                <a:latin typeface="Calibri" panose="020F0502020204030204" pitchFamily="34" charset="0"/>
                <a:ea typeface="ＭＳ Ｐゴシック" panose="020B0600070205080204" pitchFamily="34" charset="-128"/>
              </a:rPr>
              <a:t>In developing his mass political</a:t>
            </a:r>
          </a:p>
          <a:p>
            <a:r>
              <a:rPr lang="en-US" altLang="en-US">
                <a:latin typeface="Calibri" panose="020F0502020204030204" pitchFamily="34" charset="0"/>
                <a:ea typeface="ＭＳ Ｐゴシック" panose="020B0600070205080204" pitchFamily="34" charset="-128"/>
              </a:rPr>
              <a:t>movement, Adolf Hitler used</a:t>
            </a:r>
          </a:p>
          <a:p>
            <a:r>
              <a:rPr lang="en-US" altLang="en-US">
                <a:latin typeface="Calibri" panose="020F0502020204030204" pitchFamily="34" charset="0"/>
                <a:ea typeface="ＭＳ Ｐゴシック" panose="020B0600070205080204" pitchFamily="34" charset="-128"/>
              </a:rPr>
              <a:t>ritualistic ceremonies as a means of</a:t>
            </a:r>
          </a:p>
          <a:p>
            <a:r>
              <a:rPr lang="en-US" altLang="en-US">
                <a:latin typeface="Calibri" panose="020F0502020204030204" pitchFamily="34" charset="0"/>
                <a:ea typeface="ＭＳ Ｐゴシック" panose="020B0600070205080204" pitchFamily="34" charset="-128"/>
              </a:rPr>
              <a:t>binding party members to his own</a:t>
            </a:r>
          </a:p>
          <a:p>
            <a:r>
              <a:rPr lang="en-US" altLang="en-US">
                <a:latin typeface="Calibri" panose="020F0502020204030204" pitchFamily="34" charset="0"/>
                <a:ea typeface="ＭＳ Ｐゴシック" panose="020B0600070205080204" pitchFamily="34" charset="-128"/>
              </a:rPr>
              <a:t>person. Here Hitler is shown</a:t>
            </a:r>
          </a:p>
          <a:p>
            <a:r>
              <a:rPr lang="en-US" altLang="en-US">
                <a:latin typeface="Calibri" panose="020F0502020204030204" pitchFamily="34" charset="0"/>
                <a:ea typeface="ＭＳ Ｐゴシック" panose="020B0600070205080204" pitchFamily="34" charset="-128"/>
              </a:rPr>
              <a:t>touching the ‘‘blood flag,’’ which had</a:t>
            </a:r>
          </a:p>
          <a:p>
            <a:r>
              <a:rPr lang="en-US" altLang="en-US">
                <a:latin typeface="Calibri" panose="020F0502020204030204" pitchFamily="34" charset="0"/>
                <a:ea typeface="ＭＳ Ｐゴシック" panose="020B0600070205080204" pitchFamily="34" charset="-128"/>
              </a:rPr>
              <a:t>supposedly been stained with the</a:t>
            </a:r>
          </a:p>
          <a:p>
            <a:r>
              <a:rPr lang="en-US" altLang="en-US">
                <a:latin typeface="Calibri" panose="020F0502020204030204" pitchFamily="34" charset="0"/>
                <a:ea typeface="ＭＳ Ｐゴシック" panose="020B0600070205080204" pitchFamily="34" charset="-128"/>
              </a:rPr>
              <a:t>blood of Nazis killed during the Beer</a:t>
            </a:r>
          </a:p>
          <a:p>
            <a:r>
              <a:rPr lang="en-US" altLang="en-US">
                <a:latin typeface="Calibri" panose="020F0502020204030204" pitchFamily="34" charset="0"/>
                <a:ea typeface="ＭＳ Ｐゴシック" panose="020B0600070205080204" pitchFamily="34" charset="-128"/>
              </a:rPr>
              <a:t>Hall Putsch, to an SS banner while</a:t>
            </a:r>
          </a:p>
          <a:p>
            <a:r>
              <a:rPr lang="en-US" altLang="en-US">
                <a:latin typeface="Calibri" panose="020F0502020204030204" pitchFamily="34" charset="0"/>
                <a:ea typeface="ＭＳ Ｐゴシック" panose="020B0600070205080204" pitchFamily="34" charset="-128"/>
              </a:rPr>
              <a:t>the SS standard-bearer makes a</a:t>
            </a:r>
          </a:p>
          <a:p>
            <a:r>
              <a:rPr lang="en-US" altLang="en-US">
                <a:latin typeface="Calibri" panose="020F0502020204030204" pitchFamily="34" charset="0"/>
                <a:ea typeface="ＭＳ Ｐゴシック" panose="020B0600070205080204" pitchFamily="34" charset="-128"/>
              </a:rPr>
              <a:t>‘‘blood oath’’ of allegiance: ‘‘I vow to</a:t>
            </a:r>
          </a:p>
          <a:p>
            <a:r>
              <a:rPr lang="en-US" altLang="en-US">
                <a:latin typeface="Calibri" panose="020F0502020204030204" pitchFamily="34" charset="0"/>
                <a:ea typeface="ＭＳ Ｐゴシック" panose="020B0600070205080204" pitchFamily="34" charset="-128"/>
              </a:rPr>
              <a:t>remain true to my Fu¨hrer, Adolf</a:t>
            </a:r>
          </a:p>
          <a:p>
            <a:r>
              <a:rPr lang="en-US" altLang="en-US">
                <a:latin typeface="Calibri" panose="020F0502020204030204" pitchFamily="34" charset="0"/>
                <a:ea typeface="ＭＳ Ｐゴシック" panose="020B0600070205080204" pitchFamily="34" charset="-128"/>
              </a:rPr>
              <a:t>Hitler. I bind myself to carry out all</a:t>
            </a:r>
          </a:p>
          <a:p>
            <a:r>
              <a:rPr lang="en-US" altLang="en-US">
                <a:latin typeface="Calibri" panose="020F0502020204030204" pitchFamily="34" charset="0"/>
                <a:ea typeface="ＭＳ Ｐゴシック" panose="020B0600070205080204" pitchFamily="34" charset="-128"/>
              </a:rPr>
              <a:t>orders conscientiously and without</a:t>
            </a:r>
          </a:p>
          <a:p>
            <a:r>
              <a:rPr lang="en-US" altLang="en-US">
                <a:latin typeface="Calibri" panose="020F0502020204030204" pitchFamily="34" charset="0"/>
                <a:ea typeface="ＭＳ Ｐゴシック" panose="020B0600070205080204" pitchFamily="34" charset="-128"/>
              </a:rPr>
              <a:t>reluctance. Standards and flags shall</a:t>
            </a:r>
          </a:p>
          <a:p>
            <a:r>
              <a:rPr lang="en-US" altLang="en-US">
                <a:latin typeface="Calibri" panose="020F0502020204030204" pitchFamily="34" charset="0"/>
                <a:ea typeface="ＭＳ Ｐゴシック" panose="020B0600070205080204" pitchFamily="34" charset="-128"/>
              </a:rPr>
              <a:t>be sacred to me.’’ The SS originated</a:t>
            </a:r>
          </a:p>
          <a:p>
            <a:r>
              <a:rPr lang="en-US" altLang="en-US">
                <a:latin typeface="Calibri" panose="020F0502020204030204" pitchFamily="34" charset="0"/>
                <a:ea typeface="ＭＳ Ｐゴシック" panose="020B0600070205080204" pitchFamily="34" charset="-128"/>
              </a:rPr>
              <a:t>as Hitler’s personal bodyguard and</a:t>
            </a:r>
          </a:p>
          <a:p>
            <a:r>
              <a:rPr lang="en-US" altLang="en-US">
                <a:latin typeface="Calibri" panose="020F0502020204030204" pitchFamily="34" charset="0"/>
                <a:ea typeface="ＭＳ Ｐゴシック" panose="020B0600070205080204" pitchFamily="34" charset="-128"/>
              </a:rPr>
              <a:t>later became a secret police force and</a:t>
            </a:r>
          </a:p>
          <a:p>
            <a:r>
              <a:rPr lang="en-US" altLang="en-US">
                <a:latin typeface="Calibri" panose="020F0502020204030204" pitchFamily="34" charset="0"/>
                <a:ea typeface="ＭＳ Ｐゴシック" panose="020B0600070205080204" pitchFamily="34" charset="-128"/>
              </a:rPr>
              <a:t>instrument of terror in the Nazi state.</a:t>
            </a: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5D461AB-7F74-487C-8783-25B671FE6F5D}" type="slidenum">
              <a:rPr lang="en-US" altLang="en-US" smtClean="0">
                <a:latin typeface="Calibri" panose="020F0502020204030204" pitchFamily="34" charset="0"/>
              </a:rPr>
              <a:pPr>
                <a:spcBef>
                  <a:spcPct val="0"/>
                </a:spcBef>
              </a:pPr>
              <a:t>34</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Nazi Mass Spectacle.</a:t>
            </a:r>
          </a:p>
          <a:p>
            <a:r>
              <a:rPr lang="en-US" altLang="en-US">
                <a:latin typeface="Calibri" panose="020F0502020204030204" pitchFamily="34" charset="0"/>
                <a:ea typeface="ＭＳ Ｐゴシック" panose="020B0600070205080204" pitchFamily="34" charset="-128"/>
              </a:rPr>
              <a:t>Hitler and the Nazis made clever</a:t>
            </a:r>
          </a:p>
          <a:p>
            <a:r>
              <a:rPr lang="en-US" altLang="en-US">
                <a:latin typeface="Calibri" panose="020F0502020204030204" pitchFamily="34" charset="0"/>
                <a:ea typeface="ＭＳ Ｐゴシック" panose="020B0600070205080204" pitchFamily="34" charset="-128"/>
              </a:rPr>
              <a:t>use of mass spectacles to rally the</a:t>
            </a:r>
          </a:p>
          <a:p>
            <a:r>
              <a:rPr lang="en-US" altLang="en-US">
                <a:latin typeface="Calibri" panose="020F0502020204030204" pitchFamily="34" charset="0"/>
                <a:ea typeface="ＭＳ Ｐゴシック" panose="020B0600070205080204" pitchFamily="34" charset="-128"/>
              </a:rPr>
              <a:t>German people behind the Nazi</a:t>
            </a:r>
          </a:p>
          <a:p>
            <a:r>
              <a:rPr lang="en-US" altLang="en-US">
                <a:latin typeface="Calibri" panose="020F0502020204030204" pitchFamily="34" charset="0"/>
                <a:ea typeface="ＭＳ Ｐゴシック" panose="020B0600070205080204" pitchFamily="34" charset="-128"/>
              </a:rPr>
              <a:t>regime. These mass demonstrations</a:t>
            </a:r>
          </a:p>
          <a:p>
            <a:r>
              <a:rPr lang="en-US" altLang="en-US">
                <a:latin typeface="Calibri" panose="020F0502020204030204" pitchFamily="34" charset="0"/>
                <a:ea typeface="ＭＳ Ｐゴシック" panose="020B0600070205080204" pitchFamily="34" charset="-128"/>
              </a:rPr>
              <a:t>evoked intense enthusiasm, as is</a:t>
            </a:r>
          </a:p>
          <a:p>
            <a:r>
              <a:rPr lang="en-US" altLang="en-US">
                <a:latin typeface="Calibri" panose="020F0502020204030204" pitchFamily="34" charset="0"/>
                <a:ea typeface="ＭＳ Ｐゴシック" panose="020B0600070205080204" pitchFamily="34" charset="-128"/>
              </a:rPr>
              <a:t>evident in this photograph of Hitler</a:t>
            </a:r>
          </a:p>
          <a:p>
            <a:r>
              <a:rPr lang="en-US" altLang="en-US">
                <a:latin typeface="Calibri" panose="020F0502020204030204" pitchFamily="34" charset="0"/>
                <a:ea typeface="ＭＳ Ｐゴシック" panose="020B0600070205080204" pitchFamily="34" charset="-128"/>
              </a:rPr>
              <a:t>arriving at the Bu¨ckeberg near</a:t>
            </a:r>
          </a:p>
          <a:p>
            <a:r>
              <a:rPr lang="en-US" altLang="en-US">
                <a:latin typeface="Calibri" panose="020F0502020204030204" pitchFamily="34" charset="0"/>
                <a:ea typeface="ＭＳ Ｐゴシック" panose="020B0600070205080204" pitchFamily="34" charset="-128"/>
              </a:rPr>
              <a:t>Hamelin for the Harvest Festival in</a:t>
            </a:r>
          </a:p>
          <a:p>
            <a:r>
              <a:rPr lang="en-US" altLang="en-US">
                <a:latin typeface="Calibri" panose="020F0502020204030204" pitchFamily="34" charset="0"/>
                <a:ea typeface="ＭＳ Ｐゴシック" panose="020B0600070205080204" pitchFamily="34" charset="-128"/>
              </a:rPr>
              <a:t>1937. Almost one million people</a:t>
            </a:r>
          </a:p>
          <a:p>
            <a:r>
              <a:rPr lang="en-US" altLang="en-US">
                <a:latin typeface="Calibri" panose="020F0502020204030204" pitchFamily="34" charset="0"/>
                <a:ea typeface="ＭＳ Ｐゴシック" panose="020B0600070205080204" pitchFamily="34" charset="-128"/>
              </a:rPr>
              <a:t>were present for the celebration.</a:t>
            </a:r>
          </a:p>
        </p:txBody>
      </p:sp>
      <p:sp>
        <p:nvSpPr>
          <p:cNvPr id="3789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C23FBEF-D895-4515-A6B5-4D835E1176B7}" type="slidenum">
              <a:rPr lang="en-US" altLang="en-US" smtClean="0">
                <a:latin typeface="Calibri" panose="020F0502020204030204" pitchFamily="34" charset="0"/>
              </a:rPr>
              <a:pPr>
                <a:spcBef>
                  <a:spcPct val="0"/>
                </a:spcBef>
              </a:pPr>
              <a:t>39</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Nazi Germany</a:t>
            </a:r>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3E10C23-EF98-4007-B421-E4914EC8A569}" type="slidenum">
              <a:rPr lang="en-US" altLang="en-US" smtClean="0">
                <a:latin typeface="Calibri" panose="020F0502020204030204" pitchFamily="34" charset="0"/>
              </a:rPr>
              <a:pPr>
                <a:spcBef>
                  <a:spcPct val="0"/>
                </a:spcBef>
              </a:pPr>
              <a:t>40</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Anti-Semitism in Nazi</a:t>
            </a:r>
          </a:p>
          <a:p>
            <a:r>
              <a:rPr lang="en-US" altLang="en-US">
                <a:latin typeface="Calibri" panose="020F0502020204030204" pitchFamily="34" charset="0"/>
                <a:ea typeface="ＭＳ Ｐゴシック" panose="020B0600070205080204" pitchFamily="34" charset="-128"/>
              </a:rPr>
              <a:t>Germany. Soon after seizing</a:t>
            </a:r>
          </a:p>
          <a:p>
            <a:r>
              <a:rPr lang="en-US" altLang="en-US">
                <a:latin typeface="Calibri" panose="020F0502020204030204" pitchFamily="34" charset="0"/>
                <a:ea typeface="ＭＳ Ｐゴシック" panose="020B0600070205080204" pitchFamily="34" charset="-128"/>
              </a:rPr>
              <a:t>power, Hitler and the Nazis</a:t>
            </a:r>
          </a:p>
          <a:p>
            <a:r>
              <a:rPr lang="en-US" altLang="en-US">
                <a:latin typeface="Calibri" panose="020F0502020204030204" pitchFamily="34" charset="0"/>
                <a:ea typeface="ＭＳ Ｐゴシック" panose="020B0600070205080204" pitchFamily="34" charset="-128"/>
              </a:rPr>
              <a:t>began to translate their anti-</a:t>
            </a:r>
          </a:p>
          <a:p>
            <a:r>
              <a:rPr lang="en-US" altLang="en-US">
                <a:latin typeface="Calibri" panose="020F0502020204030204" pitchFamily="34" charset="0"/>
                <a:ea typeface="ＭＳ Ｐゴシック" panose="020B0600070205080204" pitchFamily="34" charset="-128"/>
              </a:rPr>
              <a:t>Semitic ideas into anti-Semitic</a:t>
            </a:r>
          </a:p>
          <a:p>
            <a:r>
              <a:rPr lang="en-US" altLang="en-US">
                <a:latin typeface="Calibri" panose="020F0502020204030204" pitchFamily="34" charset="0"/>
                <a:ea typeface="ＭＳ Ｐゴシック" panose="020B0600070205080204" pitchFamily="34" charset="-128"/>
              </a:rPr>
              <a:t>policies. This photograph</a:t>
            </a:r>
          </a:p>
          <a:p>
            <a:r>
              <a:rPr lang="en-US" altLang="en-US">
                <a:latin typeface="Calibri" panose="020F0502020204030204" pitchFamily="34" charset="0"/>
                <a:ea typeface="ＭＳ Ｐゴシック" panose="020B0600070205080204" pitchFamily="34" charset="-128"/>
              </a:rPr>
              <a:t>shows one example of Nazi</a:t>
            </a:r>
          </a:p>
          <a:p>
            <a:r>
              <a:rPr lang="en-US" altLang="en-US">
                <a:latin typeface="Calibri" panose="020F0502020204030204" pitchFamily="34" charset="0"/>
                <a:ea typeface="ＭＳ Ｐゴシック" panose="020B0600070205080204" pitchFamily="34" charset="-128"/>
              </a:rPr>
              <a:t>action against the Jews as</a:t>
            </a:r>
          </a:p>
          <a:p>
            <a:r>
              <a:rPr lang="en-US" altLang="en-US">
                <a:latin typeface="Calibri" panose="020F0502020204030204" pitchFamily="34" charset="0"/>
                <a:ea typeface="ＭＳ Ｐゴシック" panose="020B0600070205080204" pitchFamily="34" charset="-128"/>
              </a:rPr>
              <a:t>Germans are seen passing by</a:t>
            </a:r>
          </a:p>
          <a:p>
            <a:r>
              <a:rPr lang="en-US" altLang="en-US">
                <a:latin typeface="Calibri" panose="020F0502020204030204" pitchFamily="34" charset="0"/>
                <a:ea typeface="ＭＳ Ｐゴシック" panose="020B0600070205080204" pitchFamily="34" charset="-128"/>
              </a:rPr>
              <a:t>the broken windows of a</a:t>
            </a:r>
          </a:p>
          <a:p>
            <a:r>
              <a:rPr lang="en-US" altLang="en-US">
                <a:latin typeface="Calibri" panose="020F0502020204030204" pitchFamily="34" charset="0"/>
                <a:ea typeface="ＭＳ Ｐゴシック" panose="020B0600070205080204" pitchFamily="34" charset="-128"/>
              </a:rPr>
              <a:t>Jewish shop in Berlin the</a:t>
            </a:r>
          </a:p>
          <a:p>
            <a:r>
              <a:rPr lang="en-US" altLang="en-US">
                <a:latin typeface="Calibri" panose="020F0502020204030204" pitchFamily="34" charset="0"/>
                <a:ea typeface="ＭＳ Ｐゴシック" panose="020B0600070205080204" pitchFamily="34" charset="-128"/>
              </a:rPr>
              <a:t>morning after Kristallnacht,</a:t>
            </a:r>
          </a:p>
          <a:p>
            <a:r>
              <a:rPr lang="en-US" altLang="en-US">
                <a:latin typeface="Calibri" panose="020F0502020204030204" pitchFamily="34" charset="0"/>
                <a:ea typeface="ＭＳ Ｐゴシック" panose="020B0600070205080204" pitchFamily="34" charset="-128"/>
              </a:rPr>
              <a:t>the Night of Shattered Glass,</a:t>
            </a:r>
          </a:p>
          <a:p>
            <a:r>
              <a:rPr lang="en-US" altLang="en-US">
                <a:latin typeface="Calibri" panose="020F0502020204030204" pitchFamily="34" charset="0"/>
                <a:ea typeface="ＭＳ Ｐゴシック" panose="020B0600070205080204" pitchFamily="34" charset="-128"/>
              </a:rPr>
              <a:t>when thousands of Jewish</a:t>
            </a:r>
          </a:p>
          <a:p>
            <a:r>
              <a:rPr lang="en-US" altLang="en-US">
                <a:latin typeface="Calibri" panose="020F0502020204030204" pitchFamily="34" charset="0"/>
                <a:ea typeface="ＭＳ Ｐゴシック" panose="020B0600070205080204" pitchFamily="34" charset="-128"/>
              </a:rPr>
              <a:t>businesses were destroyed.</a:t>
            </a: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E997D3B-2A09-4461-812F-4219AB59D22C}" type="slidenum">
              <a:rPr lang="en-US" altLang="en-US" smtClean="0">
                <a:latin typeface="Calibri" panose="020F0502020204030204" pitchFamily="34" charset="0"/>
              </a:rPr>
              <a:pPr>
                <a:spcBef>
                  <a:spcPct val="0"/>
                </a:spcBef>
              </a:pPr>
              <a:t>43</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Stalin and the First Five-Year Plan. After establishing his</a:t>
            </a:r>
          </a:p>
          <a:p>
            <a:r>
              <a:rPr lang="en-US" altLang="en-US">
                <a:latin typeface="Calibri" panose="020F0502020204030204" pitchFamily="34" charset="0"/>
                <a:ea typeface="ＭＳ Ｐゴシック" panose="020B0600070205080204" pitchFamily="34" charset="-128"/>
              </a:rPr>
              <a:t>dictatorship, Stalin sought to achieve the rapid industrialization</a:t>
            </a:r>
          </a:p>
          <a:p>
            <a:r>
              <a:rPr lang="en-US" altLang="en-US">
                <a:latin typeface="Calibri" panose="020F0502020204030204" pitchFamily="34" charset="0"/>
                <a:ea typeface="ＭＳ Ｐゴシック" panose="020B0600070205080204" pitchFamily="34" charset="-128"/>
              </a:rPr>
              <a:t>of the Soviet Union as well as the collectivization of agriculture</a:t>
            </a:r>
          </a:p>
          <a:p>
            <a:r>
              <a:rPr lang="en-US" altLang="en-US">
                <a:latin typeface="Calibri" panose="020F0502020204030204" pitchFamily="34" charset="0"/>
                <a:ea typeface="ＭＳ Ｐゴシック" panose="020B0600070205080204" pitchFamily="34" charset="-128"/>
              </a:rPr>
              <a:t>by his first five-year plan. This poster, published in 1932 with</a:t>
            </a:r>
          </a:p>
          <a:p>
            <a:r>
              <a:rPr lang="en-US" altLang="en-US">
                <a:latin typeface="Calibri" panose="020F0502020204030204" pitchFamily="34" charset="0"/>
                <a:ea typeface="ＭＳ Ｐゴシック" panose="020B0600070205080204" pitchFamily="34" charset="-128"/>
              </a:rPr>
              <a:t>a photograph of Stalin, celebrates the achievements of that plan.</a:t>
            </a:r>
          </a:p>
          <a:p>
            <a:r>
              <a:rPr lang="en-US" altLang="en-US">
                <a:latin typeface="Calibri" panose="020F0502020204030204" pitchFamily="34" charset="0"/>
                <a:ea typeface="ＭＳ Ｐゴシック" panose="020B0600070205080204" pitchFamily="34" charset="-128"/>
              </a:rPr>
              <a:t>It reads, ‘‘At the end of the Plan, the basis of collectivization must</a:t>
            </a:r>
          </a:p>
          <a:p>
            <a:r>
              <a:rPr lang="en-US" altLang="en-US">
                <a:latin typeface="Calibri" panose="020F0502020204030204" pitchFamily="34" charset="0"/>
                <a:ea typeface="ＭＳ Ｐゴシック" panose="020B0600070205080204" pitchFamily="34" charset="-128"/>
              </a:rPr>
              <a:t>be completed.’’</a:t>
            </a: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09E0CA41-F8A0-4CB6-B2F0-15E7C4735A16}" type="slidenum">
              <a:rPr lang="en-US" altLang="en-US" smtClean="0">
                <a:latin typeface="Calibri" panose="020F0502020204030204" pitchFamily="34" charset="0"/>
              </a:rPr>
              <a:pPr>
                <a:spcBef>
                  <a:spcPct val="0"/>
                </a:spcBef>
              </a:pPr>
              <a:t>52</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Soviet Union</a:t>
            </a:r>
          </a:p>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BB0CA1D-D7FC-4A3D-AB51-4D061CA2295B}" type="slidenum">
              <a:rPr lang="en-US" altLang="en-US" smtClean="0">
                <a:latin typeface="Calibri" panose="020F0502020204030204" pitchFamily="34" charset="0"/>
              </a:rPr>
              <a:pPr>
                <a:spcBef>
                  <a:spcPct val="0"/>
                </a:spcBef>
              </a:pPr>
              <a:t>66</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Eastern Europe After World War I</a:t>
            </a:r>
          </a:p>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FD58CAD-A918-4DBC-948E-B13F42712E77}" type="slidenum">
              <a:rPr lang="en-US" altLang="en-US" smtClean="0">
                <a:latin typeface="Calibri" panose="020F0502020204030204" pitchFamily="34" charset="0"/>
              </a:rPr>
              <a:pPr>
                <a:spcBef>
                  <a:spcPct val="0"/>
                </a:spcBef>
              </a:pPr>
              <a:t>68</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Destruction of Guernica. On April 26, 1937, the</a:t>
            </a:r>
          </a:p>
          <a:p>
            <a:r>
              <a:rPr lang="en-US" altLang="en-US">
                <a:latin typeface="Calibri" panose="020F0502020204030204" pitchFamily="34" charset="0"/>
                <a:ea typeface="ＭＳ Ｐゴシック" panose="020B0600070205080204" pitchFamily="34" charset="-128"/>
              </a:rPr>
              <a:t>German Condor Legion dropped 100,000 tons of explosives</a:t>
            </a:r>
          </a:p>
          <a:p>
            <a:r>
              <a:rPr lang="en-US" altLang="en-US">
                <a:latin typeface="Calibri" panose="020F0502020204030204" pitchFamily="34" charset="0"/>
                <a:ea typeface="ＭＳ Ｐゴシック" panose="020B0600070205080204" pitchFamily="34" charset="-128"/>
              </a:rPr>
              <a:t>in three hours on the small Basque town of Guernica,</a:t>
            </a:r>
          </a:p>
          <a:p>
            <a:r>
              <a:rPr lang="en-US" altLang="en-US">
                <a:latin typeface="Calibri" panose="020F0502020204030204" pitchFamily="34" charset="0"/>
                <a:ea typeface="ＭＳ Ｐゴシック" panose="020B0600070205080204" pitchFamily="34" charset="-128"/>
              </a:rPr>
              <a:t>killing 1,654 people and wounding 889. The illustration</a:t>
            </a:r>
          </a:p>
          <a:p>
            <a:r>
              <a:rPr lang="en-US" altLang="en-US">
                <a:latin typeface="Calibri" panose="020F0502020204030204" pitchFamily="34" charset="0"/>
                <a:ea typeface="ＭＳ Ｐゴシック" panose="020B0600070205080204" pitchFamily="34" charset="-128"/>
              </a:rPr>
              <a:t>shows the ruins of Guernica after the German attack. </a:t>
            </a: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59D7F5A-7BC9-43F5-B7BC-55679AE73DC4}" type="slidenum">
              <a:rPr lang="en-US" altLang="en-US" smtClean="0">
                <a:latin typeface="Calibri" panose="020F0502020204030204" pitchFamily="34" charset="0"/>
              </a:rPr>
              <a:pPr>
                <a:spcBef>
                  <a:spcPct val="0"/>
                </a:spcBef>
              </a:pPr>
              <a:t>74</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Destruction of Guernica. On April 26, 1937, the</a:t>
            </a:r>
          </a:p>
          <a:p>
            <a:r>
              <a:rPr lang="en-US" altLang="en-US">
                <a:latin typeface="Calibri" panose="020F0502020204030204" pitchFamily="34" charset="0"/>
                <a:ea typeface="ＭＳ Ｐゴシック" panose="020B0600070205080204" pitchFamily="34" charset="-128"/>
              </a:rPr>
              <a:t>German Condor Legion dropped 100,000 tons of explosives</a:t>
            </a:r>
          </a:p>
          <a:p>
            <a:r>
              <a:rPr lang="en-US" altLang="en-US">
                <a:latin typeface="Calibri" panose="020F0502020204030204" pitchFamily="34" charset="0"/>
                <a:ea typeface="ＭＳ Ｐゴシック" panose="020B0600070205080204" pitchFamily="34" charset="-128"/>
              </a:rPr>
              <a:t>in three hours on the small Basque town of Guernica,</a:t>
            </a:r>
          </a:p>
          <a:p>
            <a:r>
              <a:rPr lang="en-US" altLang="en-US">
                <a:latin typeface="Calibri" panose="020F0502020204030204" pitchFamily="34" charset="0"/>
                <a:ea typeface="ＭＳ Ｐゴシック" panose="020B0600070205080204" pitchFamily="34" charset="-128"/>
              </a:rPr>
              <a:t>killing 1,654 people and wounding 889. The</a:t>
            </a:r>
          </a:p>
          <a:p>
            <a:r>
              <a:rPr lang="en-US" altLang="en-US">
                <a:latin typeface="Calibri" panose="020F0502020204030204" pitchFamily="34" charset="0"/>
                <a:ea typeface="ＭＳ Ｐゴシック" panose="020B0600070205080204" pitchFamily="34" charset="-128"/>
              </a:rPr>
              <a:t>scene was captured in Pablo Picasso’s Guernica (1937),</a:t>
            </a:r>
          </a:p>
          <a:p>
            <a:r>
              <a:rPr lang="en-US" altLang="en-US">
                <a:latin typeface="Calibri" panose="020F0502020204030204" pitchFamily="34" charset="0"/>
                <a:ea typeface="ＭＳ Ｐゴシック" panose="020B0600070205080204" pitchFamily="34" charset="-128"/>
              </a:rPr>
              <a:t>a large (11 by 25 feet) Cubist piece that portrays the horror</a:t>
            </a:r>
          </a:p>
          <a:p>
            <a:r>
              <a:rPr lang="en-US" altLang="en-US">
                <a:latin typeface="Calibri" panose="020F0502020204030204" pitchFamily="34" charset="0"/>
                <a:ea typeface="ＭＳ Ｐゴシック" panose="020B0600070205080204" pitchFamily="34" charset="-128"/>
              </a:rPr>
              <a:t>and human destruction caused by mass bombings. The</a:t>
            </a:r>
          </a:p>
          <a:p>
            <a:r>
              <a:rPr lang="en-US" altLang="en-US">
                <a:latin typeface="Calibri" panose="020F0502020204030204" pitchFamily="34" charset="0"/>
                <a:ea typeface="ＭＳ Ｐゴシック" panose="020B0600070205080204" pitchFamily="34" charset="-128"/>
              </a:rPr>
              <a:t>fragmented bodies include a woman holding her dead</a:t>
            </a:r>
          </a:p>
          <a:p>
            <a:r>
              <a:rPr lang="en-US" altLang="en-US">
                <a:latin typeface="Calibri" panose="020F0502020204030204" pitchFamily="34" charset="0"/>
                <a:ea typeface="ＭＳ Ｐゴシック" panose="020B0600070205080204" pitchFamily="34" charset="-128"/>
              </a:rPr>
              <a:t>child, dismembered limbs, and terrified horses.</a:t>
            </a: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FB93025-C64B-4F44-ACF7-CC290FC68F1E}" type="slidenum">
              <a:rPr lang="en-US" altLang="en-US" smtClean="0">
                <a:latin typeface="Calibri" panose="020F0502020204030204" pitchFamily="34" charset="0"/>
              </a:rPr>
              <a:pPr>
                <a:spcBef>
                  <a:spcPct val="0"/>
                </a:spcBef>
              </a:pPr>
              <a:t>75</a:t>
            </a:fld>
            <a:endParaRPr lang="en-US" altLang="en-US">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Authoritarian States</a:t>
            </a: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8BC839FB-89E8-42F4-8AB5-340BC147D9B0}" type="slidenum">
              <a:rPr lang="en-US" altLang="en-US" smtClean="0">
                <a:latin typeface="Calibri" panose="020F0502020204030204" pitchFamily="34" charset="0"/>
              </a:rPr>
              <a:pPr>
                <a:spcBef>
                  <a:spcPct val="0"/>
                </a:spcBef>
              </a:pPr>
              <a:t>77</a:t>
            </a:fld>
            <a:endParaRPr lang="en-US" altLang="en-US">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The Little Entente</a:t>
            </a:r>
          </a:p>
        </p:txBody>
      </p:sp>
      <p:sp>
        <p:nvSpPr>
          <p:cNvPr id="92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16B7436-C7BA-4F64-9077-58F8118FF1B2}" type="slidenum">
              <a:rPr lang="en-US" altLang="en-US" smtClean="0">
                <a:latin typeface="Calibri" panose="020F0502020204030204" pitchFamily="34" charset="0"/>
              </a:rPr>
              <a:pPr>
                <a:spcBef>
                  <a:spcPct val="0"/>
                </a:spcBef>
              </a:pPr>
              <a:t>6</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Charleston. Dancing became the rage during the Roaring</a:t>
            </a:r>
          </a:p>
          <a:p>
            <a:r>
              <a:rPr lang="en-US" altLang="en-US">
                <a:latin typeface="Calibri" panose="020F0502020204030204" pitchFamily="34" charset="0"/>
                <a:ea typeface="ＭＳ Ｐゴシック" panose="020B0600070205080204" pitchFamily="34" charset="-128"/>
              </a:rPr>
              <a:t>Twenties, and the Charleston was the most popular and enduring dance</a:t>
            </a:r>
          </a:p>
          <a:p>
            <a:r>
              <a:rPr lang="en-US" altLang="en-US">
                <a:latin typeface="Calibri" panose="020F0502020204030204" pitchFamily="34" charset="0"/>
                <a:ea typeface="ＭＳ Ｐゴシック" panose="020B0600070205080204" pitchFamily="34" charset="-128"/>
              </a:rPr>
              <a:t>of the decade. This photograph shows a couple dancing the Charleston</a:t>
            </a:r>
          </a:p>
          <a:p>
            <a:r>
              <a:rPr lang="en-US" altLang="en-US">
                <a:latin typeface="Calibri" panose="020F0502020204030204" pitchFamily="34" charset="0"/>
                <a:ea typeface="ＭＳ Ｐゴシック" panose="020B0600070205080204" pitchFamily="34" charset="-128"/>
              </a:rPr>
              <a:t>in a scene from the London musical Just a Kiss in 1926.</a:t>
            </a:r>
          </a:p>
        </p:txBody>
      </p:sp>
      <p:sp>
        <p:nvSpPr>
          <p:cNvPr id="624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F8621D0-A279-4E4F-A0CB-D96334696FE9}" type="slidenum">
              <a:rPr lang="en-US" altLang="en-US" smtClean="0">
                <a:latin typeface="Calibri" panose="020F0502020204030204" pitchFamily="34" charset="0"/>
              </a:rPr>
              <a:pPr>
                <a:spcBef>
                  <a:spcPct val="0"/>
                </a:spcBef>
              </a:pPr>
              <a:t>80</a:t>
            </a:fld>
            <a:endParaRPr lang="en-US" altLang="en-US">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A scene from Triumph of the Will showing one of the many mass rallies at Nuremberg.</a:t>
            </a:r>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8B2A4B1-0E96-4E01-8C90-F19C3C0958F9}" type="slidenum">
              <a:rPr lang="en-US" altLang="en-US" smtClean="0">
                <a:latin typeface="Calibri" panose="020F0502020204030204" pitchFamily="34" charset="0"/>
              </a:rPr>
              <a:pPr>
                <a:spcBef>
                  <a:spcPct val="0"/>
                </a:spcBef>
              </a:pPr>
              <a:t>82</a:t>
            </a:fld>
            <a:endParaRPr lang="en-US" altLang="en-US">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Hannah Hoch, Cut with the Kitchen Knife Dada Through the</a:t>
            </a:r>
          </a:p>
          <a:p>
            <a:r>
              <a:rPr lang="en-US" altLang="en-US">
                <a:latin typeface="Calibri" panose="020F0502020204030204" pitchFamily="34" charset="0"/>
                <a:ea typeface="ＭＳ Ｐゴシック" panose="020B0600070205080204" pitchFamily="34" charset="-128"/>
              </a:rPr>
              <a:t>Last Weimar Beer Belly Cultural Epoch of Germany. Hannah</a:t>
            </a:r>
          </a:p>
          <a:p>
            <a:r>
              <a:rPr lang="en-US" altLang="en-US">
                <a:latin typeface="Calibri" panose="020F0502020204030204" pitchFamily="34" charset="0"/>
                <a:ea typeface="ＭＳ Ｐゴシック" panose="020B0600070205080204" pitchFamily="34" charset="-128"/>
              </a:rPr>
              <a:t>Hoch, a prominent figure in the postwar Dada movement, used</a:t>
            </a:r>
          </a:p>
          <a:p>
            <a:r>
              <a:rPr lang="en-US" altLang="en-US">
                <a:latin typeface="Calibri" panose="020F0502020204030204" pitchFamily="34" charset="0"/>
                <a:ea typeface="ＭＳ Ｐゴシック" panose="020B0600070205080204" pitchFamily="34" charset="-128"/>
              </a:rPr>
              <a:t>photomontage to create images that reflected on women’s issues. In Cut</a:t>
            </a:r>
          </a:p>
          <a:p>
            <a:r>
              <a:rPr lang="en-US" altLang="en-US">
                <a:latin typeface="Calibri" panose="020F0502020204030204" pitchFamily="34" charset="0"/>
                <a:ea typeface="ＭＳ Ｐゴシック" panose="020B0600070205080204" pitchFamily="34" charset="-128"/>
              </a:rPr>
              <a:t>with the Kitchen Knife (1919), she combined pictures of German political</a:t>
            </a:r>
          </a:p>
          <a:p>
            <a:r>
              <a:rPr lang="en-US" altLang="en-US">
                <a:latin typeface="Calibri" panose="020F0502020204030204" pitchFamily="34" charset="0"/>
                <a:ea typeface="ＭＳ Ｐゴシック" panose="020B0600070205080204" pitchFamily="34" charset="-128"/>
              </a:rPr>
              <a:t>leaders with sports stars, Dada artists, and scenes from urban life. One</a:t>
            </a:r>
          </a:p>
          <a:p>
            <a:r>
              <a:rPr lang="en-US" altLang="en-US">
                <a:latin typeface="Calibri" panose="020F0502020204030204" pitchFamily="34" charset="0"/>
                <a:ea typeface="ＭＳ Ｐゴシック" panose="020B0600070205080204" pitchFamily="34" charset="-128"/>
              </a:rPr>
              <a:t>major theme emerged: the confrontation between the anti-Dada world</a:t>
            </a:r>
          </a:p>
          <a:p>
            <a:r>
              <a:rPr lang="en-US" altLang="en-US">
                <a:latin typeface="Calibri" panose="020F0502020204030204" pitchFamily="34" charset="0"/>
                <a:ea typeface="ＭＳ Ｐゴシック" panose="020B0600070205080204" pitchFamily="34" charset="-128"/>
              </a:rPr>
              <a:t>of German political leaders and the Dada world of revolutionary ideals.</a:t>
            </a:r>
          </a:p>
          <a:p>
            <a:r>
              <a:rPr lang="en-US" altLang="en-US">
                <a:latin typeface="Calibri" panose="020F0502020204030204" pitchFamily="34" charset="0"/>
                <a:ea typeface="ＭＳ Ｐゴシック" panose="020B0600070205080204" pitchFamily="34" charset="-128"/>
              </a:rPr>
              <a:t>Hoch associated women with Dada and the new world.</a:t>
            </a:r>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3FCA76E-9906-49A3-9577-15EAD6327F82}" type="slidenum">
              <a:rPr lang="en-US" altLang="en-US" smtClean="0">
                <a:latin typeface="Calibri" panose="020F0502020204030204" pitchFamily="34" charset="0"/>
              </a:rPr>
              <a:pPr>
                <a:spcBef>
                  <a:spcPct val="0"/>
                </a:spcBef>
              </a:pPr>
              <a:t>85</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Salvador Dali, The Persistence of</a:t>
            </a:r>
          </a:p>
          <a:p>
            <a:r>
              <a:rPr lang="en-US" altLang="en-US">
                <a:latin typeface="Calibri" panose="020F0502020204030204" pitchFamily="34" charset="0"/>
                <a:ea typeface="ＭＳ Ｐゴシック" panose="020B0600070205080204" pitchFamily="34" charset="-128"/>
              </a:rPr>
              <a:t>Memory. Surrealism was another</a:t>
            </a:r>
          </a:p>
          <a:p>
            <a:r>
              <a:rPr lang="en-US" altLang="en-US">
                <a:latin typeface="Calibri" panose="020F0502020204030204" pitchFamily="34" charset="0"/>
                <a:ea typeface="ＭＳ Ｐゴシック" panose="020B0600070205080204" pitchFamily="34" charset="-128"/>
              </a:rPr>
              <a:t>important artistic movement between the</a:t>
            </a:r>
          </a:p>
          <a:p>
            <a:r>
              <a:rPr lang="en-US" altLang="en-US">
                <a:latin typeface="Calibri" panose="020F0502020204030204" pitchFamily="34" charset="0"/>
                <a:ea typeface="ＭＳ Ｐゴシック" panose="020B0600070205080204" pitchFamily="34" charset="-128"/>
              </a:rPr>
              <a:t>wars. Influenced by the theories of</a:t>
            </a:r>
          </a:p>
          <a:p>
            <a:r>
              <a:rPr lang="en-US" altLang="en-US">
                <a:latin typeface="Calibri" panose="020F0502020204030204" pitchFamily="34" charset="0"/>
                <a:ea typeface="ＭＳ Ｐゴシック" panose="020B0600070205080204" pitchFamily="34" charset="-128"/>
              </a:rPr>
              <a:t>Freudian psychology, Surrealists sought to</a:t>
            </a:r>
          </a:p>
          <a:p>
            <a:r>
              <a:rPr lang="en-US" altLang="en-US">
                <a:latin typeface="Calibri" panose="020F0502020204030204" pitchFamily="34" charset="0"/>
                <a:ea typeface="ＭＳ Ｐゴシック" panose="020B0600070205080204" pitchFamily="34" charset="-128"/>
              </a:rPr>
              <a:t>reveal the world of the unconscious, or</a:t>
            </a:r>
          </a:p>
          <a:p>
            <a:r>
              <a:rPr lang="en-US" altLang="en-US">
                <a:latin typeface="Calibri" panose="020F0502020204030204" pitchFamily="34" charset="0"/>
                <a:ea typeface="ＭＳ Ｐゴシック" panose="020B0600070205080204" pitchFamily="34" charset="-128"/>
              </a:rPr>
              <a:t>the ‘‘greater reality’’ that they believed</a:t>
            </a:r>
          </a:p>
          <a:p>
            <a:r>
              <a:rPr lang="en-US" altLang="en-US">
                <a:latin typeface="Calibri" panose="020F0502020204030204" pitchFamily="34" charset="0"/>
                <a:ea typeface="ＭＳ Ｐゴシック" panose="020B0600070205080204" pitchFamily="34" charset="-128"/>
              </a:rPr>
              <a:t>existed beyond the world of physical</a:t>
            </a:r>
          </a:p>
          <a:p>
            <a:r>
              <a:rPr lang="en-US" altLang="en-US">
                <a:latin typeface="Calibri" panose="020F0502020204030204" pitchFamily="34" charset="0"/>
                <a:ea typeface="ＭＳ Ｐゴシック" panose="020B0600070205080204" pitchFamily="34" charset="-128"/>
              </a:rPr>
              <a:t>appearances. As is evident in this 1931</a:t>
            </a:r>
          </a:p>
          <a:p>
            <a:r>
              <a:rPr lang="en-US" altLang="en-US">
                <a:latin typeface="Calibri" panose="020F0502020204030204" pitchFamily="34" charset="0"/>
                <a:ea typeface="ＭＳ Ｐゴシック" panose="020B0600070205080204" pitchFamily="34" charset="-128"/>
              </a:rPr>
              <a:t>painting, Salvador Dalı´ sought to portray</a:t>
            </a:r>
          </a:p>
          <a:p>
            <a:r>
              <a:rPr lang="en-US" altLang="en-US">
                <a:latin typeface="Calibri" panose="020F0502020204030204" pitchFamily="34" charset="0"/>
                <a:ea typeface="ＭＳ Ｐゴシック" panose="020B0600070205080204" pitchFamily="34" charset="-128"/>
              </a:rPr>
              <a:t>the world of dreams by painting</a:t>
            </a:r>
          </a:p>
          <a:p>
            <a:r>
              <a:rPr lang="en-US" altLang="en-US">
                <a:latin typeface="Calibri" panose="020F0502020204030204" pitchFamily="34" charset="0"/>
                <a:ea typeface="ＭＳ Ｐゴシック" panose="020B0600070205080204" pitchFamily="34" charset="-128"/>
              </a:rPr>
              <a:t>recognizable objects in unrecognizable</a:t>
            </a:r>
          </a:p>
          <a:p>
            <a:r>
              <a:rPr lang="en-US" altLang="en-US">
                <a:latin typeface="Calibri" panose="020F0502020204030204" pitchFamily="34" charset="0"/>
                <a:ea typeface="ＭＳ Ｐゴシック" panose="020B0600070205080204" pitchFamily="34" charset="-128"/>
              </a:rPr>
              <a:t>relationships.</a:t>
            </a:r>
          </a:p>
        </p:txBody>
      </p:sp>
      <p:sp>
        <p:nvSpPr>
          <p:cNvPr id="706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C6F96976-F941-464D-8F3C-E9D65B7687F9}" type="slidenum">
              <a:rPr lang="en-US" altLang="en-US" smtClean="0">
                <a:latin typeface="Calibri" panose="020F0502020204030204" pitchFamily="34" charset="0"/>
              </a:rPr>
              <a:pPr>
                <a:spcBef>
                  <a:spcPct val="0"/>
                </a:spcBef>
              </a:pPr>
              <a:t>86</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Walter Gropius, The Bauhaus. Walter Gropius was one of Europe’s</a:t>
            </a:r>
          </a:p>
          <a:p>
            <a:r>
              <a:rPr lang="en-US" altLang="en-US">
                <a:latin typeface="Calibri" panose="020F0502020204030204" pitchFamily="34" charset="0"/>
                <a:ea typeface="ＭＳ Ｐゴシック" panose="020B0600070205080204" pitchFamily="34" charset="-128"/>
              </a:rPr>
              <a:t>pioneers in modern architecture. When the Bauhaus moved to Dessau in</a:t>
            </a:r>
          </a:p>
          <a:p>
            <a:r>
              <a:rPr lang="en-US" altLang="en-US">
                <a:latin typeface="Calibri" panose="020F0502020204030204" pitchFamily="34" charset="0"/>
                <a:ea typeface="ＭＳ Ｐゴシック" panose="020B0600070205080204" pitchFamily="34" charset="-128"/>
              </a:rPr>
              <a:t>1925, Gropius designed a building for its activities. His straightforward</a:t>
            </a:r>
          </a:p>
          <a:p>
            <a:r>
              <a:rPr lang="en-US" altLang="en-US">
                <a:latin typeface="Calibri" panose="020F0502020204030204" pitchFamily="34" charset="0"/>
                <a:ea typeface="ＭＳ Ｐゴシック" panose="020B0600070205080204" pitchFamily="34" charset="-128"/>
              </a:rPr>
              <a:t>use of steel, reinforced concrete, and rows of windows reflects the move</a:t>
            </a:r>
          </a:p>
          <a:p>
            <a:r>
              <a:rPr lang="en-US" altLang="en-US">
                <a:latin typeface="Calibri" panose="020F0502020204030204" pitchFamily="34" charset="0"/>
                <a:ea typeface="ＭＳ Ｐゴシック" panose="020B0600070205080204" pitchFamily="34" charset="-128"/>
              </a:rPr>
              <a:t>to functionalism in modern architecture.</a:t>
            </a:r>
          </a:p>
        </p:txBody>
      </p:sp>
      <p:sp>
        <p:nvSpPr>
          <p:cNvPr id="737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3F1D3EA7-F362-4402-8DE5-C646AEFB1A5B}" type="slidenum">
              <a:rPr lang="en-US" altLang="en-US" smtClean="0">
                <a:latin typeface="Calibri" panose="020F0502020204030204" pitchFamily="34" charset="0"/>
              </a:rPr>
              <a:pPr>
                <a:spcBef>
                  <a:spcPct val="0"/>
                </a:spcBef>
              </a:pPr>
              <a:t>89</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Calibri" panose="020F0502020204030204" pitchFamily="34" charset="0"/>
              <a:ea typeface="ＭＳ Ｐゴシック" panose="020B0600070205080204" pitchFamily="34" charset="-128"/>
            </a:endParaRPr>
          </a:p>
        </p:txBody>
      </p:sp>
      <p:sp>
        <p:nvSpPr>
          <p:cNvPr id="778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1488E27-6774-4A2D-9FA8-7783201E0252}" type="slidenum">
              <a:rPr lang="en-US" altLang="en-US" smtClean="0">
                <a:latin typeface="Calibri" panose="020F0502020204030204" pitchFamily="34" charset="0"/>
              </a:rPr>
              <a:pPr>
                <a:spcBef>
                  <a:spcPct val="0"/>
                </a:spcBef>
              </a:pPr>
              <a:t>92</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Effects of Inflation. The inflationary pressures that had begun in</a:t>
            </a:r>
          </a:p>
          <a:p>
            <a:r>
              <a:rPr lang="en-US" altLang="en-US">
                <a:latin typeface="Calibri" panose="020F0502020204030204" pitchFamily="34" charset="0"/>
                <a:ea typeface="ＭＳ Ｐゴシック" panose="020B0600070205080204" pitchFamily="34" charset="-128"/>
              </a:rPr>
              <a:t>Germany at the end of World War I intensified during the French</a:t>
            </a:r>
          </a:p>
          <a:p>
            <a:r>
              <a:rPr lang="en-US" altLang="en-US">
                <a:latin typeface="Calibri" panose="020F0502020204030204" pitchFamily="34" charset="0"/>
                <a:ea typeface="ＭＳ Ｐゴシック" panose="020B0600070205080204" pitchFamily="34" charset="-128"/>
              </a:rPr>
              <a:t>occupation of the Ruhr. By the early 1920s, the value of the German</a:t>
            </a:r>
          </a:p>
          <a:p>
            <a:r>
              <a:rPr lang="en-US" altLang="en-US">
                <a:latin typeface="Calibri" panose="020F0502020204030204" pitchFamily="34" charset="0"/>
                <a:ea typeface="ＭＳ Ｐゴシック" panose="020B0600070205080204" pitchFamily="34" charset="-128"/>
              </a:rPr>
              <a:t>mark had fallen precipitously. This photograph shows German children</a:t>
            </a:r>
          </a:p>
          <a:p>
            <a:r>
              <a:rPr lang="en-US" altLang="en-US">
                <a:latin typeface="Calibri" panose="020F0502020204030204" pitchFamily="34" charset="0"/>
                <a:ea typeface="ＭＳ Ｐゴシック" panose="020B0600070205080204" pitchFamily="34" charset="-128"/>
              </a:rPr>
              <a:t>using bundles of worthless money as building blocks. The wads of</a:t>
            </a:r>
          </a:p>
          <a:p>
            <a:r>
              <a:rPr lang="en-US" altLang="en-US">
                <a:latin typeface="Calibri" panose="020F0502020204030204" pitchFamily="34" charset="0"/>
                <a:ea typeface="ＭＳ Ｐゴシック" panose="020B0600070205080204" pitchFamily="34" charset="-128"/>
              </a:rPr>
              <a:t>money were cheaper than toys.</a:t>
            </a:r>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5E80BA92-CBBA-43F1-8F64-A0460CAE353F}" type="slidenum">
              <a:rPr lang="en-US" altLang="en-US" smtClean="0">
                <a:latin typeface="Calibri" panose="020F0502020204030204" pitchFamily="34" charset="0"/>
              </a:rPr>
              <a:pPr>
                <a:spcBef>
                  <a:spcPct val="0"/>
                </a:spcBef>
              </a:pPr>
              <a:t>7</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The Great Depression:</a:t>
            </a:r>
          </a:p>
          <a:p>
            <a:r>
              <a:rPr lang="en-US" altLang="en-US">
                <a:latin typeface="Calibri" panose="020F0502020204030204" pitchFamily="34" charset="0"/>
                <a:ea typeface="ＭＳ Ｐゴシック" panose="020B0600070205080204" pitchFamily="34" charset="-128"/>
              </a:rPr>
              <a:t>Bread Lines in Paris. The</a:t>
            </a:r>
          </a:p>
          <a:p>
            <a:r>
              <a:rPr lang="en-US" altLang="en-US">
                <a:latin typeface="Calibri" panose="020F0502020204030204" pitchFamily="34" charset="0"/>
                <a:ea typeface="ＭＳ Ｐゴシック" panose="020B0600070205080204" pitchFamily="34" charset="-128"/>
              </a:rPr>
              <a:t>Great Depression devastated</a:t>
            </a:r>
          </a:p>
          <a:p>
            <a:r>
              <a:rPr lang="en-US" altLang="en-US">
                <a:latin typeface="Calibri" panose="020F0502020204030204" pitchFamily="34" charset="0"/>
                <a:ea typeface="ＭＳ Ｐゴシック" panose="020B0600070205080204" pitchFamily="34" charset="-128"/>
              </a:rPr>
              <a:t>the European economy and</a:t>
            </a:r>
          </a:p>
          <a:p>
            <a:r>
              <a:rPr lang="en-US" altLang="en-US">
                <a:latin typeface="Calibri" panose="020F0502020204030204" pitchFamily="34" charset="0"/>
                <a:ea typeface="ＭＳ Ｐゴシック" panose="020B0600070205080204" pitchFamily="34" charset="-128"/>
              </a:rPr>
              <a:t>had serious political</a:t>
            </a:r>
          </a:p>
          <a:p>
            <a:r>
              <a:rPr lang="en-US" altLang="en-US">
                <a:latin typeface="Calibri" panose="020F0502020204030204" pitchFamily="34" charset="0"/>
                <a:ea typeface="ＭＳ Ｐゴシック" panose="020B0600070205080204" pitchFamily="34" charset="-128"/>
              </a:rPr>
              <a:t>repercussions. Because of its</a:t>
            </a:r>
          </a:p>
          <a:p>
            <a:r>
              <a:rPr lang="en-US" altLang="en-US">
                <a:latin typeface="Calibri" panose="020F0502020204030204" pitchFamily="34" charset="0"/>
                <a:ea typeface="ＭＳ Ｐゴシック" panose="020B0600070205080204" pitchFamily="34" charset="-128"/>
              </a:rPr>
              <a:t>more balanced economy,</a:t>
            </a:r>
          </a:p>
          <a:p>
            <a:r>
              <a:rPr lang="en-US" altLang="en-US">
                <a:latin typeface="Calibri" panose="020F0502020204030204" pitchFamily="34" charset="0"/>
                <a:ea typeface="ＭＳ Ｐゴシック" panose="020B0600070205080204" pitchFamily="34" charset="-128"/>
              </a:rPr>
              <a:t>France did not feel the effects</a:t>
            </a:r>
          </a:p>
          <a:p>
            <a:r>
              <a:rPr lang="en-US" altLang="en-US">
                <a:latin typeface="Calibri" panose="020F0502020204030204" pitchFamily="34" charset="0"/>
                <a:ea typeface="ＭＳ Ｐゴシック" panose="020B0600070205080204" pitchFamily="34" charset="-128"/>
              </a:rPr>
              <a:t>of the depression as quickly as</a:t>
            </a:r>
          </a:p>
          <a:p>
            <a:r>
              <a:rPr lang="en-US" altLang="en-US">
                <a:latin typeface="Calibri" panose="020F0502020204030204" pitchFamily="34" charset="0"/>
                <a:ea typeface="ＭＳ Ｐゴシック" panose="020B0600070205080204" pitchFamily="34" charset="-128"/>
              </a:rPr>
              <a:t>other European countries. By</a:t>
            </a:r>
          </a:p>
          <a:p>
            <a:r>
              <a:rPr lang="en-US" altLang="en-US">
                <a:latin typeface="Calibri" panose="020F0502020204030204" pitchFamily="34" charset="0"/>
                <a:ea typeface="ＭＳ Ｐゴシック" panose="020B0600070205080204" pitchFamily="34" charset="-128"/>
              </a:rPr>
              <a:t>1931, however, even France</a:t>
            </a:r>
          </a:p>
          <a:p>
            <a:r>
              <a:rPr lang="en-US" altLang="en-US">
                <a:latin typeface="Calibri" panose="020F0502020204030204" pitchFamily="34" charset="0"/>
                <a:ea typeface="ＭＳ Ｐゴシック" panose="020B0600070205080204" pitchFamily="34" charset="-128"/>
              </a:rPr>
              <a:t>was experiencing lines of</a:t>
            </a:r>
          </a:p>
          <a:p>
            <a:r>
              <a:rPr lang="en-US" altLang="en-US">
                <a:latin typeface="Calibri" panose="020F0502020204030204" pitchFamily="34" charset="0"/>
                <a:ea typeface="ＭＳ Ｐゴシック" panose="020B0600070205080204" pitchFamily="34" charset="-128"/>
              </a:rPr>
              <a:t>unemployed people at free food</a:t>
            </a:r>
          </a:p>
          <a:p>
            <a:r>
              <a:rPr lang="en-US" altLang="en-US">
                <a:latin typeface="Calibri" panose="020F0502020204030204" pitchFamily="34" charset="0"/>
                <a:ea typeface="ＭＳ Ｐゴシック" panose="020B0600070205080204" pitchFamily="34" charset="-128"/>
              </a:rPr>
              <a:t>centers.</a:t>
            </a:r>
          </a:p>
        </p:txBody>
      </p:sp>
      <p:sp>
        <p:nvSpPr>
          <p:cNvPr id="14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1FD730A-B97E-4AAB-8AA4-3AEEBE5AC541}" type="slidenum">
              <a:rPr lang="en-US" altLang="en-US" smtClean="0">
                <a:latin typeface="Calibri" panose="020F0502020204030204" pitchFamily="34" charset="0"/>
              </a:rPr>
              <a:pPr>
                <a:spcBef>
                  <a:spcPct val="0"/>
                </a:spcBef>
              </a:pPr>
              <a:t>9</a:t>
            </a:fld>
            <a:endParaRPr lang="en-US"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The Democratic States</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E3E2CE3F-8C3A-47AF-8113-D078931FE59B}" type="slidenum">
              <a:rPr lang="en-US" altLang="en-US" smtClean="0">
                <a:latin typeface="Calibri" panose="020F0502020204030204" pitchFamily="34" charset="0"/>
              </a:rPr>
              <a:pPr>
                <a:spcBef>
                  <a:spcPct val="0"/>
                </a:spcBef>
              </a:pPr>
              <a:t>12</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Gandhi. Mahatma Gandhi, India’s ‘‘Great Soul,’’ became the spiritual leader of</a:t>
            </a:r>
          </a:p>
          <a:p>
            <a:r>
              <a:rPr lang="en-US" altLang="en-US">
                <a:latin typeface="Calibri" panose="020F0502020204030204" pitchFamily="34" charset="0"/>
                <a:ea typeface="ＭＳ Ｐゴシック" panose="020B0600070205080204" pitchFamily="34" charset="-128"/>
              </a:rPr>
              <a:t>India’s struggle for independence from British colonial rule. Unlike many other</a:t>
            </a:r>
          </a:p>
          <a:p>
            <a:r>
              <a:rPr lang="en-US" altLang="en-US">
                <a:latin typeface="Calibri" panose="020F0502020204030204" pitchFamily="34" charset="0"/>
                <a:ea typeface="ＭＳ Ｐゴシック" panose="020B0600070205080204" pitchFamily="34" charset="-128"/>
              </a:rPr>
              <a:t>nationalist leaders, Gandhi rejected the materialistic culture of the West and urged his</a:t>
            </a:r>
          </a:p>
          <a:p>
            <a:r>
              <a:rPr lang="en-US" altLang="en-US">
                <a:latin typeface="Calibri" panose="020F0502020204030204" pitchFamily="34" charset="0"/>
                <a:ea typeface="ＭＳ Ｐゴシック" panose="020B0600070205080204" pitchFamily="34" charset="-128"/>
              </a:rPr>
              <a:t>followers to return to the native traditions of the Indian village. To illustrate his point,</a:t>
            </a:r>
          </a:p>
          <a:p>
            <a:r>
              <a:rPr lang="en-US" altLang="en-US">
                <a:latin typeface="Calibri" panose="020F0502020204030204" pitchFamily="34" charset="0"/>
                <a:ea typeface="ＭＳ Ｐゴシック" panose="020B0600070205080204" pitchFamily="34" charset="-128"/>
              </a:rPr>
              <a:t>as seen in this illustration, Gandhi dressed in the simple Indian dhoti rather than in the</a:t>
            </a:r>
          </a:p>
          <a:p>
            <a:r>
              <a:rPr lang="en-US" altLang="en-US">
                <a:latin typeface="Calibri" panose="020F0502020204030204" pitchFamily="34" charset="0"/>
                <a:ea typeface="ＭＳ Ｐゴシック" panose="020B0600070205080204" pitchFamily="34" charset="-128"/>
              </a:rPr>
              <a:t>Western fashion favored by many of his colleagues. He is also using a manual</a:t>
            </a:r>
          </a:p>
          <a:p>
            <a:r>
              <a:rPr lang="en-US" altLang="en-US">
                <a:latin typeface="Calibri" panose="020F0502020204030204" pitchFamily="34" charset="0"/>
                <a:ea typeface="ＭＳ Ｐゴシック" panose="020B0600070205080204" pitchFamily="34" charset="-128"/>
              </a:rPr>
              <a:t>spinning wheel to make cotton thread to protest imports of British textiles.</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180EB409-D918-446D-8679-21C9209FBBCA}" type="slidenum">
              <a:rPr lang="en-US" altLang="en-US" smtClean="0">
                <a:latin typeface="Calibri" panose="020F0502020204030204" pitchFamily="34" charset="0"/>
              </a:rPr>
              <a:pPr>
                <a:spcBef>
                  <a:spcPct val="0"/>
                </a:spcBef>
              </a:pPr>
              <a:t>17</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Territory Gained by Italy</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4CEAD3F9-0442-452F-9E7E-1657B8A336FA}" type="slidenum">
              <a:rPr lang="en-US" altLang="en-US" smtClean="0">
                <a:latin typeface="Calibri" panose="020F0502020204030204" pitchFamily="34" charset="0"/>
              </a:rPr>
              <a:pPr>
                <a:spcBef>
                  <a:spcPct val="0"/>
                </a:spcBef>
              </a:pPr>
              <a:t>27</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Calibri" panose="020F0502020204030204" pitchFamily="34" charset="0"/>
                <a:ea typeface="ＭＳ Ｐゴシック" panose="020B0600070205080204" pitchFamily="34" charset="-128"/>
              </a:rPr>
              <a:t>Mussolini, the Iron Duce.</a:t>
            </a:r>
          </a:p>
          <a:p>
            <a:r>
              <a:rPr lang="en-US" altLang="en-US">
                <a:latin typeface="Calibri" panose="020F0502020204030204" pitchFamily="34" charset="0"/>
                <a:ea typeface="ＭＳ Ｐゴシック" panose="020B0600070205080204" pitchFamily="34" charset="-128"/>
              </a:rPr>
              <a:t>One of Mussolini’s favorite</a:t>
            </a:r>
          </a:p>
          <a:p>
            <a:r>
              <a:rPr lang="en-US" altLang="en-US">
                <a:latin typeface="Calibri" panose="020F0502020204030204" pitchFamily="34" charset="0"/>
                <a:ea typeface="ＭＳ Ｐゴシック" panose="020B0600070205080204" pitchFamily="34" charset="-128"/>
              </a:rPr>
              <a:t>images of himself was that of the</a:t>
            </a:r>
          </a:p>
          <a:p>
            <a:r>
              <a:rPr lang="en-US" altLang="en-US">
                <a:latin typeface="Calibri" panose="020F0502020204030204" pitchFamily="34" charset="0"/>
                <a:ea typeface="ＭＳ Ｐゴシック" panose="020B0600070205080204" pitchFamily="34" charset="-128"/>
              </a:rPr>
              <a:t>Iron Duce—the strong leader</a:t>
            </a:r>
          </a:p>
          <a:p>
            <a:r>
              <a:rPr lang="en-US" altLang="en-US">
                <a:latin typeface="Calibri" panose="020F0502020204030204" pitchFamily="34" charset="0"/>
                <a:ea typeface="ＭＳ Ｐゴシック" panose="020B0600070205080204" pitchFamily="34" charset="-128"/>
              </a:rPr>
              <a:t>who is always right.</a:t>
            </a:r>
          </a:p>
          <a:p>
            <a:r>
              <a:rPr lang="en-US" altLang="en-US">
                <a:latin typeface="Calibri" panose="020F0502020204030204" pitchFamily="34" charset="0"/>
                <a:ea typeface="ＭＳ Ｐゴシック" panose="020B0600070205080204" pitchFamily="34" charset="-128"/>
              </a:rPr>
              <a:t>Consequently, he was often seen</a:t>
            </a:r>
          </a:p>
          <a:p>
            <a:r>
              <a:rPr lang="en-US" altLang="en-US">
                <a:latin typeface="Calibri" panose="020F0502020204030204" pitchFamily="34" charset="0"/>
                <a:ea typeface="ＭＳ Ｐゴシック" panose="020B0600070205080204" pitchFamily="34" charset="-128"/>
              </a:rPr>
              <a:t>in military-style uniforms and</a:t>
            </a:r>
          </a:p>
          <a:p>
            <a:r>
              <a:rPr lang="en-US" altLang="en-US">
                <a:latin typeface="Calibri" panose="020F0502020204030204" pitchFamily="34" charset="0"/>
                <a:ea typeface="ＭＳ Ｐゴシック" panose="020B0600070205080204" pitchFamily="34" charset="-128"/>
              </a:rPr>
              <a:t>military poses. This photograph</a:t>
            </a:r>
          </a:p>
          <a:p>
            <a:r>
              <a:rPr lang="en-US" altLang="en-US">
                <a:latin typeface="Calibri" panose="020F0502020204030204" pitchFamily="34" charset="0"/>
                <a:ea typeface="ＭＳ Ｐゴシック" panose="020B0600070205080204" pitchFamily="34" charset="-128"/>
              </a:rPr>
              <a:t>shows Mussolini in one of his</a:t>
            </a:r>
          </a:p>
          <a:p>
            <a:r>
              <a:rPr lang="en-US" altLang="en-US">
                <a:latin typeface="Calibri" panose="020F0502020204030204" pitchFamily="34" charset="0"/>
                <a:ea typeface="ＭＳ Ｐゴシック" panose="020B0600070205080204" pitchFamily="34" charset="-128"/>
              </a:rPr>
              <a:t>numerous uniforms with his</a:t>
            </a:r>
          </a:p>
          <a:p>
            <a:r>
              <a:rPr lang="en-US" altLang="en-US">
                <a:latin typeface="Calibri" panose="020F0502020204030204" pitchFamily="34" charset="0"/>
                <a:ea typeface="ＭＳ Ｐゴシック" panose="020B0600070205080204" pitchFamily="34" charset="-128"/>
              </a:rPr>
              <a:t>Blackshirt bodyguards giving the</a:t>
            </a:r>
          </a:p>
          <a:p>
            <a:r>
              <a:rPr lang="en-US" altLang="en-US">
                <a:latin typeface="Calibri" panose="020F0502020204030204" pitchFamily="34" charset="0"/>
                <a:ea typeface="ＭＳ Ｐゴシック" panose="020B0600070205080204" pitchFamily="34" charset="-128"/>
              </a:rPr>
              <a:t>Fascist salute.</a:t>
            </a:r>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B9EFE969-B685-4173-A1AB-04A433A4FB58}" type="slidenum">
              <a:rPr lang="en-US" altLang="en-US" smtClean="0">
                <a:latin typeface="Calibri" panose="020F0502020204030204" pitchFamily="34" charset="0"/>
              </a:rPr>
              <a:pPr>
                <a:spcBef>
                  <a:spcPct val="0"/>
                </a:spcBef>
              </a:pPr>
              <a:t>29</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CHRONOLOGY Fascist Italy</a:t>
            </a: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AAE16F4B-E7AE-43E0-8E0A-85970AC5C64A}" type="slidenum">
              <a:rPr lang="en-US" altLang="en-US" smtClean="0">
                <a:latin typeface="Calibri" panose="020F0502020204030204" pitchFamily="34" charset="0"/>
              </a:rPr>
              <a:pPr>
                <a:spcBef>
                  <a:spcPct val="0"/>
                </a:spcBef>
              </a:pPr>
              <a:t>31</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pic>
        <p:nvPicPr>
          <p:cNvPr id="3" name="Picture 22"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7938" y="6500813"/>
            <a:ext cx="9151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1" descr="Expbanna"/>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invGray">
          <a:xfrm>
            <a:off x="-15875" y="-7938"/>
            <a:ext cx="9159875" cy="330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644525"/>
            <a:ext cx="43243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848600" y="6149975"/>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Rectangle 2"/>
          <p:cNvSpPr>
            <a:spLocks noGrp="1" noChangeArrowheads="1"/>
          </p:cNvSpPr>
          <p:nvPr>
            <p:ph type="ctrTitle"/>
          </p:nvPr>
        </p:nvSpPr>
        <p:spPr>
          <a:xfrm>
            <a:off x="4552950" y="2895600"/>
            <a:ext cx="4432300" cy="2005013"/>
          </a:xfrm>
        </p:spPr>
        <p:txBody>
          <a:bodyPr/>
          <a:lstStyle>
            <a:lvl1pPr>
              <a:defRPr sz="3600">
                <a:effectLst>
                  <a:outerShdw blurRad="38100" dist="38100" dir="2700000" algn="tl">
                    <a:srgbClr val="FFFFFF"/>
                  </a:outerShdw>
                </a:effectLst>
                <a:latin typeface="Arial" charset="0"/>
              </a:defRPr>
            </a:lvl1pPr>
          </a:lstStyle>
          <a:p>
            <a:pPr lvl="0"/>
            <a:r>
              <a:rPr lang="en-US" noProof="0"/>
              <a:t>Click to edit Master title style</a:t>
            </a:r>
          </a:p>
        </p:txBody>
      </p:sp>
    </p:spTree>
    <p:extLst>
      <p:ext uri="{BB962C8B-B14F-4D97-AF65-F5344CB8AC3E}">
        <p14:creationId xmlns:p14="http://schemas.microsoft.com/office/powerpoint/2010/main" val="4288623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5212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2433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2474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734659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6756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275580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6539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8447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27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652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9319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pic>
        <p:nvPicPr>
          <p:cNvPr id="1026" name="Picture 8" descr="Expbanna"/>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76200" y="76200"/>
            <a:ext cx="9067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p:cNvSpPr>
            <a:spLocks noGrp="1" noChangeArrowheads="1"/>
          </p:cNvSpPr>
          <p:nvPr>
            <p:ph type="body" idx="1"/>
          </p:nvPr>
        </p:nvSpPr>
        <p:spPr bwMode="auto">
          <a:xfrm>
            <a:off x="652463" y="1600200"/>
            <a:ext cx="8034337"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72"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Lst>
  <p:txStyles>
    <p:titleStyle>
      <a:lvl1pPr algn="ctr" rtl="0" eaLnBrk="0" fontAlgn="base" hangingPunct="0">
        <a:spcBef>
          <a:spcPct val="0"/>
        </a:spcBef>
        <a:spcAft>
          <a:spcPct val="0"/>
        </a:spcAft>
        <a:defRPr sz="40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0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rgbClr val="008040"/>
        </a:buClr>
        <a:buSzPct val="75000"/>
        <a:buFont typeface="Wingdings" panose="05000000000000000000" pitchFamily="2" charset="2"/>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rgbClr val="008040"/>
        </a:buClr>
        <a:buSzPct val="75000"/>
        <a:buFont typeface="Wingdings" panose="05000000000000000000" pitchFamily="2" charset="2"/>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rgbClr val="008040"/>
        </a:buClr>
        <a:buSzPct val="75000"/>
        <a:buFont typeface="Wingdings" panose="05000000000000000000" pitchFamily="2" charset="2"/>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emf"/></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hyperlink" Target="https://en.wikipedia.org/wiki/Verst" TargetMode="Externa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6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7" name="Title 1"/>
          <p:cNvSpPr>
            <a:spLocks noChangeArrowheads="1"/>
          </p:cNvSpPr>
          <p:nvPr/>
        </p:nvSpPr>
        <p:spPr bwMode="auto">
          <a:xfrm>
            <a:off x="4714875" y="2298700"/>
            <a:ext cx="4164013"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defRPr/>
            </a:pPr>
            <a:r>
              <a:rPr lang="en-US" sz="3000" dirty="0">
                <a:effectLst>
                  <a:outerShdw blurRad="38100" dist="38100" dir="2700000" algn="tl">
                    <a:srgbClr val="FFFFFF"/>
                  </a:outerShdw>
                </a:effectLst>
                <a:latin typeface="Calibri"/>
                <a:ea typeface="ＭＳ Ｐゴシック" charset="0"/>
                <a:cs typeface="Calibri"/>
              </a:rPr>
              <a:t>Chapter 26</a:t>
            </a:r>
            <a:endParaRPr lang="en-US" sz="3000" dirty="0">
              <a:latin typeface="Calibri"/>
              <a:ea typeface="ＭＳ Ｐゴシック" charset="0"/>
              <a:cs typeface="Calibri"/>
            </a:endParaRPr>
          </a:p>
        </p:txBody>
      </p:sp>
      <p:sp>
        <p:nvSpPr>
          <p:cNvPr id="28674" name="Rectangle 2"/>
          <p:cNvSpPr>
            <a:spLocks noGrp="1" noChangeArrowheads="1"/>
          </p:cNvSpPr>
          <p:nvPr>
            <p:ph type="ctrTitle"/>
          </p:nvPr>
        </p:nvSpPr>
        <p:spPr>
          <a:xfrm>
            <a:off x="4579938" y="2895600"/>
            <a:ext cx="4432300" cy="2005013"/>
          </a:xfrm>
        </p:spPr>
        <p:txBody>
          <a:bodyPr/>
          <a:lstStyle/>
          <a:p>
            <a:pPr eaLnBrk="1" hangingPunct="1">
              <a:defRPr/>
            </a:pP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The Futile Search for a New Stability:</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Europe Between the Wars,  </a:t>
            </a:r>
            <a:b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br>
            <a:r>
              <a:rPr lang="en-US" altLang="en-US" sz="3000" b="1" dirty="0">
                <a:solidFill>
                  <a:srgbClr val="008040"/>
                </a:solidFill>
                <a:effectLst>
                  <a:outerShdw blurRad="38100" dist="38100" dir="2700000" algn="tl">
                    <a:srgbClr val="C0C0C0"/>
                  </a:outerShdw>
                </a:effectLst>
                <a:latin typeface="Calibri" pitchFamily="34" charset="0"/>
                <a:ea typeface="ＭＳ Ｐゴシック" pitchFamily="34" charset="-128"/>
              </a:rPr>
              <a:t>1919–1939</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noChangeArrowheads="1"/>
          </p:cNvSpPr>
          <p:nvPr>
            <p:ph type="title"/>
          </p:nvPr>
        </p:nvSpPr>
        <p:spPr>
          <a:xfrm>
            <a:off x="690563" y="0"/>
            <a:ext cx="8453437"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Democratic States in the </a:t>
            </a:r>
            <a:r>
              <a:rPr lang="en-US" altLang="en-US" dirty="0" smtClean="0">
                <a:latin typeface="Calibri" panose="020F0502020204030204" pitchFamily="34" charset="0"/>
                <a:ea typeface="ＭＳ Ｐゴシック" panose="020B0600070205080204" pitchFamily="34" charset="-128"/>
              </a:rPr>
              <a:t>West</a:t>
            </a:r>
            <a:endParaRPr lang="en-US" altLang="en-US" dirty="0">
              <a:latin typeface="Calibri" panose="020F0502020204030204" pitchFamily="34" charset="0"/>
              <a:ea typeface="ＭＳ Ｐゴシック" panose="020B0600070205080204" pitchFamily="34" charset="-128"/>
            </a:endParaRPr>
          </a:p>
        </p:txBody>
      </p:sp>
      <p:sp>
        <p:nvSpPr>
          <p:cNvPr id="15363" name="Rectangle 5"/>
          <p:cNvSpPr>
            <a:spLocks noGrp="1" noChangeArrowheads="1"/>
          </p:cNvSpPr>
          <p:nvPr>
            <p:ph type="body" idx="1"/>
          </p:nvPr>
        </p:nvSpPr>
        <p:spPr>
          <a:xfrm>
            <a:off x="685800" y="762000"/>
            <a:ext cx="8305800" cy="6096000"/>
          </a:xfrm>
        </p:spPr>
        <p:txBody>
          <a:bodyPr/>
          <a:lstStyle/>
          <a:p>
            <a:pPr eaLnBrk="1" hangingPunct="1">
              <a:lnSpc>
                <a:spcPct val="90000"/>
              </a:lnSpc>
            </a:pPr>
            <a:r>
              <a:rPr lang="en-US" altLang="en-US" sz="3000" dirty="0" smtClean="0">
                <a:latin typeface="Calibri" panose="020F0502020204030204" pitchFamily="34" charset="0"/>
                <a:ea typeface="ＭＳ Ｐゴシック" panose="020B0600070205080204" pitchFamily="34" charset="-128"/>
              </a:rPr>
              <a:t>Did WWI make the world “safe for democracy”?</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Great </a:t>
            </a:r>
            <a:r>
              <a:rPr lang="en-US" altLang="en-US" dirty="0">
                <a:latin typeface="Calibri" panose="020F0502020204030204" pitchFamily="34" charset="0"/>
                <a:ea typeface="ＭＳ Ｐゴシック" panose="020B0600070205080204" pitchFamily="34" charset="-128"/>
              </a:rPr>
              <a:t>Britain</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challenge of the </a:t>
            </a:r>
            <a:r>
              <a:rPr lang="en-US" altLang="en-US" dirty="0" err="1">
                <a:latin typeface="Calibri" panose="020F0502020204030204" pitchFamily="34" charset="0"/>
                <a:ea typeface="ＭＳ Ｐゴシック" panose="020B0600070205080204" pitchFamily="34" charset="-128"/>
              </a:rPr>
              <a:t>Labour</a:t>
            </a:r>
            <a:r>
              <a:rPr lang="en-US" altLang="en-US" dirty="0">
                <a:latin typeface="Calibri" panose="020F0502020204030204" pitchFamily="34" charset="0"/>
                <a:ea typeface="ＭＳ Ｐゴシック" panose="020B0600070205080204" pitchFamily="34" charset="-128"/>
              </a:rPr>
              <a:t> Party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Failure to solve economic problems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Coalition claimed credit for recovery</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push for state intervention: John Maynard Keynes (1883 – 1946) </a:t>
            </a:r>
          </a:p>
          <a:p>
            <a:pPr eaLnBrk="1" hangingPunct="1">
              <a:lnSpc>
                <a:spcPct val="90000"/>
              </a:lnSpc>
            </a:pPr>
            <a:r>
              <a:rPr lang="en-US" altLang="en-US" dirty="0">
                <a:latin typeface="Calibri" panose="020F0502020204030204" pitchFamily="34" charset="0"/>
                <a:ea typeface="ＭＳ Ｐゴシック" panose="020B0600070205080204" pitchFamily="34" charset="-128"/>
              </a:rPr>
              <a:t>France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Consequences of economic </a:t>
            </a:r>
            <a:r>
              <a:rPr lang="en-US" altLang="en-US" dirty="0" smtClean="0">
                <a:latin typeface="Calibri" panose="020F0502020204030204" pitchFamily="34" charset="0"/>
                <a:ea typeface="ＭＳ Ｐゴシック" panose="020B0600070205080204" pitchFamily="34" charset="-128"/>
              </a:rPr>
              <a:t>and political instability</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rise of </a:t>
            </a:r>
            <a:r>
              <a:rPr lang="en-US" altLang="en-US" dirty="0" smtClean="0">
                <a:latin typeface="Calibri" panose="020F0502020204030204" pitchFamily="34" charset="0"/>
                <a:ea typeface="ＭＳ Ｐゴシック" panose="020B0600070205080204" pitchFamily="34" charset="-128"/>
              </a:rPr>
              <a:t>extremists:</a:t>
            </a:r>
            <a:endParaRPr lang="en-US" altLang="en-US" dirty="0">
              <a:latin typeface="Calibri" panose="020F0502020204030204" pitchFamily="34" charset="0"/>
              <a:ea typeface="ＭＳ Ｐゴシック" panose="020B0600070205080204" pitchFamily="34" charset="-128"/>
            </a:endParaRPr>
          </a:p>
          <a:p>
            <a:pPr lvl="3" eaLnBrk="1" hangingPunct="1">
              <a:lnSpc>
                <a:spcPct val="90000"/>
              </a:lnSpc>
            </a:pPr>
            <a:r>
              <a:rPr lang="en-US" altLang="en-US" sz="2400" b="1" u="sng" dirty="0">
                <a:latin typeface="Calibri" panose="020F0502020204030204" pitchFamily="34" charset="0"/>
                <a:ea typeface="ＭＳ Ｐゴシック" panose="020B0600070205080204" pitchFamily="34" charset="-128"/>
              </a:rPr>
              <a:t>The Popular Front </a:t>
            </a:r>
            <a:r>
              <a:rPr lang="en-US" altLang="en-US" sz="2400" b="1" u="sng" dirty="0" smtClean="0">
                <a:latin typeface="Calibri" panose="020F0502020204030204" pitchFamily="34" charset="0"/>
                <a:ea typeface="ＭＳ Ｐゴシック" panose="020B0600070205080204" pitchFamily="34" charset="-128"/>
              </a:rPr>
              <a:t> 1936</a:t>
            </a:r>
            <a:r>
              <a:rPr lang="en-US" altLang="en-US" dirty="0" smtClean="0">
                <a:latin typeface="Calibri" panose="020F0502020204030204" pitchFamily="34" charset="0"/>
                <a:ea typeface="ＭＳ Ｐゴシック" panose="020B0600070205080204" pitchFamily="34" charset="-128"/>
              </a:rPr>
              <a:t>: leftist coalition of socialists and “radicals”</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Socialist leader Leon Blum created the “French New Deal” for workers, but did not cure the Depression. </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36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6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6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36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36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36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36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36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ChangeArrowheads="1"/>
          </p:cNvSpPr>
          <p:nvPr>
            <p:ph type="title"/>
          </p:nvPr>
        </p:nvSpPr>
        <p:spPr>
          <a:xfrm>
            <a:off x="690563" y="228600"/>
            <a:ext cx="8453437" cy="609600"/>
          </a:xfrm>
        </p:spPr>
        <p:txBody>
          <a:bodyPr/>
          <a:lstStyle/>
          <a:p>
            <a:pPr eaLnBrk="1" hangingPunct="1"/>
            <a:r>
              <a:rPr lang="en-US" altLang="en-US" dirty="0">
                <a:latin typeface="Calibri" panose="020F0502020204030204" pitchFamily="34" charset="0"/>
                <a:ea typeface="ＭＳ Ｐゴシック" panose="020B0600070205080204" pitchFamily="34" charset="-128"/>
              </a:rPr>
              <a:t>The Democratic States in the </a:t>
            </a:r>
            <a:r>
              <a:rPr lang="en-US" altLang="en-US" dirty="0" smtClean="0">
                <a:latin typeface="Calibri" panose="020F0502020204030204" pitchFamily="34" charset="0"/>
                <a:ea typeface="ＭＳ Ｐゴシック" panose="020B0600070205080204" pitchFamily="34" charset="-128"/>
              </a:rPr>
              <a:t>West</a:t>
            </a:r>
            <a:endParaRPr lang="en-US" altLang="en-US" dirty="0">
              <a:latin typeface="Calibri" panose="020F0502020204030204" pitchFamily="34" charset="0"/>
              <a:ea typeface="ＭＳ Ｐゴシック" panose="020B0600070205080204" pitchFamily="34" charset="-128"/>
            </a:endParaRPr>
          </a:p>
        </p:txBody>
      </p:sp>
      <p:sp>
        <p:nvSpPr>
          <p:cNvPr id="16387" name="Rectangle 3"/>
          <p:cNvSpPr>
            <a:spLocks noGrp="1" noChangeArrowheads="1"/>
          </p:cNvSpPr>
          <p:nvPr>
            <p:ph type="body" idx="1"/>
          </p:nvPr>
        </p:nvSpPr>
        <p:spPr>
          <a:xfrm>
            <a:off x="690563" y="1066800"/>
            <a:ext cx="7769225" cy="4646613"/>
          </a:xfrm>
        </p:spPr>
        <p:txBody>
          <a:bodyPr/>
          <a:lstStyle/>
          <a:p>
            <a:pPr eaLnBrk="1" hangingPunct="1"/>
            <a:r>
              <a:rPr lang="en-US" altLang="en-US" dirty="0">
                <a:latin typeface="Calibri" panose="020F0502020204030204" pitchFamily="34" charset="0"/>
                <a:ea typeface="ＭＳ Ｐゴシック" panose="020B0600070205080204" pitchFamily="34" charset="-128"/>
              </a:rPr>
              <a:t>The Scandinavian States</a:t>
            </a:r>
          </a:p>
          <a:p>
            <a:pPr lvl="1" eaLnBrk="1" hangingPunct="1"/>
            <a:r>
              <a:rPr lang="en-US" altLang="en-US" dirty="0" smtClean="0">
                <a:latin typeface="Calibri" panose="020F0502020204030204" pitchFamily="34" charset="0"/>
                <a:ea typeface="ＭＳ Ｐゴシック" panose="020B0600070205080204" pitchFamily="34" charset="-128"/>
              </a:rPr>
              <a:t>Social Democratic governments, had more success in dealing with the Depression.</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Expansion of social services</a:t>
            </a:r>
          </a:p>
          <a:p>
            <a:pPr lvl="2" eaLnBrk="1" hangingPunct="1"/>
            <a:r>
              <a:rPr lang="en-US" altLang="en-US" dirty="0">
                <a:latin typeface="Calibri" panose="020F0502020204030204" pitchFamily="34" charset="0"/>
                <a:ea typeface="ＭＳ Ｐゴシック" panose="020B0600070205080204" pitchFamily="34" charset="-128"/>
              </a:rPr>
              <a:t>High taxes and large bureaucracies</a:t>
            </a:r>
          </a:p>
          <a:p>
            <a:pPr eaLnBrk="1" hangingPunct="1"/>
            <a:r>
              <a:rPr lang="en-US" altLang="en-US" dirty="0">
                <a:latin typeface="Calibri" panose="020F0502020204030204" pitchFamily="34" charset="0"/>
                <a:ea typeface="ＭＳ Ｐゴシック" panose="020B0600070205080204" pitchFamily="34" charset="-128"/>
              </a:rPr>
              <a:t>The United States</a:t>
            </a:r>
          </a:p>
          <a:p>
            <a:pPr lvl="1" eaLnBrk="1" hangingPunct="1"/>
            <a:r>
              <a:rPr lang="en-US" altLang="en-US" dirty="0">
                <a:latin typeface="Calibri" panose="020F0502020204030204" pitchFamily="34" charset="0"/>
                <a:ea typeface="ＭＳ Ｐゴシック" panose="020B0600070205080204" pitchFamily="34" charset="-128"/>
              </a:rPr>
              <a:t>Franklin D. Roosevelt (1933-1945) and active government intervention in the economy</a:t>
            </a:r>
          </a:p>
          <a:p>
            <a:pPr lvl="2" eaLnBrk="1" hangingPunct="1"/>
            <a:r>
              <a:rPr lang="en-US" altLang="en-US" dirty="0">
                <a:latin typeface="Calibri" panose="020F0502020204030204" pitchFamily="34" charset="0"/>
                <a:ea typeface="ＭＳ Ｐゴシック" panose="020B0600070205080204" pitchFamily="34" charset="-128"/>
              </a:rPr>
              <a:t>The New Deal: relief, recovery, and reform</a:t>
            </a:r>
          </a:p>
          <a:p>
            <a:pPr lvl="3" eaLnBrk="1" hangingPunct="1"/>
            <a:r>
              <a:rPr lang="en-US" altLang="en-US" dirty="0">
                <a:latin typeface="Calibri" panose="020F0502020204030204" pitchFamily="34" charset="0"/>
                <a:ea typeface="ＭＳ Ｐゴシック" panose="020B0600070205080204" pitchFamily="34" charset="-128"/>
              </a:rPr>
              <a:t>Public </a:t>
            </a:r>
            <a:r>
              <a:rPr lang="en-US" altLang="en-US" dirty="0" smtClean="0">
                <a:latin typeface="Calibri" panose="020F0502020204030204" pitchFamily="34" charset="0"/>
                <a:ea typeface="ＭＳ Ｐゴシック" panose="020B0600070205080204" pitchFamily="34" charset="-128"/>
              </a:rPr>
              <a:t>works, Social Security and Labor Relations</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Slow recovery: continuing crises of unemployment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38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38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387">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38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387">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387">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38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457200"/>
          </a:xfrm>
        </p:spPr>
        <p:txBody>
          <a:bodyPr/>
          <a:lstStyle/>
          <a:p>
            <a:pPr eaLnBrk="1" hangingPunct="1">
              <a:defRPr/>
            </a:pPr>
            <a:r>
              <a:rPr lang="en-US" kern="1200" dirty="0">
                <a:solidFill>
                  <a:srgbClr val="000000"/>
                </a:solidFill>
                <a:latin typeface="Calibri"/>
                <a:ea typeface="ＭＳ Ｐゴシック"/>
                <a:cs typeface="ＭＳ Ｐゴシック"/>
              </a:rPr>
              <a:t>CHRONOLOGY The Democratic States: Great Britain</a:t>
            </a:r>
            <a:endParaRPr lang="en-US" dirty="0"/>
          </a:p>
        </p:txBody>
      </p:sp>
      <p:sp>
        <p:nvSpPr>
          <p:cNvPr id="1741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p799</a:t>
            </a:r>
          </a:p>
        </p:txBody>
      </p:sp>
      <p:graphicFrame>
        <p:nvGraphicFramePr>
          <p:cNvPr id="6" name="Table 5"/>
          <p:cNvGraphicFramePr>
            <a:graphicFrameLocks noGrp="1"/>
          </p:cNvGraphicFramePr>
          <p:nvPr>
            <p:extLst>
              <p:ext uri="{D42A27DB-BD31-4B8C-83A1-F6EECF244321}">
                <p14:modId xmlns:p14="http://schemas.microsoft.com/office/powerpoint/2010/main" val="286760400"/>
              </p:ext>
            </p:extLst>
          </p:nvPr>
        </p:nvGraphicFramePr>
        <p:xfrm>
          <a:off x="1006475" y="1676400"/>
          <a:ext cx="7848600" cy="3636540"/>
        </p:xfrm>
        <a:graphic>
          <a:graphicData uri="http://schemas.openxmlformats.org/drawingml/2006/table">
            <a:tbl>
              <a:tblPr firstRow="1"/>
              <a:tblGrid>
                <a:gridCol w="5783179">
                  <a:extLst>
                    <a:ext uri="{9D8B030D-6E8A-4147-A177-3AD203B41FA5}">
                      <a16:colId xmlns="" xmlns:a16="http://schemas.microsoft.com/office/drawing/2014/main" val="20000"/>
                    </a:ext>
                  </a:extLst>
                </a:gridCol>
                <a:gridCol w="2065421">
                  <a:extLst>
                    <a:ext uri="{9D8B030D-6E8A-4147-A177-3AD203B41FA5}">
                      <a16:colId xmlns="" xmlns:a16="http://schemas.microsoft.com/office/drawing/2014/main" val="20001"/>
                    </a:ext>
                  </a:extLst>
                </a:gridCol>
              </a:tblGrid>
              <a:tr h="552048">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i="0"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First </a:t>
                      </a:r>
                      <a:r>
                        <a:rPr lang="en-US" sz="2500" dirty="0" err="1">
                          <a:effectLst/>
                          <a:latin typeface="Calibri" panose="020F0502020204030204" pitchFamily="34" charset="0"/>
                          <a:ea typeface="Calibri"/>
                          <a:cs typeface="Times New Roman"/>
                        </a:rPr>
                        <a:t>Labour</a:t>
                      </a:r>
                      <a:r>
                        <a:rPr lang="en-US" sz="2500" dirty="0">
                          <a:effectLst/>
                          <a:latin typeface="Calibri" panose="020F0502020204030204" pitchFamily="34" charset="0"/>
                          <a:ea typeface="Calibri"/>
                          <a:cs typeface="Times New Roman"/>
                        </a:rPr>
                        <a:t> Party government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Conservative Party government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1924–1929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General strike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Second </a:t>
                      </a:r>
                      <a:r>
                        <a:rPr lang="en-US" sz="2500" dirty="0" err="1">
                          <a:effectLst/>
                          <a:latin typeface="Calibri" panose="020F0502020204030204" pitchFamily="34" charset="0"/>
                          <a:ea typeface="Calibri"/>
                          <a:cs typeface="Times New Roman"/>
                        </a:rPr>
                        <a:t>Labour</a:t>
                      </a:r>
                      <a:r>
                        <a:rPr lang="en-US" sz="2500" baseline="0" dirty="0">
                          <a:effectLst/>
                          <a:latin typeface="Calibri" panose="020F0502020204030204" pitchFamily="34" charset="0"/>
                          <a:ea typeface="Calibri"/>
                          <a:cs typeface="Times New Roman"/>
                        </a:rPr>
                        <a:t> Party government</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1929–1931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Beginning of National Government coalition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457200"/>
          </a:xfrm>
        </p:spPr>
        <p:txBody>
          <a:bodyPr/>
          <a:lstStyle/>
          <a:p>
            <a:r>
              <a:rPr lang="en-US" kern="1200" dirty="0">
                <a:solidFill>
                  <a:srgbClr val="000000"/>
                </a:solidFill>
                <a:latin typeface="Calibri"/>
                <a:ea typeface="ＭＳ Ｐゴシック"/>
                <a:cs typeface="ＭＳ Ｐゴシック"/>
              </a:rPr>
              <a:t>CHRONOLOGY The Democratic States: France</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417242111"/>
              </p:ext>
            </p:extLst>
          </p:nvPr>
        </p:nvGraphicFramePr>
        <p:xfrm>
          <a:off x="990600" y="1752600"/>
          <a:ext cx="7848600" cy="1104096"/>
        </p:xfrm>
        <a:graphic>
          <a:graphicData uri="http://schemas.openxmlformats.org/drawingml/2006/table">
            <a:tbl>
              <a:tblPr firstRow="1"/>
              <a:tblGrid>
                <a:gridCol w="5783179">
                  <a:extLst>
                    <a:ext uri="{9D8B030D-6E8A-4147-A177-3AD203B41FA5}">
                      <a16:colId xmlns="" xmlns:a16="http://schemas.microsoft.com/office/drawing/2014/main" val="2902183197"/>
                    </a:ext>
                  </a:extLst>
                </a:gridCol>
                <a:gridCol w="2065421">
                  <a:extLst>
                    <a:ext uri="{9D8B030D-6E8A-4147-A177-3AD203B41FA5}">
                      <a16:colId xmlns="" xmlns:a16="http://schemas.microsoft.com/office/drawing/2014/main" val="466846438"/>
                    </a:ext>
                  </a:extLst>
                </a:gridCol>
              </a:tblGrid>
              <a:tr h="552048">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422078748"/>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Formation of the Popular Front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684786633"/>
                  </a:ext>
                </a:extLst>
              </a:tr>
            </a:tbl>
          </a:graphicData>
        </a:graphic>
      </p:graphicFrame>
    </p:spTree>
    <p:extLst>
      <p:ext uri="{BB962C8B-B14F-4D97-AF65-F5344CB8AC3E}">
        <p14:creationId xmlns:p14="http://schemas.microsoft.com/office/powerpoint/2010/main" val="20236744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457200"/>
          </a:xfrm>
        </p:spPr>
        <p:txBody>
          <a:bodyPr/>
          <a:lstStyle/>
          <a:p>
            <a:r>
              <a:rPr lang="en-US" kern="1200" dirty="0">
                <a:solidFill>
                  <a:srgbClr val="000000"/>
                </a:solidFill>
                <a:latin typeface="Calibri"/>
                <a:ea typeface="ＭＳ Ｐゴシック"/>
                <a:cs typeface="ＭＳ Ｐゴシック"/>
              </a:rPr>
              <a:t>CHRONOLOGY The Democratic States: United States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963211279"/>
              </p:ext>
            </p:extLst>
          </p:nvPr>
        </p:nvGraphicFramePr>
        <p:xfrm>
          <a:off x="990600" y="1828800"/>
          <a:ext cx="7848600" cy="2208192"/>
        </p:xfrm>
        <a:graphic>
          <a:graphicData uri="http://schemas.openxmlformats.org/drawingml/2006/table">
            <a:tbl>
              <a:tblPr firstRow="1"/>
              <a:tblGrid>
                <a:gridCol w="5783179">
                  <a:extLst>
                    <a:ext uri="{9D8B030D-6E8A-4147-A177-3AD203B41FA5}">
                      <a16:colId xmlns="" xmlns:a16="http://schemas.microsoft.com/office/drawing/2014/main" val="1009959955"/>
                    </a:ext>
                  </a:extLst>
                </a:gridCol>
                <a:gridCol w="2065421">
                  <a:extLst>
                    <a:ext uri="{9D8B030D-6E8A-4147-A177-3AD203B41FA5}">
                      <a16:colId xmlns="" xmlns:a16="http://schemas.microsoft.com/office/drawing/2014/main" val="3041902531"/>
                    </a:ext>
                  </a:extLst>
                </a:gridCol>
              </a:tblGrid>
              <a:tr h="552048">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163426024"/>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Election of Franklin D. Roosevelt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913192524"/>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Beginning of the New Deal</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873650625"/>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Second New Deal</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880511530"/>
                  </a:ext>
                </a:extLst>
              </a:tr>
            </a:tbl>
          </a:graphicData>
        </a:graphic>
      </p:graphicFrame>
    </p:spTree>
    <p:extLst>
      <p:ext uri="{BB962C8B-B14F-4D97-AF65-F5344CB8AC3E}">
        <p14:creationId xmlns:p14="http://schemas.microsoft.com/office/powerpoint/2010/main" val="429033509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noChangeArrowheads="1"/>
          </p:cNvSpPr>
          <p:nvPr>
            <p:ph type="title"/>
          </p:nvPr>
        </p:nvSpPr>
        <p:spPr>
          <a:xfrm>
            <a:off x="690563" y="22860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European States and the World: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The Colonial </a:t>
            </a:r>
            <a:r>
              <a:rPr lang="en-US" altLang="en-US" dirty="0" smtClean="0">
                <a:latin typeface="Calibri" panose="020F0502020204030204" pitchFamily="34" charset="0"/>
                <a:ea typeface="ＭＳ Ｐゴシック" panose="020B0600070205080204" pitchFamily="34" charset="-128"/>
              </a:rPr>
              <a:t>Empires</a:t>
            </a:r>
            <a:endParaRPr lang="en-US" altLang="en-US" dirty="0">
              <a:latin typeface="Calibri" panose="020F0502020204030204" pitchFamily="34" charset="0"/>
              <a:ea typeface="ＭＳ Ｐゴシック" panose="020B0600070205080204" pitchFamily="34" charset="-128"/>
            </a:endParaRPr>
          </a:p>
        </p:txBody>
      </p:sp>
      <p:sp>
        <p:nvSpPr>
          <p:cNvPr id="2" name="Rectangle 3"/>
          <p:cNvSpPr>
            <a:spLocks noGrp="1" noChangeArrowheads="1"/>
          </p:cNvSpPr>
          <p:nvPr>
            <p:ph type="body" idx="1"/>
          </p:nvPr>
        </p:nvSpPr>
        <p:spPr>
          <a:xfrm>
            <a:off x="690563" y="1676400"/>
            <a:ext cx="7769225" cy="4633913"/>
          </a:xfrm>
        </p:spPr>
        <p:txBody>
          <a:bodyPr/>
          <a:lstStyle/>
          <a:p>
            <a:pPr eaLnBrk="1" hangingPunct="1">
              <a:lnSpc>
                <a:spcPct val="80000"/>
              </a:lnSpc>
              <a:defRPr/>
            </a:pPr>
            <a:r>
              <a:rPr lang="en-US" altLang="en-US" dirty="0" smtClean="0">
                <a:latin typeface="Calibri" pitchFamily="34" charset="0"/>
                <a:ea typeface="ＭＳ Ｐゴシック" pitchFamily="34" charset="-128"/>
              </a:rPr>
              <a:t>Allied nations still held their colonies.</a:t>
            </a:r>
          </a:p>
          <a:p>
            <a:pPr eaLnBrk="1" hangingPunct="1">
              <a:lnSpc>
                <a:spcPct val="80000"/>
              </a:lnSpc>
              <a:defRPr/>
            </a:pPr>
            <a:r>
              <a:rPr lang="en-US" altLang="en-US" dirty="0" smtClean="0">
                <a:latin typeface="Calibri" pitchFamily="34" charset="0"/>
                <a:ea typeface="ＭＳ Ｐゴシック" pitchFamily="34" charset="-128"/>
              </a:rPr>
              <a:t>The </a:t>
            </a:r>
            <a:r>
              <a:rPr lang="en-US" altLang="en-US" dirty="0">
                <a:latin typeface="Calibri" pitchFamily="34" charset="0"/>
                <a:ea typeface="ＭＳ Ｐゴシック" pitchFamily="34" charset="-128"/>
              </a:rPr>
              <a:t>Middle East</a:t>
            </a:r>
          </a:p>
          <a:p>
            <a:pPr lvl="1" eaLnBrk="1" hangingPunct="1">
              <a:lnSpc>
                <a:spcPct val="80000"/>
              </a:lnSpc>
              <a:defRPr/>
            </a:pPr>
            <a:r>
              <a:rPr lang="en-US" altLang="en-US" dirty="0">
                <a:latin typeface="Calibri" pitchFamily="34" charset="0"/>
                <a:ea typeface="ＭＳ Ｐゴシック" pitchFamily="34" charset="-128"/>
              </a:rPr>
              <a:t>New modernizing regimes</a:t>
            </a:r>
          </a:p>
          <a:p>
            <a:pPr marL="1143000" lvl="1" eaLnBrk="1" hangingPunct="1">
              <a:lnSpc>
                <a:spcPct val="80000"/>
              </a:lnSpc>
              <a:defRPr/>
            </a:pPr>
            <a:r>
              <a:rPr lang="en-US" altLang="en-US" sz="2400" dirty="0">
                <a:latin typeface="Calibri" pitchFamily="34" charset="0"/>
                <a:ea typeface="ＭＳ Ｐゴシック" pitchFamily="34" charset="-128"/>
              </a:rPr>
              <a:t>1932: Independent government in Saudi </a:t>
            </a:r>
            <a:r>
              <a:rPr lang="en-US" altLang="en-US" sz="2400" dirty="0" smtClean="0">
                <a:latin typeface="Calibri" pitchFamily="34" charset="0"/>
                <a:ea typeface="ＭＳ Ｐゴシック" pitchFamily="34" charset="-128"/>
              </a:rPr>
              <a:t>Arabia</a:t>
            </a:r>
          </a:p>
          <a:p>
            <a:pPr marL="1143000" lvl="1" eaLnBrk="1" hangingPunct="1">
              <a:lnSpc>
                <a:spcPct val="80000"/>
              </a:lnSpc>
              <a:defRPr/>
            </a:pPr>
            <a:r>
              <a:rPr lang="en-US" altLang="en-US" sz="2400" dirty="0" smtClean="0">
                <a:latin typeface="Calibri" pitchFamily="34" charset="0"/>
                <a:ea typeface="ＭＳ Ｐゴシック" pitchFamily="34" charset="-128"/>
              </a:rPr>
              <a:t>Iraq gained independence from Britain</a:t>
            </a:r>
            <a:endParaRPr lang="en-US" altLang="en-US" sz="2400" dirty="0">
              <a:latin typeface="Calibri" pitchFamily="34" charset="0"/>
              <a:ea typeface="ＭＳ Ｐゴシック" pitchFamily="34" charset="-128"/>
            </a:endParaRPr>
          </a:p>
          <a:p>
            <a:pPr marL="1143000" lvl="1" eaLnBrk="1" hangingPunct="1">
              <a:lnSpc>
                <a:spcPct val="80000"/>
              </a:lnSpc>
              <a:defRPr/>
            </a:pPr>
            <a:r>
              <a:rPr lang="en-US" altLang="en-US" sz="2400" dirty="0">
                <a:latin typeface="Calibri" pitchFamily="34" charset="0"/>
                <a:ea typeface="ＭＳ Ｐゴシック" pitchFamily="34" charset="-128"/>
              </a:rPr>
              <a:t>Mustafa Kemal/Atatürk (1881 – 1938) and a new Westernized </a:t>
            </a:r>
            <a:r>
              <a:rPr lang="en-US" altLang="en-US" sz="2400" dirty="0" smtClean="0">
                <a:latin typeface="Calibri" pitchFamily="34" charset="0"/>
                <a:ea typeface="ＭＳ Ｐゴシック" pitchFamily="34" charset="-128"/>
              </a:rPr>
              <a:t>Turkey: secularized, women’s rights, abolished aristocratic titles.</a:t>
            </a:r>
          </a:p>
          <a:p>
            <a:pPr marL="1143000" lvl="1" eaLnBrk="1" hangingPunct="1">
              <a:lnSpc>
                <a:spcPct val="80000"/>
              </a:lnSpc>
              <a:defRPr/>
            </a:pPr>
            <a:r>
              <a:rPr lang="en-US" altLang="en-US" sz="2400" dirty="0" smtClean="0">
                <a:latin typeface="Calibri" pitchFamily="34" charset="0"/>
                <a:ea typeface="ＭＳ Ｐゴシック" pitchFamily="34" charset="-128"/>
              </a:rPr>
              <a:t>European influence was strong in Lebanon, Jordan, Palestine, Syria. </a:t>
            </a:r>
            <a:endParaRPr lang="en-US" altLang="en-US" sz="2400" dirty="0">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Colonial Empires after WWI</a:t>
            </a:r>
            <a:endParaRPr lang="en-US" dirty="0"/>
          </a:p>
        </p:txBody>
      </p:sp>
      <p:sp>
        <p:nvSpPr>
          <p:cNvPr id="3" name="Content Placeholder 2"/>
          <p:cNvSpPr>
            <a:spLocks noGrp="1"/>
          </p:cNvSpPr>
          <p:nvPr>
            <p:ph idx="1"/>
          </p:nvPr>
        </p:nvSpPr>
        <p:spPr>
          <a:xfrm>
            <a:off x="652463" y="990600"/>
            <a:ext cx="8034337" cy="5562600"/>
          </a:xfrm>
        </p:spPr>
        <p:txBody>
          <a:bodyPr/>
          <a:lstStyle/>
          <a:p>
            <a:pPr eaLnBrk="1" hangingPunct="1">
              <a:lnSpc>
                <a:spcPct val="80000"/>
              </a:lnSpc>
              <a:defRPr/>
            </a:pPr>
            <a:r>
              <a:rPr lang="en-US" altLang="en-US" dirty="0">
                <a:latin typeface="Calibri" pitchFamily="34" charset="0"/>
                <a:ea typeface="ＭＳ Ｐゴシック" pitchFamily="34" charset="-128"/>
              </a:rPr>
              <a:t>India</a:t>
            </a:r>
            <a:endParaRPr lang="en-US" altLang="en-US" sz="2800" dirty="0">
              <a:latin typeface="Calibri" pitchFamily="34" charset="0"/>
              <a:ea typeface="ＭＳ Ｐゴシック" pitchFamily="34" charset="-128"/>
            </a:endParaRPr>
          </a:p>
          <a:p>
            <a:pPr lvl="1" eaLnBrk="1" hangingPunct="1">
              <a:lnSpc>
                <a:spcPct val="80000"/>
              </a:lnSpc>
              <a:defRPr/>
            </a:pPr>
            <a:r>
              <a:rPr lang="en-US" altLang="en-US" dirty="0" smtClean="0">
                <a:latin typeface="Calibri" pitchFamily="34" charset="0"/>
                <a:ea typeface="ＭＳ Ｐゴシック" pitchFamily="34" charset="-128"/>
              </a:rPr>
              <a:t>Mahatma Gandhi </a:t>
            </a:r>
            <a:r>
              <a:rPr lang="en-US" altLang="en-US" dirty="0">
                <a:latin typeface="Calibri" pitchFamily="34" charset="0"/>
                <a:ea typeface="ＭＳ Ｐゴシック" pitchFamily="34" charset="-128"/>
              </a:rPr>
              <a:t>(1869 – 1948) </a:t>
            </a:r>
            <a:endParaRPr lang="en-US" altLang="en-US" dirty="0" smtClean="0">
              <a:latin typeface="Calibri" pitchFamily="34" charset="0"/>
              <a:ea typeface="ＭＳ Ｐゴシック" pitchFamily="34" charset="-128"/>
            </a:endParaRPr>
          </a:p>
          <a:p>
            <a:pPr lvl="1" eaLnBrk="1" hangingPunct="1">
              <a:lnSpc>
                <a:spcPct val="80000"/>
              </a:lnSpc>
              <a:defRPr/>
            </a:pPr>
            <a:r>
              <a:rPr lang="en-US" altLang="en-US" dirty="0" smtClean="0">
                <a:latin typeface="Calibri" pitchFamily="34" charset="0"/>
                <a:ea typeface="ＭＳ Ｐゴシック" pitchFamily="34" charset="-128"/>
              </a:rPr>
              <a:t>Began movement for independence and social justice in India</a:t>
            </a:r>
            <a:endParaRPr lang="en-US" altLang="en-US" dirty="0">
              <a:latin typeface="Calibri" pitchFamily="34" charset="0"/>
              <a:ea typeface="ＭＳ Ｐゴシック" pitchFamily="34" charset="-128"/>
            </a:endParaRPr>
          </a:p>
          <a:p>
            <a:pPr lvl="1" eaLnBrk="1" hangingPunct="1">
              <a:lnSpc>
                <a:spcPct val="80000"/>
              </a:lnSpc>
              <a:defRPr/>
            </a:pPr>
            <a:r>
              <a:rPr lang="en-US" altLang="en-US" dirty="0">
                <a:latin typeface="Calibri" pitchFamily="34" charset="0"/>
                <a:ea typeface="ＭＳ Ｐゴシック" pitchFamily="34" charset="-128"/>
              </a:rPr>
              <a:t>1919: Amritsar </a:t>
            </a:r>
            <a:r>
              <a:rPr lang="en-US" altLang="en-US" dirty="0" smtClean="0">
                <a:latin typeface="Calibri" pitchFamily="34" charset="0"/>
                <a:ea typeface="ＭＳ Ｐゴシック" pitchFamily="34" charset="-128"/>
              </a:rPr>
              <a:t>Massacre- a peaceful protest met by deadly force; 400 Indian civilians killed by the British army. </a:t>
            </a:r>
            <a:endParaRPr lang="en-US" altLang="en-US" dirty="0">
              <a:latin typeface="Calibri" pitchFamily="34" charset="0"/>
              <a:ea typeface="ＭＳ Ｐゴシック" pitchFamily="34" charset="-128"/>
            </a:endParaRPr>
          </a:p>
          <a:p>
            <a:pPr lvl="1" eaLnBrk="1" hangingPunct="1">
              <a:lnSpc>
                <a:spcPct val="80000"/>
              </a:lnSpc>
              <a:defRPr/>
            </a:pPr>
            <a:r>
              <a:rPr lang="en-US" altLang="en-US" dirty="0">
                <a:latin typeface="Calibri" pitchFamily="34" charset="0"/>
                <a:ea typeface="ＭＳ Ｐゴシック" pitchFamily="34" charset="-128"/>
              </a:rPr>
              <a:t>Civil </a:t>
            </a:r>
            <a:r>
              <a:rPr lang="en-US" altLang="en-US" dirty="0" smtClean="0">
                <a:latin typeface="Calibri" pitchFamily="34" charset="0"/>
                <a:ea typeface="ＭＳ Ｐゴシック" pitchFamily="34" charset="-128"/>
              </a:rPr>
              <a:t>disobedience, with the spinning wheel as a symbol. </a:t>
            </a:r>
          </a:p>
          <a:p>
            <a:pPr lvl="2" eaLnBrk="1" hangingPunct="1">
              <a:lnSpc>
                <a:spcPct val="80000"/>
              </a:lnSpc>
              <a:defRPr/>
            </a:pPr>
            <a:r>
              <a:rPr lang="en-US" altLang="en-US" dirty="0" smtClean="0">
                <a:latin typeface="Calibri" pitchFamily="34" charset="0"/>
                <a:ea typeface="ＭＳ Ｐゴシック" pitchFamily="34" charset="-128"/>
              </a:rPr>
              <a:t>Later inspired Martin Luther King</a:t>
            </a:r>
          </a:p>
          <a:p>
            <a:pPr lvl="2" eaLnBrk="1" hangingPunct="1">
              <a:lnSpc>
                <a:spcPct val="80000"/>
              </a:lnSpc>
              <a:defRPr/>
            </a:pPr>
            <a:r>
              <a:rPr lang="en-US" altLang="en-US" dirty="0" smtClean="0">
                <a:latin typeface="Calibri" pitchFamily="34" charset="0"/>
                <a:ea typeface="ＭＳ Ｐゴシック" pitchFamily="34" charset="-128"/>
              </a:rPr>
              <a:t>1930 Salt March (Salt Satyagraha) got international attention.</a:t>
            </a:r>
            <a:endParaRPr lang="en-US" altLang="en-US" dirty="0">
              <a:latin typeface="Calibri" pitchFamily="34" charset="0"/>
              <a:ea typeface="ＭＳ Ｐゴシック" pitchFamily="34" charset="-128"/>
            </a:endParaRPr>
          </a:p>
          <a:p>
            <a:pPr lvl="1" eaLnBrk="1" hangingPunct="1">
              <a:lnSpc>
                <a:spcPct val="80000"/>
              </a:lnSpc>
              <a:defRPr/>
            </a:pPr>
            <a:r>
              <a:rPr lang="en-US" altLang="en-US" dirty="0">
                <a:latin typeface="Calibri" pitchFamily="34" charset="0"/>
                <a:ea typeface="ＭＳ Ｐゴシック" pitchFamily="34" charset="-128"/>
              </a:rPr>
              <a:t>1935: British grant India limited internal self-government </a:t>
            </a:r>
          </a:p>
          <a:p>
            <a:endParaRPr lang="en-US" dirty="0"/>
          </a:p>
        </p:txBody>
      </p:sp>
    </p:spTree>
    <p:extLst>
      <p:ext uri="{BB962C8B-B14F-4D97-AF65-F5344CB8AC3E}">
        <p14:creationId xmlns:p14="http://schemas.microsoft.com/office/powerpoint/2010/main" val="3181131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Gandhi</a:t>
            </a:r>
            <a:endParaRPr lang="en-US" dirty="0"/>
          </a:p>
        </p:txBody>
      </p:sp>
      <p:sp>
        <p:nvSpPr>
          <p:cNvPr id="2048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p800</a:t>
            </a:r>
          </a:p>
        </p:txBody>
      </p:sp>
      <p:pic>
        <p:nvPicPr>
          <p:cNvPr id="204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6800" y="803275"/>
            <a:ext cx="4470400" cy="433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Rectangle 2"/>
          <p:cNvSpPr>
            <a:spLocks noChangeArrowheads="1"/>
          </p:cNvSpPr>
          <p:nvPr/>
        </p:nvSpPr>
        <p:spPr bwMode="auto">
          <a:xfrm>
            <a:off x="762000" y="5410200"/>
            <a:ext cx="7620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Mahatma Gandhi, India’s ‘‘Great Soul,’’ became the spiritual leader of</a:t>
            </a:r>
          </a:p>
          <a:p>
            <a:pPr>
              <a:spcBef>
                <a:spcPct val="0"/>
              </a:spcBef>
              <a:buClrTx/>
              <a:buSzTx/>
              <a:buFontTx/>
              <a:buNone/>
            </a:pPr>
            <a:r>
              <a:rPr lang="en-US" altLang="en-US" sz="2000">
                <a:latin typeface="Calibri" panose="020F0502020204030204" pitchFamily="34" charset="0"/>
              </a:rPr>
              <a:t>India’s struggle for independence from British colonial rule. </a:t>
            </a:r>
            <a:endParaRPr lang="en-US" altLang="en-US" sz="200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noChangeArrowheads="1"/>
          </p:cNvSpPr>
          <p:nvPr>
            <p:ph type="title"/>
          </p:nvPr>
        </p:nvSpPr>
        <p:spPr>
          <a:xfrm>
            <a:off x="690563" y="228600"/>
            <a:ext cx="8453437" cy="685800"/>
          </a:xfrm>
        </p:spPr>
        <p:txBody>
          <a:bodyPr/>
          <a:lstStyle/>
          <a:p>
            <a:pPr eaLnBrk="1" hangingPunct="1"/>
            <a:r>
              <a:rPr lang="en-US" altLang="en-US" dirty="0" smtClean="0">
                <a:latin typeface="Calibri" panose="020F0502020204030204" pitchFamily="34" charset="0"/>
                <a:ea typeface="ＭＳ Ｐゴシック" panose="020B0600070205080204" pitchFamily="34" charset="-128"/>
              </a:rPr>
              <a:t>The </a:t>
            </a:r>
            <a:r>
              <a:rPr lang="en-US" altLang="en-US" dirty="0">
                <a:latin typeface="Calibri" panose="020F0502020204030204" pitchFamily="34" charset="0"/>
                <a:ea typeface="ＭＳ Ｐゴシック" panose="020B0600070205080204" pitchFamily="34" charset="-128"/>
              </a:rPr>
              <a:t>Colonial </a:t>
            </a:r>
            <a:r>
              <a:rPr lang="en-US" altLang="en-US" dirty="0" smtClean="0">
                <a:latin typeface="Calibri" panose="020F0502020204030204" pitchFamily="34" charset="0"/>
                <a:ea typeface="ＭＳ Ｐゴシック" panose="020B0600070205080204" pitchFamily="34" charset="-128"/>
              </a:rPr>
              <a:t>Empires after WWI</a:t>
            </a:r>
            <a:endParaRPr lang="en-US" altLang="en-US" dirty="0">
              <a:latin typeface="Calibri" panose="020F0502020204030204" pitchFamily="34" charset="0"/>
              <a:ea typeface="ＭＳ Ｐゴシック" panose="020B0600070205080204" pitchFamily="34" charset="-128"/>
            </a:endParaRPr>
          </a:p>
        </p:txBody>
      </p:sp>
      <p:sp>
        <p:nvSpPr>
          <p:cNvPr id="19458" name="Rectangle 3"/>
          <p:cNvSpPr>
            <a:spLocks noGrp="1" noChangeArrowheads="1"/>
          </p:cNvSpPr>
          <p:nvPr>
            <p:ph type="body" idx="1"/>
          </p:nvPr>
        </p:nvSpPr>
        <p:spPr>
          <a:xfrm>
            <a:off x="690563" y="1066800"/>
            <a:ext cx="8301037" cy="5395913"/>
          </a:xfrm>
        </p:spPr>
        <p:txBody>
          <a:bodyPr/>
          <a:lstStyle/>
          <a:p>
            <a:pPr eaLnBrk="1" hangingPunct="1">
              <a:lnSpc>
                <a:spcPct val="80000"/>
              </a:lnSpc>
              <a:defRPr/>
            </a:pPr>
            <a:r>
              <a:rPr lang="en-US" altLang="en-US" dirty="0">
                <a:latin typeface="Calibri" pitchFamily="34" charset="0"/>
                <a:ea typeface="ＭＳ Ｐゴシック" pitchFamily="34" charset="-128"/>
              </a:rPr>
              <a:t>Africa</a:t>
            </a:r>
          </a:p>
          <a:p>
            <a:pPr marL="740664" eaLnBrk="1" hangingPunct="1">
              <a:lnSpc>
                <a:spcPct val="80000"/>
              </a:lnSpc>
              <a:defRPr/>
            </a:pPr>
            <a:r>
              <a:rPr lang="en-US" altLang="en-US" sz="2800" dirty="0">
                <a:latin typeface="Calibri" pitchFamily="34" charset="0"/>
                <a:ea typeface="ＭＳ Ｐゴシック" pitchFamily="34" charset="-128"/>
              </a:rPr>
              <a:t>Disappointed hopes following </a:t>
            </a:r>
            <a:r>
              <a:rPr lang="en-US" altLang="en-US" sz="2800" dirty="0" smtClean="0">
                <a:latin typeface="Calibri" pitchFamily="34" charset="0"/>
                <a:ea typeface="ＭＳ Ｐゴシック" pitchFamily="34" charset="-128"/>
              </a:rPr>
              <a:t>WWI, especially from African war veterans.</a:t>
            </a:r>
            <a:endParaRPr lang="en-US" altLang="en-US" sz="2800" dirty="0">
              <a:latin typeface="Calibri" pitchFamily="34" charset="0"/>
              <a:ea typeface="ＭＳ Ｐゴシック" pitchFamily="34" charset="-128"/>
            </a:endParaRPr>
          </a:p>
          <a:p>
            <a:pPr lvl="1" eaLnBrk="1" hangingPunct="1">
              <a:lnSpc>
                <a:spcPct val="80000"/>
              </a:lnSpc>
              <a:defRPr/>
            </a:pPr>
            <a:r>
              <a:rPr lang="en-US" altLang="en-US" dirty="0">
                <a:latin typeface="Calibri" pitchFamily="34" charset="0"/>
                <a:ea typeface="ＭＳ Ｐゴシック" pitchFamily="34" charset="-128"/>
              </a:rPr>
              <a:t>Post-war activism and </a:t>
            </a:r>
            <a:r>
              <a:rPr lang="en-US" altLang="en-US" dirty="0" smtClean="0">
                <a:latin typeface="Calibri" pitchFamily="34" charset="0"/>
                <a:ea typeface="ＭＳ Ｐゴシック" pitchFamily="34" charset="-128"/>
              </a:rPr>
              <a:t>protest</a:t>
            </a:r>
          </a:p>
          <a:p>
            <a:pPr lvl="2" eaLnBrk="1" hangingPunct="1">
              <a:lnSpc>
                <a:spcPct val="80000"/>
              </a:lnSpc>
              <a:defRPr/>
            </a:pPr>
            <a:r>
              <a:rPr lang="en-US" altLang="en-US" dirty="0" smtClean="0">
                <a:latin typeface="Calibri" pitchFamily="34" charset="0"/>
                <a:ea typeface="ＭＳ Ｐゴシック" pitchFamily="34" charset="-128"/>
              </a:rPr>
              <a:t>Rise in African nationalism</a:t>
            </a:r>
          </a:p>
          <a:p>
            <a:pPr lvl="2" eaLnBrk="1" hangingPunct="1">
              <a:lnSpc>
                <a:spcPct val="80000"/>
              </a:lnSpc>
              <a:defRPr/>
            </a:pPr>
            <a:r>
              <a:rPr lang="en-US" altLang="en-US" dirty="0" smtClean="0">
                <a:latin typeface="Calibri" pitchFamily="34" charset="0"/>
                <a:ea typeface="ＭＳ Ｐゴシック" pitchFamily="34" charset="-128"/>
              </a:rPr>
              <a:t>Many Africans received western education- where they got ideas for self-government and freedom!</a:t>
            </a:r>
            <a:endParaRPr lang="en-US" altLang="en-US" dirty="0">
              <a:latin typeface="Calibri" pitchFamily="34" charset="0"/>
              <a:ea typeface="ＭＳ Ｐゴシック" pitchFamily="34" charset="-128"/>
            </a:endParaRPr>
          </a:p>
          <a:p>
            <a:pPr marL="1143000" lvl="1" eaLnBrk="1" hangingPunct="1">
              <a:lnSpc>
                <a:spcPct val="80000"/>
              </a:lnSpc>
              <a:defRPr/>
            </a:pPr>
            <a:r>
              <a:rPr lang="en-US" altLang="en-US" sz="2400" dirty="0">
                <a:latin typeface="Calibri" pitchFamily="34" charset="0"/>
                <a:ea typeface="ＭＳ Ｐゴシック" pitchFamily="34" charset="-128"/>
              </a:rPr>
              <a:t>Trade unions in Nigeria and South Africa</a:t>
            </a:r>
          </a:p>
          <a:p>
            <a:pPr marL="1143000" lvl="1" eaLnBrk="1" hangingPunct="1">
              <a:lnSpc>
                <a:spcPct val="80000"/>
              </a:lnSpc>
              <a:defRPr/>
            </a:pPr>
            <a:r>
              <a:rPr lang="en-US" altLang="en-US" sz="2400" dirty="0">
                <a:latin typeface="Calibri" pitchFamily="34" charset="0"/>
                <a:ea typeface="ＭＳ Ｐゴシック" pitchFamily="34" charset="-128"/>
              </a:rPr>
              <a:t>1929: Nigerian women killed at protest</a:t>
            </a:r>
          </a:p>
          <a:p>
            <a:pPr lvl="1" eaLnBrk="1" hangingPunct="1">
              <a:lnSpc>
                <a:spcPct val="80000"/>
              </a:lnSpc>
              <a:defRPr/>
            </a:pPr>
            <a:r>
              <a:rPr lang="en-US" altLang="en-US" dirty="0">
                <a:latin typeface="Calibri" pitchFamily="34" charset="0"/>
                <a:ea typeface="ＭＳ Ｐゴシック" pitchFamily="34" charset="-128"/>
              </a:rPr>
              <a:t>African leaders and calls for </a:t>
            </a:r>
            <a:r>
              <a:rPr lang="en-US" altLang="en-US" b="1" dirty="0">
                <a:latin typeface="Calibri" pitchFamily="34" charset="0"/>
                <a:ea typeface="ＭＳ Ｐゴシック" pitchFamily="34" charset="-128"/>
              </a:rPr>
              <a:t>independence</a:t>
            </a:r>
          </a:p>
          <a:p>
            <a:pPr marL="1143000" lvl="1" eaLnBrk="1" hangingPunct="1">
              <a:lnSpc>
                <a:spcPct val="80000"/>
              </a:lnSpc>
              <a:defRPr/>
            </a:pPr>
            <a:r>
              <a:rPr lang="en-US" altLang="en-US" sz="2400" dirty="0">
                <a:latin typeface="Calibri" pitchFamily="34" charset="0"/>
                <a:ea typeface="ＭＳ Ｐゴシック" pitchFamily="34" charset="-128"/>
              </a:rPr>
              <a:t>Pan-Africanism </a:t>
            </a:r>
          </a:p>
          <a:p>
            <a:pPr lvl="2" eaLnBrk="1" hangingPunct="1">
              <a:lnSpc>
                <a:spcPct val="80000"/>
              </a:lnSpc>
              <a:defRPr/>
            </a:pPr>
            <a:r>
              <a:rPr lang="en-US" altLang="en-US" dirty="0">
                <a:latin typeface="Calibri" pitchFamily="34" charset="0"/>
                <a:ea typeface="ＭＳ Ｐゴシック" pitchFamily="34" charset="-128"/>
              </a:rPr>
              <a:t>W. E. B. Du Bois (1868 – 1963) </a:t>
            </a:r>
          </a:p>
          <a:p>
            <a:pPr lvl="2" eaLnBrk="1" hangingPunct="1">
              <a:lnSpc>
                <a:spcPct val="80000"/>
              </a:lnSpc>
              <a:defRPr/>
            </a:pPr>
            <a:r>
              <a:rPr lang="en-US" altLang="en-US" dirty="0">
                <a:latin typeface="Calibri" pitchFamily="34" charset="0"/>
                <a:ea typeface="ＭＳ Ｐゴシック" pitchFamily="34" charset="-128"/>
              </a:rPr>
              <a:t>Marcus Garvey (1887 – 1940) </a:t>
            </a:r>
          </a:p>
          <a:p>
            <a:pPr lvl="2" eaLnBrk="1" hangingPunct="1">
              <a:lnSpc>
                <a:spcPct val="80000"/>
              </a:lnSpc>
              <a:defRPr/>
            </a:pPr>
            <a:r>
              <a:rPr lang="en-US" altLang="en-US" dirty="0" err="1">
                <a:latin typeface="Calibri" pitchFamily="34" charset="0"/>
                <a:ea typeface="ＭＳ Ｐゴシック" pitchFamily="34" charset="-128"/>
              </a:rPr>
              <a:t>Jomo</a:t>
            </a:r>
            <a:r>
              <a:rPr lang="en-US" altLang="en-US" dirty="0">
                <a:latin typeface="Calibri" pitchFamily="34" charset="0"/>
                <a:ea typeface="ＭＳ Ｐゴシック" pitchFamily="34" charset="-128"/>
              </a:rPr>
              <a:t> Kenyatta (1894 – 1978) </a:t>
            </a:r>
          </a:p>
          <a:p>
            <a:pPr marL="1600200" lvl="2" eaLnBrk="1" hangingPunct="1">
              <a:lnSpc>
                <a:spcPct val="80000"/>
              </a:lnSpc>
              <a:defRPr/>
            </a:pPr>
            <a:r>
              <a:rPr lang="en-US" altLang="en-US" i="1" dirty="0">
                <a:latin typeface="Calibri" pitchFamily="34" charset="0"/>
                <a:ea typeface="ＭＳ Ｐゴシック" pitchFamily="34" charset="-128"/>
              </a:rPr>
              <a:t>Facing Mount Kenya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5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5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45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45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45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45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458">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45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Essential Questions</a:t>
            </a:r>
            <a:endParaRPr lang="en-US" b="1" dirty="0"/>
          </a:p>
        </p:txBody>
      </p:sp>
      <p:sp>
        <p:nvSpPr>
          <p:cNvPr id="3" name="Content Placeholder 2"/>
          <p:cNvSpPr>
            <a:spLocks noGrp="1"/>
          </p:cNvSpPr>
          <p:nvPr>
            <p:ph idx="1"/>
          </p:nvPr>
        </p:nvSpPr>
        <p:spPr/>
        <p:txBody>
          <a:bodyPr/>
          <a:lstStyle/>
          <a:p>
            <a:r>
              <a:rPr lang="en-US" dirty="0" smtClean="0"/>
              <a:t>How did World War I expose the weaknesses and flaws of Western Democracies, especially during the Depression?</a:t>
            </a:r>
          </a:p>
          <a:p>
            <a:r>
              <a:rPr lang="en-US" dirty="0" smtClean="0"/>
              <a:t>What impact did World War I have on Europe’s colonies in Africa, the Middle East, and Asia?</a:t>
            </a:r>
            <a:endParaRPr lang="en-US" dirty="0"/>
          </a:p>
        </p:txBody>
      </p:sp>
    </p:spTree>
    <p:extLst>
      <p:ext uri="{BB962C8B-B14F-4D97-AF65-F5344CB8AC3E}">
        <p14:creationId xmlns:p14="http://schemas.microsoft.com/office/powerpoint/2010/main" val="1837442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2462" y="152400"/>
            <a:ext cx="8491537" cy="457200"/>
          </a:xfrm>
        </p:spPr>
        <p:txBody>
          <a:bodyPr/>
          <a:lstStyle/>
          <a:p>
            <a:r>
              <a:rPr lang="en-US" dirty="0">
                <a:latin typeface="Calibri" panose="020F0502020204030204" pitchFamily="34" charset="0"/>
              </a:rPr>
              <a:t>Focus Questions</a:t>
            </a:r>
          </a:p>
        </p:txBody>
      </p:sp>
      <p:sp>
        <p:nvSpPr>
          <p:cNvPr id="3" name="Content Placeholder 2"/>
          <p:cNvSpPr>
            <a:spLocks noGrp="1"/>
          </p:cNvSpPr>
          <p:nvPr>
            <p:ph idx="1"/>
          </p:nvPr>
        </p:nvSpPr>
        <p:spPr>
          <a:xfrm>
            <a:off x="652462" y="838200"/>
            <a:ext cx="8034337" cy="4953000"/>
          </a:xfrm>
        </p:spPr>
        <p:txBody>
          <a:bodyPr/>
          <a:lstStyle/>
          <a:p>
            <a:r>
              <a:rPr lang="en-US" sz="2200" dirty="0">
                <a:latin typeface="Calibri" panose="020F0502020204030204" pitchFamily="34" charset="0"/>
              </a:rPr>
              <a:t>​What was the impact of World War I, and what problems did European countries face in the 1920s?</a:t>
            </a:r>
          </a:p>
          <a:p>
            <a:r>
              <a:rPr lang="en-US" sz="2200" dirty="0">
                <a:latin typeface="Calibri" panose="020F0502020204030204" pitchFamily="34" charset="0"/>
              </a:rPr>
              <a:t>​How did France, Great Britain, and the United States respond to the various crises, including the Great Depression, that they faced in the interwar years? How did World War I affect Europe’s colonies in Asia and Africa?</a:t>
            </a:r>
          </a:p>
          <a:p>
            <a:r>
              <a:rPr lang="en-US" sz="2200" dirty="0">
                <a:latin typeface="Calibri" panose="020F0502020204030204" pitchFamily="34" charset="0"/>
              </a:rPr>
              <a:t>​Why did many European states experience a retreat from democracy in the interwar years? What are the characteristics of so-called totalitarian states, and to what degree were these characteristics present in Fascist Italy, Nazi Germany, and Stalinist Russia?</a:t>
            </a:r>
          </a:p>
          <a:p>
            <a:r>
              <a:rPr lang="en-US" sz="2200" dirty="0">
                <a:latin typeface="Calibri" panose="020F0502020204030204" pitchFamily="34" charset="0"/>
              </a:rPr>
              <a:t>​What new dimensions in mass culture and mass leisure emerged during the interwar years, and what role did these activities play in Italy, Germany, and the Soviet Union?</a:t>
            </a:r>
          </a:p>
          <a:p>
            <a:r>
              <a:rPr lang="en-US" sz="2200" dirty="0">
                <a:latin typeface="Calibri" panose="020F0502020204030204" pitchFamily="34" charset="0"/>
              </a:rPr>
              <a:t>​What were the main cultural and intellectual trends in the interwar years?</a:t>
            </a:r>
          </a:p>
        </p:txBody>
      </p:sp>
    </p:spTree>
    <p:extLst>
      <p:ext uri="{BB962C8B-B14F-4D97-AF65-F5344CB8AC3E}">
        <p14:creationId xmlns:p14="http://schemas.microsoft.com/office/powerpoint/2010/main" val="7418553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noChangeArrowheads="1"/>
          </p:cNvSpPr>
          <p:nvPr>
            <p:ph type="title"/>
          </p:nvPr>
        </p:nvSpPr>
        <p:spPr>
          <a:xfrm>
            <a:off x="690563" y="-152400"/>
            <a:ext cx="8453437" cy="1447800"/>
          </a:xfrm>
        </p:spPr>
        <p:txBody>
          <a:bodyPr/>
          <a:lstStyle/>
          <a:p>
            <a:pPr eaLnBrk="1" hangingPunct="1"/>
            <a:r>
              <a:rPr lang="en-US" altLang="en-US" sz="3800" dirty="0">
                <a:latin typeface="Calibri" panose="020F0502020204030204" pitchFamily="34" charset="0"/>
                <a:ea typeface="ＭＳ Ｐゴシック" panose="020B0600070205080204" pitchFamily="34" charset="-128"/>
              </a:rPr>
              <a:t>The Authoritarian and Totalitarian States</a:t>
            </a:r>
          </a:p>
        </p:txBody>
      </p:sp>
      <p:sp>
        <p:nvSpPr>
          <p:cNvPr id="23555" name="Rectangle 5"/>
          <p:cNvSpPr>
            <a:spLocks noGrp="1" noChangeArrowheads="1"/>
          </p:cNvSpPr>
          <p:nvPr>
            <p:ph type="body" idx="1"/>
          </p:nvPr>
        </p:nvSpPr>
        <p:spPr>
          <a:xfrm>
            <a:off x="685800" y="1143000"/>
            <a:ext cx="8229600" cy="5715000"/>
          </a:xfrm>
        </p:spPr>
        <p:txBody>
          <a:bodyPr/>
          <a:lstStyle/>
          <a:p>
            <a:pPr eaLnBrk="1" hangingPunct="1"/>
            <a:r>
              <a:rPr lang="en-US" altLang="en-US" sz="2800" dirty="0">
                <a:latin typeface="Calibri" panose="020F0502020204030204" pitchFamily="34" charset="0"/>
                <a:ea typeface="ＭＳ Ｐゴシック" panose="020B0600070205080204" pitchFamily="34" charset="-128"/>
              </a:rPr>
              <a:t>Historians Debate: The Retreat from Democracy: Did Europe Have Totalitarian States? </a:t>
            </a:r>
            <a:endParaRPr lang="en-US" altLang="en-US" sz="2800" dirty="0" smtClean="0">
              <a:latin typeface="Calibri" panose="020F0502020204030204" pitchFamily="34" charset="0"/>
              <a:ea typeface="ＭＳ Ｐゴシック" panose="020B0600070205080204" pitchFamily="34" charset="-128"/>
            </a:endParaRPr>
          </a:p>
          <a:p>
            <a:pPr lvl="1" eaLnBrk="1" hangingPunct="1"/>
            <a:r>
              <a:rPr lang="en-US" altLang="en-US" dirty="0" smtClean="0">
                <a:latin typeface="Calibri" panose="020F0502020204030204" pitchFamily="34" charset="0"/>
                <a:ea typeface="ＭＳ Ｐゴシック" panose="020B0600070205080204" pitchFamily="34" charset="-128"/>
              </a:rPr>
              <a:t>Mass politics spread democracy, but war created conditions that made people distrust it!</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New mass electorate and the movement toward radicalized politics</a:t>
            </a:r>
          </a:p>
          <a:p>
            <a:pPr lvl="2" eaLnBrk="1" hangingPunct="1"/>
            <a:r>
              <a:rPr lang="en-US" altLang="en-US" dirty="0">
                <a:latin typeface="Calibri" panose="020F0502020204030204" pitchFamily="34" charset="0"/>
                <a:ea typeface="ＭＳ Ｐゴシック" panose="020B0600070205080204" pitchFamily="34" charset="-128"/>
              </a:rPr>
              <a:t>Class and gender </a:t>
            </a:r>
            <a:r>
              <a:rPr lang="en-US" altLang="en-US" dirty="0" smtClean="0">
                <a:latin typeface="Calibri" panose="020F0502020204030204" pitchFamily="34" charset="0"/>
                <a:ea typeface="ＭＳ Ｐゴシック" panose="020B0600070205080204" pitchFamily="34" charset="-128"/>
              </a:rPr>
              <a:t>divisions; decline of middle class</a:t>
            </a:r>
          </a:p>
          <a:p>
            <a:pPr lvl="2" eaLnBrk="1" hangingPunct="1"/>
            <a:r>
              <a:rPr lang="en-US" altLang="en-US" dirty="0" smtClean="0">
                <a:latin typeface="Calibri" panose="020F0502020204030204" pitchFamily="34" charset="0"/>
                <a:ea typeface="ＭＳ Ｐゴシック" panose="020B0600070205080204" pitchFamily="34" charset="-128"/>
              </a:rPr>
              <a:t>Women’s rights were curtailed after the war, rather than increased, in some countries .</a:t>
            </a:r>
          </a:p>
          <a:p>
            <a:pPr lvl="2" eaLnBrk="1" hangingPunct="1"/>
            <a:r>
              <a:rPr lang="en-US" altLang="en-US" dirty="0" smtClean="0">
                <a:latin typeface="Calibri" panose="020F0502020204030204" pitchFamily="34" charset="0"/>
                <a:ea typeface="ＭＳ Ｐゴシック" panose="020B0600070205080204" pitchFamily="34" charset="-128"/>
              </a:rPr>
              <a:t>People looked to either communism (left wing) or fascism (right wing).</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5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55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55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457200"/>
          </a:xfrm>
        </p:spPr>
        <p:txBody>
          <a:bodyPr/>
          <a:lstStyle/>
          <a:p>
            <a:r>
              <a:rPr lang="en-US" dirty="0" smtClean="0"/>
              <a:t>Totalitarianism</a:t>
            </a:r>
            <a:endParaRPr lang="en-US" dirty="0"/>
          </a:p>
        </p:txBody>
      </p:sp>
      <p:sp>
        <p:nvSpPr>
          <p:cNvPr id="3" name="Content Placeholder 2"/>
          <p:cNvSpPr>
            <a:spLocks noGrp="1"/>
          </p:cNvSpPr>
          <p:nvPr>
            <p:ph idx="1"/>
          </p:nvPr>
        </p:nvSpPr>
        <p:spPr>
          <a:xfrm>
            <a:off x="609600" y="838200"/>
            <a:ext cx="8034337" cy="495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modern totalitarian state</a:t>
            </a:r>
          </a:p>
          <a:p>
            <a:pPr lvl="1" eaLnBrk="1" hangingPunct="1"/>
            <a:r>
              <a:rPr lang="en-US" altLang="en-US" dirty="0">
                <a:latin typeface="Calibri" panose="020F0502020204030204" pitchFamily="34" charset="0"/>
                <a:ea typeface="ＭＳ Ｐゴシック" panose="020B0600070205080204" pitchFamily="34" charset="-128"/>
              </a:rPr>
              <a:t>Characteristics: single leader and single party with active commitment of citizens</a:t>
            </a:r>
          </a:p>
          <a:p>
            <a:pPr lvl="2" eaLnBrk="1" hangingPunct="1"/>
            <a:r>
              <a:rPr lang="en-US" altLang="en-US" dirty="0">
                <a:latin typeface="Calibri" panose="020F0502020204030204" pitchFamily="34" charset="0"/>
                <a:ea typeface="ＭＳ Ｐゴシック" panose="020B0600070205080204" pitchFamily="34" charset="-128"/>
              </a:rPr>
              <a:t>Mass propaganda techniques and high speed communication</a:t>
            </a:r>
          </a:p>
          <a:p>
            <a:pPr lvl="2" eaLnBrk="1" hangingPunct="1"/>
            <a:r>
              <a:rPr lang="en-US" altLang="en-US" dirty="0">
                <a:latin typeface="Calibri" panose="020F0502020204030204" pitchFamily="34" charset="0"/>
                <a:ea typeface="ＭＳ Ｐゴシック" panose="020B0600070205080204" pitchFamily="34" charset="-128"/>
              </a:rPr>
              <a:t>Domination of all aspects of </a:t>
            </a:r>
            <a:r>
              <a:rPr lang="en-US" altLang="en-US" dirty="0" smtClean="0">
                <a:latin typeface="Calibri" panose="020F0502020204030204" pitchFamily="34" charset="0"/>
                <a:ea typeface="ＭＳ Ｐゴシック" panose="020B0600070205080204" pitchFamily="34" charset="-128"/>
              </a:rPr>
              <a:t>life</a:t>
            </a:r>
          </a:p>
          <a:p>
            <a:pPr lvl="2" eaLnBrk="1" hangingPunct="1"/>
            <a:r>
              <a:rPr lang="en-US" altLang="en-US" dirty="0" smtClean="0">
                <a:latin typeface="Calibri" panose="020F0502020204030204" pitchFamily="34" charset="0"/>
                <a:ea typeface="ＭＳ Ｐゴシック" panose="020B0600070205080204" pitchFamily="34" charset="-128"/>
              </a:rPr>
              <a:t>“Individual freedom” comes second to “collective will of the people”, which is determined by the dictator. </a:t>
            </a:r>
          </a:p>
          <a:p>
            <a:pPr lvl="2" eaLnBrk="1" hangingPunct="1"/>
            <a:r>
              <a:rPr lang="en-US" altLang="en-US" dirty="0" smtClean="0">
                <a:latin typeface="Calibri" panose="020F0502020204030204" pitchFamily="34" charset="0"/>
                <a:ea typeface="ＭＳ Ｐゴシック" panose="020B0600070205080204" pitchFamily="34" charset="-128"/>
              </a:rPr>
              <a:t>Police surveillance state.</a:t>
            </a:r>
            <a:endParaRPr lang="en-US" altLang="en-US"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The term </a:t>
            </a:r>
            <a:r>
              <a:rPr lang="en-US" altLang="en-US" dirty="0" smtClean="0">
                <a:latin typeface="Calibri" panose="020F0502020204030204" pitchFamily="34" charset="0"/>
                <a:ea typeface="ＭＳ Ｐゴシック" panose="020B0600070205080204" pitchFamily="34" charset="-128"/>
              </a:rPr>
              <a:t>totalitarian was first used by Mussolini to describe fascism.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73996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610600" cy="457200"/>
          </a:xfrm>
        </p:spPr>
        <p:txBody>
          <a:bodyPr/>
          <a:lstStyle/>
          <a:p>
            <a:r>
              <a:rPr lang="en-US" dirty="0" smtClean="0"/>
              <a:t>What are all these extreme politics?</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8686800"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descr="C:\Users\dillonp\AppData\Local\Microsoft\Windows\INetCache\IE\G849N0SJ\131205934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3810000"/>
            <a:ext cx="1196149" cy="75269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9799" y="3820689"/>
            <a:ext cx="1334201" cy="889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0292" y="4953000"/>
            <a:ext cx="1773708"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87887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Horse-shoe Theory</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066800"/>
            <a:ext cx="6705600"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98214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Fascist Italy</a:t>
            </a:r>
          </a:p>
        </p:txBody>
      </p:sp>
      <p:sp>
        <p:nvSpPr>
          <p:cNvPr id="24579" name="Rectangle 3"/>
          <p:cNvSpPr>
            <a:spLocks noGrp="1" noChangeArrowheads="1"/>
          </p:cNvSpPr>
          <p:nvPr>
            <p:ph type="body" idx="1"/>
          </p:nvPr>
        </p:nvSpPr>
        <p:spPr>
          <a:xfrm>
            <a:off x="685800" y="1066800"/>
            <a:ext cx="8233188" cy="5410200"/>
          </a:xfrm>
        </p:spPr>
        <p:txBody>
          <a:bodyPr/>
          <a:lstStyle/>
          <a:p>
            <a:pPr eaLnBrk="1" hangingPunct="1"/>
            <a:r>
              <a:rPr lang="en-US" altLang="en-US" dirty="0">
                <a:latin typeface="Calibri" panose="020F0502020204030204" pitchFamily="34" charset="0"/>
                <a:ea typeface="ＭＳ Ｐゴシック" panose="020B0600070205080204" pitchFamily="34" charset="-128"/>
              </a:rPr>
              <a:t>Impact of World War I</a:t>
            </a:r>
          </a:p>
          <a:p>
            <a:pPr lvl="1" eaLnBrk="1" hangingPunct="1"/>
            <a:r>
              <a:rPr lang="en-US" altLang="en-US" dirty="0">
                <a:latin typeface="Calibri" panose="020F0502020204030204" pitchFamily="34" charset="0"/>
                <a:ea typeface="ＭＳ Ｐゴシック" panose="020B0600070205080204" pitchFamily="34" charset="-128"/>
              </a:rPr>
              <a:t>Inability of government to deal with problems</a:t>
            </a:r>
          </a:p>
          <a:p>
            <a:pPr eaLnBrk="1" hangingPunct="1"/>
            <a:r>
              <a:rPr lang="en-US" altLang="en-US" dirty="0">
                <a:latin typeface="Calibri" panose="020F0502020204030204" pitchFamily="34" charset="0"/>
                <a:ea typeface="ＭＳ Ｐゴシック" panose="020B0600070205080204" pitchFamily="34" charset="-128"/>
              </a:rPr>
              <a:t>The Birth of Fascism</a:t>
            </a:r>
          </a:p>
          <a:p>
            <a:pPr lvl="1" eaLnBrk="1" hangingPunct="1"/>
            <a:r>
              <a:rPr lang="en-US" altLang="en-US" dirty="0">
                <a:latin typeface="Calibri" panose="020F0502020204030204" pitchFamily="34" charset="0"/>
                <a:ea typeface="ＭＳ Ｐゴシック" panose="020B0600070205080204" pitchFamily="34" charset="-128"/>
              </a:rPr>
              <a:t>Benito Mussolini (1883-1945</a:t>
            </a:r>
            <a:r>
              <a:rPr lang="en-US" altLang="en-US" dirty="0" smtClean="0">
                <a:latin typeface="Calibri" panose="020F0502020204030204" pitchFamily="34" charset="0"/>
                <a:ea typeface="ＭＳ Ｐゴシック" panose="020B0600070205080204" pitchFamily="34" charset="-128"/>
              </a:rPr>
              <a:t>)</a:t>
            </a:r>
          </a:p>
          <a:p>
            <a:pPr lvl="2" eaLnBrk="1" hangingPunct="1"/>
            <a:r>
              <a:rPr lang="en-US" altLang="en-US" dirty="0" smtClean="0">
                <a:latin typeface="Calibri" panose="020F0502020204030204" pitchFamily="34" charset="0"/>
                <a:ea typeface="ＭＳ Ｐゴシック" panose="020B0600070205080204" pitchFamily="34" charset="-128"/>
              </a:rPr>
              <a:t>Had been a school teacher and a socialist before WWI</a:t>
            </a:r>
            <a:endParaRPr lang="en-US" altLang="en-US" dirty="0">
              <a:latin typeface="Calibri" panose="020F0502020204030204" pitchFamily="34" charset="0"/>
              <a:ea typeface="ＭＳ Ｐゴシック" panose="020B0600070205080204" pitchFamily="34" charset="-128"/>
            </a:endParaRPr>
          </a:p>
          <a:p>
            <a:pPr lvl="2" eaLnBrk="1" hangingPunct="1"/>
            <a:r>
              <a:rPr lang="en-US" altLang="en-US" dirty="0">
                <a:latin typeface="Calibri" panose="020F0502020204030204" pitchFamily="34" charset="0"/>
                <a:ea typeface="ＭＳ Ｐゴシック" panose="020B0600070205080204" pitchFamily="34" charset="-128"/>
              </a:rPr>
              <a:t>Formation of the </a:t>
            </a:r>
            <a:r>
              <a:rPr lang="en-US" altLang="en-US" i="1" dirty="0" err="1">
                <a:latin typeface="Calibri" panose="020F0502020204030204" pitchFamily="34" charset="0"/>
                <a:ea typeface="ＭＳ Ｐゴシック" panose="020B0600070205080204" pitchFamily="34" charset="-128"/>
              </a:rPr>
              <a:t>Fascio</a:t>
            </a:r>
            <a:r>
              <a:rPr lang="en-US" altLang="en-US" i="1" dirty="0">
                <a:latin typeface="Calibri" panose="020F0502020204030204" pitchFamily="34" charset="0"/>
                <a:ea typeface="ＭＳ Ｐゴシック" panose="020B0600070205080204" pitchFamily="34" charset="-128"/>
              </a:rPr>
              <a:t> di </a:t>
            </a:r>
            <a:r>
              <a:rPr lang="en-US" altLang="en-US" i="1" dirty="0" err="1">
                <a:latin typeface="Calibri" panose="020F0502020204030204" pitchFamily="34" charset="0"/>
                <a:ea typeface="ＭＳ Ｐゴシック" panose="020B0600070205080204" pitchFamily="34" charset="-128"/>
              </a:rPr>
              <a:t>Combattimento</a:t>
            </a:r>
            <a:r>
              <a:rPr lang="en-US" altLang="en-US" dirty="0">
                <a:latin typeface="Calibri" panose="020F0502020204030204" pitchFamily="34" charset="0"/>
                <a:ea typeface="ＭＳ Ｐゴシック" panose="020B0600070205080204" pitchFamily="34" charset="-128"/>
              </a:rPr>
              <a:t>, 1919</a:t>
            </a:r>
          </a:p>
          <a:p>
            <a:pPr lvl="2" eaLnBrk="1" hangingPunct="1"/>
            <a:r>
              <a:rPr lang="en-US" altLang="en-US" dirty="0">
                <a:latin typeface="Calibri" panose="020F0502020204030204" pitchFamily="34" charset="0"/>
                <a:ea typeface="ＭＳ Ｐゴシック" panose="020B0600070205080204" pitchFamily="34" charset="-128"/>
              </a:rPr>
              <a:t>Combining anticommunism, antistrike activity, nationalist rhetoric, and brute </a:t>
            </a:r>
            <a:r>
              <a:rPr lang="en-US" altLang="en-US" dirty="0" smtClean="0">
                <a:latin typeface="Calibri" panose="020F0502020204030204" pitchFamily="34" charset="0"/>
                <a:ea typeface="ＭＳ Ｐゴシック" panose="020B0600070205080204" pitchFamily="34" charset="-128"/>
              </a:rPr>
              <a:t>force- won the support of the middle class, who </a:t>
            </a:r>
            <a:r>
              <a:rPr lang="en-US" altLang="en-US" dirty="0" err="1" smtClean="0">
                <a:latin typeface="Calibri" panose="020F0502020204030204" pitchFamily="34" charset="0"/>
                <a:ea typeface="ＭＳ Ｐゴシック" panose="020B0600070205080204" pitchFamily="34" charset="-128"/>
              </a:rPr>
              <a:t>freared</a:t>
            </a:r>
            <a:r>
              <a:rPr lang="en-US" altLang="en-US" dirty="0" smtClean="0">
                <a:latin typeface="Calibri" panose="020F0502020204030204" pitchFamily="34" charset="0"/>
                <a:ea typeface="ＭＳ Ｐゴシック" panose="020B0600070205080204" pitchFamily="34" charset="-128"/>
              </a:rPr>
              <a:t> strikes and revolts from the poor. </a:t>
            </a:r>
            <a:endParaRPr lang="en-US" altLang="en-US" dirty="0">
              <a:latin typeface="Calibri" panose="020F0502020204030204" pitchFamily="34" charset="0"/>
              <a:ea typeface="ＭＳ Ｐゴシック" panose="020B0600070205080204" pitchFamily="34" charset="-128"/>
            </a:endParaRPr>
          </a:p>
          <a:p>
            <a:pPr lvl="3" eaLnBrk="1" hangingPunct="1"/>
            <a:r>
              <a:rPr lang="en-US" altLang="en-US" i="1" dirty="0" err="1">
                <a:latin typeface="Calibri" panose="020F0502020204030204" pitchFamily="34" charset="0"/>
                <a:ea typeface="ＭＳ Ｐゴシック" panose="020B0600070205080204" pitchFamily="34" charset="-128"/>
              </a:rPr>
              <a:t>Squadristi</a:t>
            </a:r>
            <a:r>
              <a:rPr lang="en-US" altLang="en-US" dirty="0">
                <a:latin typeface="Calibri" panose="020F0502020204030204" pitchFamily="34" charset="0"/>
                <a:ea typeface="ＭＳ Ｐゴシック" panose="020B0600070205080204" pitchFamily="34" charset="-128"/>
              </a:rPr>
              <a:t>, armed </a:t>
            </a:r>
            <a:r>
              <a:rPr lang="en-US" altLang="en-US" dirty="0" smtClean="0">
                <a:latin typeface="Calibri" panose="020F0502020204030204" pitchFamily="34" charset="0"/>
                <a:ea typeface="ＭＳ Ｐゴシック" panose="020B0600070205080204" pitchFamily="34" charset="-128"/>
              </a:rPr>
              <a:t>Fascists attack socialist presses.</a:t>
            </a:r>
          </a:p>
          <a:p>
            <a:pPr lvl="3" eaLnBrk="1" hangingPunct="1"/>
            <a:r>
              <a:rPr lang="en-US" altLang="en-US" b="1" dirty="0" smtClean="0">
                <a:latin typeface="Calibri" panose="020F0502020204030204" pitchFamily="34" charset="0"/>
                <a:ea typeface="ＭＳ Ｐゴシック" panose="020B0600070205080204" pitchFamily="34" charset="-128"/>
              </a:rPr>
              <a:t>The Black Shirts</a:t>
            </a:r>
            <a:endParaRPr lang="en-US" altLang="en-US" b="1" dirty="0">
              <a:latin typeface="Calibri" panose="020F0502020204030204" pitchFamily="34" charset="0"/>
              <a:ea typeface="ＭＳ Ｐゴシック" panose="020B0600070205080204" pitchFamily="34" charset="-128"/>
            </a:endParaRPr>
          </a:p>
          <a:p>
            <a:pPr lvl="3" eaLnBrk="1" hangingPunct="1"/>
            <a:r>
              <a:rPr lang="en-US" altLang="en-US" dirty="0">
                <a:latin typeface="Calibri" panose="020F0502020204030204" pitchFamily="34" charset="0"/>
                <a:ea typeface="ＭＳ Ｐゴシック" panose="020B0600070205080204" pitchFamily="34" charset="-128"/>
              </a:rPr>
              <a:t>Resulting parliamentary </a:t>
            </a:r>
            <a:r>
              <a:rPr lang="en-US" altLang="en-US" dirty="0" smtClean="0">
                <a:latin typeface="Calibri" panose="020F0502020204030204" pitchFamily="34" charset="0"/>
                <a:ea typeface="ＭＳ Ｐゴシック" panose="020B0600070205080204" pitchFamily="34" charset="-128"/>
              </a:rPr>
              <a:t>gains</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5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5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5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57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57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57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57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04800"/>
            <a:ext cx="9067800" cy="457200"/>
          </a:xfrm>
        </p:spPr>
        <p:txBody>
          <a:bodyPr/>
          <a:lstStyle/>
          <a:p>
            <a:r>
              <a:rPr lang="en-US" dirty="0" smtClean="0"/>
              <a:t>Mussolini in Italy</a:t>
            </a:r>
            <a:endParaRPr lang="en-US" dirty="0"/>
          </a:p>
        </p:txBody>
      </p:sp>
      <p:sp>
        <p:nvSpPr>
          <p:cNvPr id="3" name="Content Placeholder 2"/>
          <p:cNvSpPr>
            <a:spLocks noGrp="1"/>
          </p:cNvSpPr>
          <p:nvPr>
            <p:ph idx="1"/>
          </p:nvPr>
        </p:nvSpPr>
        <p:spPr>
          <a:xfrm>
            <a:off x="652463" y="1143000"/>
            <a:ext cx="8034337" cy="5410200"/>
          </a:xfrm>
        </p:spPr>
        <p:txBody>
          <a:bodyPr/>
          <a:lstStyle/>
          <a:p>
            <a:pPr eaLnBrk="1" hangingPunct="1"/>
            <a:r>
              <a:rPr lang="en-US" altLang="en-US" dirty="0" smtClean="0">
                <a:latin typeface="Calibri" panose="020F0502020204030204" pitchFamily="34" charset="0"/>
                <a:ea typeface="ＭＳ Ｐゴシック" panose="020B0600070205080204" pitchFamily="34" charset="-128"/>
              </a:rPr>
              <a:t>1921- Fascists were 200,000 strong- mostly veterans and students (nationalism)</a:t>
            </a:r>
          </a:p>
          <a:p>
            <a:pPr eaLnBrk="1" hangingPunct="1"/>
            <a:r>
              <a:rPr lang="en-US" altLang="en-US" dirty="0" smtClean="0">
                <a:latin typeface="Calibri" panose="020F0502020204030204" pitchFamily="34" charset="0"/>
                <a:ea typeface="ＭＳ Ｐゴシック" panose="020B0600070205080204" pitchFamily="34" charset="-128"/>
              </a:rPr>
              <a:t>Believed terror tactics were necessary</a:t>
            </a:r>
          </a:p>
          <a:p>
            <a:pPr eaLnBrk="1" hangingPunct="1"/>
            <a:r>
              <a:rPr lang="en-US" altLang="en-US" dirty="0" smtClean="0">
                <a:latin typeface="Calibri" panose="020F0502020204030204" pitchFamily="34" charset="0"/>
                <a:ea typeface="ＭＳ Ｐゴシック" panose="020B0600070205080204" pitchFamily="34" charset="-128"/>
              </a:rPr>
              <a:t>Were seen as the “party of order”</a:t>
            </a:r>
          </a:p>
          <a:p>
            <a:pPr lvl="2" eaLnBrk="1" hangingPunct="1"/>
            <a:r>
              <a:rPr lang="en-US" altLang="en-US" b="1" dirty="0" smtClean="0">
                <a:latin typeface="Calibri" panose="020F0502020204030204" pitchFamily="34" charset="0"/>
                <a:ea typeface="ＭＳ Ｐゴシック" panose="020B0600070205080204" pitchFamily="34" charset="-128"/>
              </a:rPr>
              <a:t>March </a:t>
            </a:r>
            <a:r>
              <a:rPr lang="en-US" altLang="en-US" b="1" dirty="0">
                <a:latin typeface="Calibri" panose="020F0502020204030204" pitchFamily="34" charset="0"/>
                <a:ea typeface="ＭＳ Ｐゴシック" panose="020B0600070205080204" pitchFamily="34" charset="-128"/>
              </a:rPr>
              <a:t>on Rome, 1922</a:t>
            </a:r>
          </a:p>
          <a:p>
            <a:pPr lvl="3" eaLnBrk="1" hangingPunct="1"/>
            <a:r>
              <a:rPr lang="en-US" altLang="en-US" dirty="0">
                <a:latin typeface="Calibri" panose="020F0502020204030204" pitchFamily="34" charset="0"/>
                <a:ea typeface="ＭＳ Ｐゴシック" panose="020B0600070205080204" pitchFamily="34" charset="-128"/>
              </a:rPr>
              <a:t>Mussolini appointed prime minister, October 29, </a:t>
            </a:r>
            <a:r>
              <a:rPr lang="en-US" altLang="en-US" dirty="0" smtClean="0">
                <a:latin typeface="Calibri" panose="020F0502020204030204" pitchFamily="34" charset="0"/>
                <a:ea typeface="ＭＳ Ｐゴシック" panose="020B0600070205080204" pitchFamily="34" charset="-128"/>
              </a:rPr>
              <a:t>1922 by King Victor Emmanuel III! </a:t>
            </a:r>
          </a:p>
          <a:p>
            <a:pPr lvl="3" eaLnBrk="1" hangingPunct="1"/>
            <a:r>
              <a:rPr lang="en-US" altLang="en-US" dirty="0" smtClean="0">
                <a:latin typeface="Calibri" panose="020F0502020204030204" pitchFamily="34" charset="0"/>
                <a:ea typeface="ＭＳ Ｐゴシック" panose="020B0600070205080204" pitchFamily="34" charset="-128"/>
              </a:rPr>
              <a:t>Next day, they marched on Rome again to create the illusion that they took power by force.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559047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85800"/>
            <a:ext cx="8382000" cy="457200"/>
          </a:xfrm>
        </p:spPr>
        <p:txBody>
          <a:bodyPr/>
          <a:lstStyle/>
          <a:p>
            <a:r>
              <a:rPr lang="en-US" dirty="0" smtClean="0"/>
              <a:t>The fasces: A Roman symbol of unity and strength</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29918" y="1600200"/>
            <a:ext cx="3279427"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16541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eaLnBrk="1" hangingPunct="1">
              <a:defRPr/>
            </a:pPr>
            <a:r>
              <a:rPr lang="en-US" sz="3000" kern="1200" dirty="0">
                <a:solidFill>
                  <a:srgbClr val="000000"/>
                </a:solidFill>
                <a:latin typeface="Calibri"/>
                <a:ea typeface="ＭＳ Ｐゴシック"/>
                <a:cs typeface="ＭＳ Ｐゴシック"/>
              </a:rPr>
              <a:t>Territory Gained by Italy</a:t>
            </a:r>
            <a:endParaRPr lang="en-US" dirty="0"/>
          </a:p>
        </p:txBody>
      </p:sp>
      <p:sp>
        <p:nvSpPr>
          <p:cNvPr id="2560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p802</a:t>
            </a:r>
          </a:p>
        </p:txBody>
      </p:sp>
      <p:pic>
        <p:nvPicPr>
          <p:cNvPr id="15365" name="Picture 2" descr="Map shows South Tyrol (shaded in purple), a province in northern Italy and Yugoslavia (shaded in orange) located east of Adriatic Sea. " title="Territory Gained by Italy"/>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85963" y="1301750"/>
            <a:ext cx="517207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noChangeArrowheads="1"/>
          </p:cNvSpPr>
          <p:nvPr>
            <p:ph type="title"/>
          </p:nvPr>
        </p:nvSpPr>
        <p:spPr>
          <a:xfrm>
            <a:off x="660400" y="15658"/>
            <a:ext cx="84836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Mussolini and the Italian Fascist State</a:t>
            </a:r>
          </a:p>
        </p:txBody>
      </p:sp>
      <p:sp>
        <p:nvSpPr>
          <p:cNvPr id="27651" name="Rectangle 9"/>
          <p:cNvSpPr>
            <a:spLocks noGrp="1" noChangeArrowheads="1"/>
          </p:cNvSpPr>
          <p:nvPr>
            <p:ph type="body" idx="1"/>
          </p:nvPr>
        </p:nvSpPr>
        <p:spPr>
          <a:xfrm>
            <a:off x="660400" y="990600"/>
            <a:ext cx="7769225" cy="4418013"/>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Fascist Government</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Fascist dictatorship established, 1926</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New policies: press laws, police laws, and a political </a:t>
            </a:r>
            <a:r>
              <a:rPr lang="en-US" altLang="en-US" dirty="0" smtClean="0">
                <a:latin typeface="Calibri" panose="020F0502020204030204" pitchFamily="34" charset="0"/>
                <a:ea typeface="ＭＳ Ｐゴシック" panose="020B0600070205080204" pitchFamily="34" charset="-128"/>
              </a:rPr>
              <a:t>monopoly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“Rule by decree” and propaganda</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Mussolini’s view of a Fascist state: totalitarian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Molding Italians into a single community</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Young </a:t>
            </a:r>
            <a:r>
              <a:rPr lang="en-US" altLang="en-US" dirty="0" smtClean="0">
                <a:latin typeface="Calibri" panose="020F0502020204030204" pitchFamily="34" charset="0"/>
                <a:ea typeface="ＭＳ Ｐゴシック" panose="020B0600070205080204" pitchFamily="34" charset="-128"/>
              </a:rPr>
              <a:t>Fascists: “Mussolini is always right!”</a:t>
            </a:r>
            <a:endParaRPr lang="en-US" altLang="en-US" dirty="0">
              <a:latin typeface="Calibri" panose="020F0502020204030204" pitchFamily="34" charset="0"/>
              <a:ea typeface="ＭＳ Ｐゴシック" panose="020B0600070205080204" pitchFamily="34" charset="-128"/>
            </a:endParaRP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Attitudes toward women</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Family as the pillar of the </a:t>
            </a:r>
            <a:r>
              <a:rPr lang="en-US" altLang="en-US" dirty="0" smtClean="0">
                <a:latin typeface="Calibri" panose="020F0502020204030204" pitchFamily="34" charset="0"/>
                <a:ea typeface="ＭＳ Ｐゴシック" panose="020B0600070205080204" pitchFamily="34" charset="-128"/>
              </a:rPr>
              <a:t>state; school propaganda</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Never achieves the degree of control achieved in Germany or Soviet Union</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Compromise with traditional institutions: Lateran Accords, February 1929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6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65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65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765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65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651">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65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Mussolini, the Iron Duce</a:t>
            </a:r>
            <a:endParaRPr lang="en-US" dirty="0"/>
          </a:p>
        </p:txBody>
      </p:sp>
      <p:sp>
        <p:nvSpPr>
          <p:cNvPr id="2867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p803</a:t>
            </a:r>
          </a:p>
        </p:txBody>
      </p:sp>
      <p:pic>
        <p:nvPicPr>
          <p:cNvPr id="2867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936625"/>
            <a:ext cx="5410200" cy="399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Rectangle 2"/>
          <p:cNvSpPr>
            <a:spLocks noChangeArrowheads="1"/>
          </p:cNvSpPr>
          <p:nvPr/>
        </p:nvSpPr>
        <p:spPr bwMode="auto">
          <a:xfrm>
            <a:off x="936625" y="5334000"/>
            <a:ext cx="7270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One of Mussolini’s favorite images of himself was that of the Iron Duce—the strong leader who is always right.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4" name="Title 1"/>
          <p:cNvSpPr>
            <a:spLocks noGrp="1"/>
          </p:cNvSpPr>
          <p:nvPr>
            <p:ph type="title" idx="4294967295"/>
          </p:nvPr>
        </p:nvSpPr>
        <p:spPr>
          <a:xfrm>
            <a:off x="0" y="76200"/>
            <a:ext cx="9144000" cy="457200"/>
          </a:xfrm>
        </p:spPr>
        <p:txBody>
          <a:bodyPr/>
          <a:lstStyle/>
          <a:p>
            <a:pPr eaLnBrk="1" hangingPunct="1"/>
            <a:r>
              <a:rPr lang="en-US" altLang="en-US" sz="3000" dirty="0">
                <a:solidFill>
                  <a:srgbClr val="000000"/>
                </a:solidFill>
                <a:latin typeface="Calibri" panose="020F0502020204030204" pitchFamily="34" charset="0"/>
                <a:ea typeface="ＭＳ Ｐゴシック" panose="020B0600070205080204" pitchFamily="34" charset="-128"/>
              </a:rPr>
              <a:t>A ‘‘</a:t>
            </a:r>
            <a:r>
              <a:rPr lang="en-US" altLang="ja-JP" sz="3000" dirty="0">
                <a:solidFill>
                  <a:srgbClr val="000000"/>
                </a:solidFill>
                <a:latin typeface="Calibri" panose="020F0502020204030204" pitchFamily="34" charset="0"/>
                <a:ea typeface="ＭＳ Ｐゴシック" panose="020B0600070205080204" pitchFamily="34" charset="-128"/>
              </a:rPr>
              <a:t>Hooverville</a:t>
            </a:r>
            <a:r>
              <a:rPr lang="en-US" altLang="en-US" sz="3000" dirty="0">
                <a:solidFill>
                  <a:srgbClr val="000000"/>
                </a:solidFill>
                <a:latin typeface="Calibri" panose="020F0502020204030204" pitchFamily="34" charset="0"/>
                <a:ea typeface="ＭＳ Ｐゴシック" panose="020B0600070205080204" pitchFamily="34" charset="-128"/>
              </a:rPr>
              <a:t>’’</a:t>
            </a:r>
            <a:r>
              <a:rPr lang="en-US" altLang="ja-JP" sz="3000" dirty="0">
                <a:solidFill>
                  <a:srgbClr val="000000"/>
                </a:solidFill>
                <a:latin typeface="Calibri" panose="020F0502020204030204" pitchFamily="34" charset="0"/>
                <a:ea typeface="ＭＳ Ｐゴシック" panose="020B0600070205080204" pitchFamily="34" charset="-128"/>
              </a:rPr>
              <a:t> on the streets of the United States</a:t>
            </a:r>
            <a:endParaRPr lang="en-US" altLang="en-US" dirty="0">
              <a:ea typeface="ＭＳ Ｐゴシック" panose="020B0600070205080204" pitchFamily="34" charset="-128"/>
            </a:endParaRPr>
          </a:p>
        </p:txBody>
      </p:sp>
      <p:sp>
        <p:nvSpPr>
          <p:cNvPr id="51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p792</a:t>
            </a:r>
          </a:p>
        </p:txBody>
      </p:sp>
      <p:pic>
        <p:nvPicPr>
          <p:cNvPr id="51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868363"/>
            <a:ext cx="6623050" cy="540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Questions</a:t>
            </a:r>
            <a:endParaRPr lang="en-US" dirty="0"/>
          </a:p>
        </p:txBody>
      </p:sp>
      <p:sp>
        <p:nvSpPr>
          <p:cNvPr id="3" name="Content Placeholder 2"/>
          <p:cNvSpPr>
            <a:spLocks noGrp="1"/>
          </p:cNvSpPr>
          <p:nvPr>
            <p:ph idx="1"/>
          </p:nvPr>
        </p:nvSpPr>
        <p:spPr/>
        <p:txBody>
          <a:bodyPr/>
          <a:lstStyle/>
          <a:p>
            <a:r>
              <a:rPr lang="en-US" dirty="0" smtClean="0"/>
              <a:t>What is fascism?</a:t>
            </a:r>
          </a:p>
          <a:p>
            <a:r>
              <a:rPr lang="en-US" dirty="0" smtClean="0"/>
              <a:t>What is the appeal of fascism?</a:t>
            </a:r>
          </a:p>
          <a:p>
            <a:r>
              <a:rPr lang="en-US" dirty="0" smtClean="0"/>
              <a:t>Why do you think Mussolini was able to take power, despite </a:t>
            </a:r>
            <a:r>
              <a:rPr lang="en-US" smtClean="0"/>
              <a:t>his anti-democratic tactics?</a:t>
            </a:r>
            <a:endParaRPr lang="en-US"/>
          </a:p>
        </p:txBody>
      </p:sp>
    </p:spTree>
    <p:extLst>
      <p:ext uri="{BB962C8B-B14F-4D97-AF65-F5344CB8AC3E}">
        <p14:creationId xmlns:p14="http://schemas.microsoft.com/office/powerpoint/2010/main" val="13576165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76200"/>
            <a:ext cx="8458200" cy="457200"/>
          </a:xfrm>
        </p:spPr>
        <p:txBody>
          <a:bodyPr/>
          <a:lstStyle/>
          <a:p>
            <a:pPr eaLnBrk="1" hangingPunct="1">
              <a:defRPr/>
            </a:pPr>
            <a:r>
              <a:rPr lang="en-US" kern="1200" dirty="0">
                <a:solidFill>
                  <a:srgbClr val="000000"/>
                </a:solidFill>
                <a:latin typeface="Calibri"/>
                <a:ea typeface="ＭＳ Ｐゴシック"/>
                <a:cs typeface="ＭＳ Ｐゴシック"/>
              </a:rPr>
              <a:t>CHRONOLOGY Fascist Italy</a:t>
            </a:r>
            <a:endParaRPr lang="en-US" dirty="0"/>
          </a:p>
        </p:txBody>
      </p:sp>
      <p:sp>
        <p:nvSpPr>
          <p:cNvPr id="307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p805</a:t>
            </a:r>
          </a:p>
        </p:txBody>
      </p:sp>
      <p:graphicFrame>
        <p:nvGraphicFramePr>
          <p:cNvPr id="6" name="Table 5"/>
          <p:cNvGraphicFramePr>
            <a:graphicFrameLocks noGrp="1"/>
          </p:cNvGraphicFramePr>
          <p:nvPr>
            <p:extLst>
              <p:ext uri="{D42A27DB-BD31-4B8C-83A1-F6EECF244321}">
                <p14:modId xmlns:p14="http://schemas.microsoft.com/office/powerpoint/2010/main" val="105534116"/>
              </p:ext>
            </p:extLst>
          </p:nvPr>
        </p:nvGraphicFramePr>
        <p:xfrm>
          <a:off x="1143000" y="990600"/>
          <a:ext cx="7543800" cy="5410200"/>
        </p:xfrm>
        <a:graphic>
          <a:graphicData uri="http://schemas.openxmlformats.org/drawingml/2006/table">
            <a:tbl>
              <a:tblPr firstRow="1"/>
              <a:tblGrid>
                <a:gridCol w="4876800">
                  <a:extLst>
                    <a:ext uri="{9D8B030D-6E8A-4147-A177-3AD203B41FA5}">
                      <a16:colId xmlns="" xmlns:a16="http://schemas.microsoft.com/office/drawing/2014/main" val="20000"/>
                    </a:ext>
                  </a:extLst>
                </a:gridCol>
                <a:gridCol w="2667000">
                  <a:extLst>
                    <a:ext uri="{9D8B030D-6E8A-4147-A177-3AD203B41FA5}">
                      <a16:colId xmlns="" xmlns:a16="http://schemas.microsoft.com/office/drawing/2014/main" val="20001"/>
                    </a:ext>
                  </a:extLst>
                </a:gridCol>
              </a:tblGrid>
              <a:tr h="609600">
                <a:tc>
                  <a:txBody>
                    <a:bodyPr/>
                    <a:lstStyle/>
                    <a:p>
                      <a:pPr marL="0" marR="0">
                        <a:lnSpc>
                          <a:spcPct val="115000"/>
                        </a:lnSpc>
                        <a:spcBef>
                          <a:spcPts val="0"/>
                        </a:spcBef>
                        <a:spcAft>
                          <a:spcPts val="0"/>
                        </a:spcAft>
                      </a:pPr>
                      <a:r>
                        <a:rPr lang="en-US" sz="2500" b="1" i="0"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i="0" dirty="0">
                          <a:effectLst/>
                          <a:latin typeface="Calibri" panose="020F0502020204030204" pitchFamily="34" charset="0"/>
                          <a:ea typeface="Calibri"/>
                          <a:cs typeface="Times New Roman"/>
                        </a:rPr>
                        <a:t>Dates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Creation of </a:t>
                      </a:r>
                      <a:r>
                        <a:rPr lang="en-US" sz="2500" i="1" dirty="0">
                          <a:effectLst/>
                          <a:latin typeface="Calibri" panose="020F0502020204030204" pitchFamily="34" charset="0"/>
                          <a:ea typeface="Calibri"/>
                          <a:cs typeface="Times New Roman"/>
                        </a:rPr>
                        <a:t>Fascio di Combattimento</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609600">
                <a:tc>
                  <a:txBody>
                    <a:bodyPr/>
                    <a:lstStyle/>
                    <a:p>
                      <a:pPr marL="0" marR="0">
                        <a:lnSpc>
                          <a:spcPct val="115000"/>
                        </a:lnSpc>
                        <a:spcBef>
                          <a:spcPts val="0"/>
                        </a:spcBef>
                        <a:spcAft>
                          <a:spcPts val="0"/>
                        </a:spcAft>
                      </a:pPr>
                      <a:r>
                        <a:rPr lang="en-US" sz="2500" i="1" dirty="0">
                          <a:effectLst/>
                          <a:latin typeface="Calibri" panose="020F0502020204030204" pitchFamily="34" charset="0"/>
                          <a:ea typeface="Calibri"/>
                          <a:cs typeface="Times New Roman"/>
                        </a:rPr>
                        <a:t>Squadristi</a:t>
                      </a:r>
                      <a:r>
                        <a:rPr lang="en-US" sz="2500" dirty="0">
                          <a:effectLst/>
                          <a:latin typeface="Calibri" panose="020F0502020204030204" pitchFamily="34" charset="0"/>
                          <a:ea typeface="Calibri"/>
                          <a:cs typeface="Times New Roman"/>
                        </a:rPr>
                        <a:t> violence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1920–1921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Fascists win thirty-five</a:t>
                      </a:r>
                      <a:r>
                        <a:rPr lang="en-US" sz="2500" baseline="0" dirty="0">
                          <a:effectLst/>
                          <a:latin typeface="Calibri" panose="020F0502020204030204" pitchFamily="34" charset="0"/>
                          <a:ea typeface="Calibri"/>
                          <a:cs typeface="Times New Roman"/>
                        </a:rPr>
                        <a:t> seats in Parliament</a:t>
                      </a:r>
                      <a:endParaRPr lang="en-US" sz="2500"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81429831"/>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Mussolini is made prime minister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Electoral victory for Fascists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2427388036"/>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Establishment of Fascist dictatorship</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1925–1926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60960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Lateran Accords with Catholic Church</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noChangeArrowheads="1"/>
          </p:cNvSpPr>
          <p:nvPr>
            <p:ph type="title"/>
          </p:nvPr>
        </p:nvSpPr>
        <p:spPr>
          <a:xfrm>
            <a:off x="690563" y="152400"/>
            <a:ext cx="8453437" cy="838200"/>
          </a:xfrm>
        </p:spPr>
        <p:txBody>
          <a:bodyPr/>
          <a:lstStyle/>
          <a:p>
            <a:pPr eaLnBrk="1" hangingPunct="1"/>
            <a:r>
              <a:rPr lang="en-US" altLang="en-US" dirty="0">
                <a:latin typeface="Calibri" panose="020F0502020204030204" pitchFamily="34" charset="0"/>
                <a:ea typeface="ＭＳ Ｐゴシック" panose="020B0600070205080204" pitchFamily="34" charset="-128"/>
              </a:rPr>
              <a:t>Hitler and Nazi </a:t>
            </a:r>
            <a:r>
              <a:rPr lang="en-US" altLang="en-US" dirty="0" smtClean="0">
                <a:latin typeface="Calibri" panose="020F0502020204030204" pitchFamily="34" charset="0"/>
                <a:ea typeface="ＭＳ Ｐゴシック" panose="020B0600070205080204" pitchFamily="34" charset="-128"/>
              </a:rPr>
              <a:t>Germany</a:t>
            </a:r>
            <a:endParaRPr lang="en-US" altLang="en-US" dirty="0">
              <a:latin typeface="Calibri" panose="020F0502020204030204" pitchFamily="34" charset="0"/>
              <a:ea typeface="ＭＳ Ｐゴシック" panose="020B0600070205080204" pitchFamily="34" charset="-128"/>
            </a:endParaRPr>
          </a:p>
        </p:txBody>
      </p:sp>
      <p:sp>
        <p:nvSpPr>
          <p:cNvPr id="32771" name="Rectangle 9"/>
          <p:cNvSpPr>
            <a:spLocks noGrp="1" noChangeArrowheads="1"/>
          </p:cNvSpPr>
          <p:nvPr>
            <p:ph type="body" idx="1"/>
          </p:nvPr>
        </p:nvSpPr>
        <p:spPr>
          <a:xfrm>
            <a:off x="690563" y="1143000"/>
            <a:ext cx="7769225" cy="4508500"/>
          </a:xfrm>
        </p:spPr>
        <p:txBody>
          <a:bodyPr/>
          <a:lstStyle/>
          <a:p>
            <a:pPr eaLnBrk="1" hangingPunct="1">
              <a:lnSpc>
                <a:spcPct val="90000"/>
              </a:lnSpc>
            </a:pPr>
            <a:r>
              <a:rPr lang="en-US" altLang="en-US" b="1" u="sng" dirty="0" smtClean="0">
                <a:latin typeface="Calibri" panose="020F0502020204030204" pitchFamily="34" charset="0"/>
                <a:ea typeface="ＭＳ Ｐゴシック" panose="020B0600070205080204" pitchFamily="34" charset="-128"/>
              </a:rPr>
              <a:t>The Weimar Republic</a:t>
            </a:r>
            <a:endParaRPr lang="en-US" altLang="en-US" b="1" u="sng"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Unresolved political and economic </a:t>
            </a:r>
            <a:r>
              <a:rPr lang="en-US" altLang="en-US" dirty="0" smtClean="0">
                <a:latin typeface="Calibri" panose="020F0502020204030204" pitchFamily="34" charset="0"/>
                <a:ea typeface="ＭＳ Ｐゴシック" panose="020B0600070205080204" pitchFamily="34" charset="-128"/>
              </a:rPr>
              <a:t>problems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Military WWI hero Paul von </a:t>
            </a:r>
            <a:r>
              <a:rPr lang="en-US" altLang="en-US" dirty="0" err="1" smtClean="0">
                <a:latin typeface="Calibri" panose="020F0502020204030204" pitchFamily="34" charset="0"/>
                <a:ea typeface="ＭＳ Ｐゴシック" panose="020B0600070205080204" pitchFamily="34" charset="-128"/>
              </a:rPr>
              <a:t>Hindenberg</a:t>
            </a:r>
            <a:r>
              <a:rPr lang="en-US" altLang="en-US" dirty="0" smtClean="0">
                <a:latin typeface="Calibri" panose="020F0502020204030204" pitchFamily="34" charset="0"/>
                <a:ea typeface="ＭＳ Ｐゴシック" panose="020B0600070205080204" pitchFamily="34" charset="-128"/>
              </a:rPr>
              <a:t> was elected president of Germany.</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He was actually a conservative monarchist- didn’t care for the idea of a republic anyway!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The Republic wa</a:t>
            </a:r>
            <a:r>
              <a:rPr lang="en-US" altLang="en-US" dirty="0" smtClean="0">
                <a:latin typeface="Calibri" panose="020F0502020204030204" pitchFamily="34" charset="0"/>
                <a:ea typeface="ＭＳ Ｐゴシック" panose="020B0600070205080204" pitchFamily="34" charset="-128"/>
              </a:rPr>
              <a:t>s hated by both the left and right, and was largely ineffective.</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458200" cy="457200"/>
          </a:xfrm>
        </p:spPr>
        <p:txBody>
          <a:bodyPr/>
          <a:lstStyle/>
          <a:p>
            <a:r>
              <a:rPr lang="en-US" sz="3600" dirty="0" smtClean="0"/>
              <a:t>Emergence of Adolf Hitler</a:t>
            </a:r>
            <a:endParaRPr lang="en-US" sz="3600" dirty="0"/>
          </a:p>
        </p:txBody>
      </p:sp>
      <p:sp>
        <p:nvSpPr>
          <p:cNvPr id="3" name="Content Placeholder 2"/>
          <p:cNvSpPr>
            <a:spLocks noGrp="1"/>
          </p:cNvSpPr>
          <p:nvPr>
            <p:ph idx="1"/>
          </p:nvPr>
        </p:nvSpPr>
        <p:spPr>
          <a:xfrm>
            <a:off x="609601" y="762000"/>
            <a:ext cx="8534400" cy="57912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Born in Vienna, Austria 1889</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Formation </a:t>
            </a:r>
            <a:r>
              <a:rPr lang="en-US" altLang="en-US" dirty="0">
                <a:latin typeface="Calibri" panose="020F0502020204030204" pitchFamily="34" charset="0"/>
                <a:ea typeface="ＭＳ Ｐゴシック" panose="020B0600070205080204" pitchFamily="34" charset="-128"/>
              </a:rPr>
              <a:t>of ideologies of racism, nationalism, and </a:t>
            </a:r>
            <a:r>
              <a:rPr lang="en-US" altLang="en-US" dirty="0" smtClean="0">
                <a:latin typeface="Calibri" panose="020F0502020204030204" pitchFamily="34" charset="0"/>
                <a:ea typeface="ＭＳ Ｐゴシック" panose="020B0600070205080204" pitchFamily="34" charset="-128"/>
              </a:rPr>
              <a:t>struggle, growing up in Vienna.</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Moved to Munich in 1913 and served in German army during WWI. </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The Rise of the Nazis</a:t>
            </a:r>
            <a:endParaRPr lang="en-US" altLang="en-US" sz="20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National Socialist German Workers’ Party (Nazi), 1921</a:t>
            </a:r>
          </a:p>
          <a:p>
            <a:pPr lvl="2" eaLnBrk="1" hangingPunct="1">
              <a:lnSpc>
                <a:spcPct val="90000"/>
              </a:lnSpc>
            </a:pPr>
            <a:r>
              <a:rPr lang="en-US" altLang="en-US" i="1" dirty="0">
                <a:latin typeface="Calibri" panose="020F0502020204030204" pitchFamily="34" charset="0"/>
                <a:ea typeface="ＭＳ Ｐゴシック" panose="020B0600070205080204" pitchFamily="34" charset="-128"/>
              </a:rPr>
              <a:t>Sturmabteilung</a:t>
            </a:r>
            <a:r>
              <a:rPr lang="en-US" altLang="en-US" dirty="0">
                <a:latin typeface="Calibri" panose="020F0502020204030204" pitchFamily="34" charset="0"/>
                <a:ea typeface="ＭＳ Ｐゴシック" panose="020B0600070205080204" pitchFamily="34" charset="-128"/>
              </a:rPr>
              <a:t> (SA): Storm </a:t>
            </a:r>
            <a:r>
              <a:rPr lang="en-US" altLang="en-US" dirty="0" smtClean="0">
                <a:latin typeface="Calibri" panose="020F0502020204030204" pitchFamily="34" charset="0"/>
                <a:ea typeface="ＭＳ Ｐゴシック" panose="020B0600070205080204" pitchFamily="34" charset="-128"/>
              </a:rPr>
              <a:t>Troops- its own police force.</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Failed Munich Beer Hall Putsch, 1923</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Hitler imprisoned: </a:t>
            </a:r>
            <a:r>
              <a:rPr lang="en-US" altLang="en-US" i="1" dirty="0">
                <a:latin typeface="Calibri" panose="020F0502020204030204" pitchFamily="34" charset="0"/>
                <a:ea typeface="ＭＳ Ｐゴシック" panose="020B0600070205080204" pitchFamily="34" charset="-128"/>
              </a:rPr>
              <a:t>Mein </a:t>
            </a:r>
            <a:r>
              <a:rPr lang="en-US" altLang="en-US" i="1" dirty="0" err="1">
                <a:latin typeface="Calibri" panose="020F0502020204030204" pitchFamily="34" charset="0"/>
                <a:ea typeface="ＭＳ Ｐゴシック" panose="020B0600070205080204" pitchFamily="34" charset="-128"/>
              </a:rPr>
              <a:t>Kampf</a:t>
            </a:r>
            <a:r>
              <a:rPr lang="en-US" altLang="en-US" dirty="0">
                <a:latin typeface="Calibri" panose="020F0502020204030204" pitchFamily="34" charset="0"/>
                <a:ea typeface="ＭＳ Ｐゴシック" panose="020B0600070205080204" pitchFamily="34" charset="-128"/>
              </a:rPr>
              <a:t> </a:t>
            </a:r>
            <a:endParaRPr lang="en-US" altLang="en-US" dirty="0" smtClean="0">
              <a:latin typeface="Calibri" panose="020F0502020204030204" pitchFamily="34" charset="0"/>
              <a:ea typeface="ＭＳ Ｐゴシック" panose="020B0600070205080204" pitchFamily="34" charset="-128"/>
            </a:endParaRP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Judges were sympathetic to Hitler. </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He was never taken too seriously!</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913033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Hitler and the Blood Flag Ritual</a:t>
            </a:r>
            <a:endParaRPr lang="en-US" dirty="0"/>
          </a:p>
        </p:txBody>
      </p:sp>
      <p:sp>
        <p:nvSpPr>
          <p:cNvPr id="337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p807</a:t>
            </a:r>
          </a:p>
        </p:txBody>
      </p:sp>
      <p:pic>
        <p:nvPicPr>
          <p:cNvPr id="3379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7025" y="838200"/>
            <a:ext cx="594995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2"/>
          <p:cNvSpPr>
            <a:spLocks noChangeArrowheads="1"/>
          </p:cNvSpPr>
          <p:nvPr/>
        </p:nvSpPr>
        <p:spPr bwMode="auto">
          <a:xfrm>
            <a:off x="914400" y="5588000"/>
            <a:ext cx="7315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In developing his mass political movement, Adolf Hitler used</a:t>
            </a:r>
          </a:p>
          <a:p>
            <a:pPr>
              <a:spcBef>
                <a:spcPct val="0"/>
              </a:spcBef>
              <a:buClrTx/>
              <a:buSzTx/>
              <a:buFontTx/>
              <a:buNone/>
            </a:pPr>
            <a:r>
              <a:rPr lang="en-US" altLang="en-US" sz="2000">
                <a:latin typeface="Calibri" panose="020F0502020204030204" pitchFamily="34" charset="0"/>
              </a:rPr>
              <a:t>ritualistic ceremonies as a means of binding party members to his own person. </a:t>
            </a:r>
            <a:endParaRPr lang="en-US" altLang="en-US" sz="200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noChangeArrowheads="1"/>
          </p:cNvSpPr>
          <p:nvPr>
            <p:ph type="title"/>
          </p:nvPr>
        </p:nvSpPr>
        <p:spPr>
          <a:xfrm>
            <a:off x="690563" y="0"/>
            <a:ext cx="8453437" cy="685800"/>
          </a:xfrm>
        </p:spPr>
        <p:txBody>
          <a:bodyPr/>
          <a:lstStyle/>
          <a:p>
            <a:pPr eaLnBrk="1" hangingPunct="1"/>
            <a:r>
              <a:rPr lang="en-US" altLang="en-US" dirty="0">
                <a:latin typeface="Calibri" panose="020F0502020204030204" pitchFamily="34" charset="0"/>
                <a:ea typeface="ＭＳ Ｐゴシック" panose="020B0600070205080204" pitchFamily="34" charset="-128"/>
              </a:rPr>
              <a:t>Hitler and Nazi </a:t>
            </a:r>
            <a:r>
              <a:rPr lang="en-US" altLang="en-US" dirty="0" smtClean="0">
                <a:latin typeface="Calibri" panose="020F0502020204030204" pitchFamily="34" charset="0"/>
                <a:ea typeface="ＭＳ Ｐゴシック" panose="020B0600070205080204" pitchFamily="34" charset="-128"/>
              </a:rPr>
              <a:t>Germany</a:t>
            </a:r>
            <a:endParaRPr lang="en-US" altLang="en-US" sz="2400" dirty="0">
              <a:latin typeface="Calibri" panose="020F0502020204030204" pitchFamily="34" charset="0"/>
              <a:ea typeface="ＭＳ Ｐゴシック" panose="020B0600070205080204" pitchFamily="34" charset="-128"/>
            </a:endParaRPr>
          </a:p>
        </p:txBody>
      </p:sp>
      <p:sp>
        <p:nvSpPr>
          <p:cNvPr id="35843" name="Rectangle 9"/>
          <p:cNvSpPr>
            <a:spLocks noGrp="1" noChangeArrowheads="1"/>
          </p:cNvSpPr>
          <p:nvPr>
            <p:ph type="body" idx="1"/>
          </p:nvPr>
        </p:nvSpPr>
        <p:spPr>
          <a:xfrm>
            <a:off x="685800" y="838200"/>
            <a:ext cx="8229600" cy="4341813"/>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Need </a:t>
            </a:r>
            <a:r>
              <a:rPr lang="en-US" altLang="en-US" dirty="0">
                <a:latin typeface="Calibri" panose="020F0502020204030204" pitchFamily="34" charset="0"/>
                <a:ea typeface="ＭＳ Ｐゴシック" panose="020B0600070205080204" pitchFamily="34" charset="-128"/>
              </a:rPr>
              <a:t>for a lawful takeover of power</a:t>
            </a:r>
          </a:p>
          <a:p>
            <a:pPr lvl="1" eaLnBrk="1" hangingPunct="1">
              <a:lnSpc>
                <a:spcPct val="90000"/>
              </a:lnSpc>
            </a:pPr>
            <a:r>
              <a:rPr lang="en-US" altLang="en-US" sz="2400" dirty="0">
                <a:latin typeface="Calibri" panose="020F0502020204030204" pitchFamily="34" charset="0"/>
                <a:ea typeface="ＭＳ Ｐゴシック" panose="020B0600070205080204" pitchFamily="34" charset="-128"/>
              </a:rPr>
              <a:t>Organization: </a:t>
            </a:r>
            <a:r>
              <a:rPr lang="en-US" altLang="en-US" sz="2400" i="1" dirty="0" err="1" smtClean="0">
                <a:latin typeface="Calibri" panose="020F0502020204030204" pitchFamily="34" charset="0"/>
                <a:ea typeface="ＭＳ Ｐゴシック" panose="020B0600070205080204" pitchFamily="34" charset="-128"/>
              </a:rPr>
              <a:t>Führeprinzip</a:t>
            </a:r>
            <a:r>
              <a:rPr lang="en-US" altLang="en-US" sz="2400" i="1" dirty="0">
                <a:latin typeface="Calibri" panose="020F0502020204030204" pitchFamily="34" charset="0"/>
                <a:ea typeface="ＭＳ Ｐゴシック" panose="020B0600070205080204" pitchFamily="34" charset="-128"/>
              </a:rPr>
              <a:t> </a:t>
            </a:r>
            <a:r>
              <a:rPr lang="en-US" altLang="en-US" sz="2400" dirty="0" smtClean="0">
                <a:latin typeface="Calibri" panose="020F0502020204030204" pitchFamily="34" charset="0"/>
                <a:ea typeface="ＭＳ Ｐゴシック" panose="020B0600070205080204" pitchFamily="34" charset="-128"/>
              </a:rPr>
              <a:t>(leadership principle)</a:t>
            </a:r>
          </a:p>
          <a:p>
            <a:pPr lvl="1" eaLnBrk="1" hangingPunct="1">
              <a:lnSpc>
                <a:spcPct val="90000"/>
              </a:lnSpc>
            </a:pPr>
            <a:r>
              <a:rPr lang="en-US" altLang="en-US" sz="2400" i="1" dirty="0" smtClean="0">
                <a:latin typeface="Calibri" panose="020F0502020204030204" pitchFamily="34" charset="0"/>
                <a:ea typeface="ＭＳ Ｐゴシック" panose="020B0600070205080204" pitchFamily="34" charset="-128"/>
              </a:rPr>
              <a:t>By 1929, Nazi party had 178,000 members</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Youthful leaders not interested in democracy- they favored beer hall brawls and powerful speeches and rallies!</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Great Depression made it easier to get the middle and lower class support</a:t>
            </a:r>
          </a:p>
          <a:p>
            <a:pPr lvl="1" eaLnBrk="1" hangingPunct="1">
              <a:lnSpc>
                <a:spcPct val="90000"/>
              </a:lnSpc>
            </a:pPr>
            <a:r>
              <a:rPr lang="en-US" altLang="en-US" sz="2400" dirty="0" smtClean="0">
                <a:latin typeface="Calibri" panose="020F0502020204030204" pitchFamily="34" charset="0"/>
                <a:ea typeface="ＭＳ Ｐゴシック" panose="020B0600070205080204" pitchFamily="34" charset="-128"/>
              </a:rPr>
              <a:t>By 1930, Chancellor </a:t>
            </a:r>
            <a:r>
              <a:rPr lang="en-US" altLang="en-US" sz="2400" dirty="0" err="1" smtClean="0">
                <a:latin typeface="Calibri" panose="020F0502020204030204" pitchFamily="34" charset="0"/>
                <a:ea typeface="ＭＳ Ｐゴシック" panose="020B0600070205080204" pitchFamily="34" charset="-128"/>
              </a:rPr>
              <a:t>Bruning</a:t>
            </a:r>
            <a:r>
              <a:rPr lang="en-US" altLang="en-US" sz="2400" dirty="0" smtClean="0">
                <a:latin typeface="Calibri" panose="020F0502020204030204" pitchFamily="34" charset="0"/>
                <a:ea typeface="ＭＳ Ｐゴシック" panose="020B0600070205080204" pitchFamily="34" charset="-128"/>
              </a:rPr>
              <a:t> couldn’t get a majority in the Reichstag, so he had to rule by emergency decree</a:t>
            </a:r>
            <a:r>
              <a:rPr lang="en-US" altLang="en-US" sz="2400" dirty="0" smtClean="0">
                <a:latin typeface="Calibri" panose="020F0502020204030204" pitchFamily="34" charset="0"/>
                <a:ea typeface="ＭＳ Ｐゴシック" panose="020B0600070205080204" pitchFamily="34" charset="-128"/>
              </a:rPr>
              <a:t>.</a:t>
            </a:r>
          </a:p>
          <a:p>
            <a:pPr lvl="2" eaLnBrk="1" hangingPunct="1">
              <a:lnSpc>
                <a:spcPct val="90000"/>
              </a:lnSpc>
            </a:pPr>
            <a:r>
              <a:rPr lang="en-US" altLang="en-US" b="1" i="1" dirty="0" smtClean="0">
                <a:latin typeface="Calibri" panose="020F0502020204030204" pitchFamily="34" charset="0"/>
                <a:ea typeface="ＭＳ Ｐゴシック" panose="020B0600070205080204" pitchFamily="34" charset="-128"/>
              </a:rPr>
              <a:t>Democracy was already dying, before Hitler became dictator.</a:t>
            </a:r>
            <a:endParaRPr lang="en-US" altLang="en-US" b="1" i="1"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400" dirty="0">
                <a:latin typeface="Calibri" panose="020F0502020204030204" pitchFamily="34" charset="0"/>
                <a:ea typeface="ＭＳ Ｐゴシック" panose="020B0600070205080204" pitchFamily="34" charset="-128"/>
              </a:rPr>
              <a:t>Nazi success in the Reichstag with 1932 election</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Support of middle-class </a:t>
            </a:r>
            <a:r>
              <a:rPr lang="en-US" altLang="en-US" dirty="0" smtClean="0">
                <a:latin typeface="Calibri" panose="020F0502020204030204" pitchFamily="34" charset="0"/>
                <a:ea typeface="ＭＳ Ｐゴシック" panose="020B0600070205080204" pitchFamily="34" charset="-128"/>
              </a:rPr>
              <a:t>voters</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84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84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84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84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84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84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84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84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Nazi Seizure of Power</a:t>
            </a:r>
            <a:endParaRPr lang="en-US" dirty="0"/>
          </a:p>
        </p:txBody>
      </p:sp>
      <p:sp>
        <p:nvSpPr>
          <p:cNvPr id="3" name="Content Placeholder 2"/>
          <p:cNvSpPr>
            <a:spLocks noGrp="1"/>
          </p:cNvSpPr>
          <p:nvPr>
            <p:ph idx="1"/>
          </p:nvPr>
        </p:nvSpPr>
        <p:spPr>
          <a:xfrm>
            <a:off x="652463" y="762000"/>
            <a:ext cx="8262937" cy="57912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Political </a:t>
            </a:r>
            <a:r>
              <a:rPr lang="en-US" altLang="en-US" dirty="0">
                <a:latin typeface="Calibri" panose="020F0502020204030204" pitchFamily="34" charset="0"/>
                <a:ea typeface="ＭＳ Ｐゴシック" panose="020B0600070205080204" pitchFamily="34" charset="-128"/>
              </a:rPr>
              <a:t>maneuvering </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By 1932, Nazis had 800,000 members!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Innovative </a:t>
            </a:r>
            <a:r>
              <a:rPr lang="en-US" altLang="en-US" dirty="0">
                <a:latin typeface="Calibri" panose="020F0502020204030204" pitchFamily="34" charset="0"/>
                <a:ea typeface="ＭＳ Ｐゴシック" panose="020B0600070205080204" pitchFamily="34" charset="-128"/>
              </a:rPr>
              <a:t>electioneering </a:t>
            </a:r>
            <a:r>
              <a:rPr lang="en-US" altLang="en-US" dirty="0" smtClean="0">
                <a:latin typeface="Calibri" panose="020F0502020204030204" pitchFamily="34" charset="0"/>
                <a:ea typeface="ＭＳ Ｐゴシック" panose="020B0600070205080204" pitchFamily="34" charset="-128"/>
              </a:rPr>
              <a:t>techniques: propaganda, appeal to class interests, fears.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Hitler realized that elections and the Reichstag weren’t that important, since the government ruled by decree anyway. </a:t>
            </a:r>
          </a:p>
          <a:p>
            <a:pPr lvl="2" eaLnBrk="1" hangingPunct="1">
              <a:lnSpc>
                <a:spcPct val="90000"/>
              </a:lnSpc>
            </a:pPr>
            <a:r>
              <a:rPr lang="en-US" altLang="en-US" b="1" dirty="0" smtClean="0">
                <a:latin typeface="Calibri" panose="020F0502020204030204" pitchFamily="34" charset="0"/>
                <a:ea typeface="ＭＳ Ｐゴシック" panose="020B0600070205080204" pitchFamily="34" charset="-128"/>
              </a:rPr>
              <a:t>Social Democrats </a:t>
            </a:r>
            <a:r>
              <a:rPr lang="en-US" altLang="en-US" dirty="0" smtClean="0">
                <a:latin typeface="Calibri" panose="020F0502020204030204" pitchFamily="34" charset="0"/>
                <a:ea typeface="ＭＳ Ｐゴシック" panose="020B0600070205080204" pitchFamily="34" charset="-128"/>
              </a:rPr>
              <a:t>were openly opposed to Hitler.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Right-wing elites (aristocrats, industrialists, military) saw Hitler as a strong leader who would protect Germany from a Communist takeover.</a:t>
            </a:r>
          </a:p>
          <a:p>
            <a:pPr lvl="3" eaLnBrk="1" hangingPunct="1">
              <a:lnSpc>
                <a:spcPct val="90000"/>
              </a:lnSpc>
            </a:pPr>
            <a:r>
              <a:rPr lang="en-US" altLang="en-US" i="1" dirty="0" smtClean="0">
                <a:latin typeface="Calibri" panose="020F0502020204030204" pitchFamily="34" charset="0"/>
                <a:ea typeface="ＭＳ Ｐゴシック" panose="020B0600070205080204" pitchFamily="34" charset="-128"/>
              </a:rPr>
              <a:t>They also thought they could control him. </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They pressured </a:t>
            </a:r>
            <a:r>
              <a:rPr lang="en-US" altLang="en-US" dirty="0" err="1" smtClean="0">
                <a:latin typeface="Calibri" panose="020F0502020204030204" pitchFamily="34" charset="0"/>
                <a:ea typeface="ＭＳ Ｐゴシック" panose="020B0600070205080204" pitchFamily="34" charset="-128"/>
              </a:rPr>
              <a:t>Hindenberg</a:t>
            </a:r>
            <a:r>
              <a:rPr lang="en-US" altLang="en-US" dirty="0" smtClean="0">
                <a:latin typeface="Calibri" panose="020F0502020204030204" pitchFamily="34" charset="0"/>
                <a:ea typeface="ＭＳ Ｐゴシック" panose="020B0600070205080204" pitchFamily="34" charset="-128"/>
              </a:rPr>
              <a:t> to appoint Hitler Chancellor of Germany, and 2 months later, Hitler laid the foundation for total takeover. </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139348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Nazi Seizure of Power</a:t>
            </a:r>
            <a:endParaRPr lang="en-US" dirty="0"/>
          </a:p>
        </p:txBody>
      </p:sp>
      <p:sp>
        <p:nvSpPr>
          <p:cNvPr id="3" name="Content Placeholder 2"/>
          <p:cNvSpPr>
            <a:spLocks noGrp="1"/>
          </p:cNvSpPr>
          <p:nvPr>
            <p:ph idx="1"/>
          </p:nvPr>
        </p:nvSpPr>
        <p:spPr>
          <a:xfrm>
            <a:off x="609601" y="914400"/>
            <a:ext cx="8382000"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Hermann </a:t>
            </a:r>
            <a:r>
              <a:rPr lang="en-US" altLang="en-US" dirty="0" err="1">
                <a:latin typeface="Calibri" panose="020F0502020204030204" pitchFamily="34" charset="0"/>
                <a:ea typeface="ＭＳ Ｐゴシック" panose="020B0600070205080204" pitchFamily="34" charset="-128"/>
              </a:rPr>
              <a:t>Göring</a:t>
            </a:r>
            <a:r>
              <a:rPr lang="en-US" altLang="en-US" dirty="0">
                <a:latin typeface="Calibri" panose="020F0502020204030204" pitchFamily="34" charset="0"/>
                <a:ea typeface="ＭＳ Ｐゴシック" panose="020B0600070205080204" pitchFamily="34" charset="-128"/>
              </a:rPr>
              <a:t> (1893 – 1946): legal Nazi </a:t>
            </a:r>
            <a:r>
              <a:rPr lang="en-US" altLang="en-US" dirty="0" smtClean="0">
                <a:latin typeface="Calibri" panose="020F0502020204030204" pitchFamily="34" charset="0"/>
                <a:ea typeface="ＭＳ Ｐゴシック" panose="020B0600070205080204" pitchFamily="34" charset="-128"/>
              </a:rPr>
              <a:t>terror; purged non-Nazis.</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Feb. 27 1933: Fire in the Reichstag- allegedly set by Communists- gave Hitler the excuse. </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President issues </a:t>
            </a:r>
            <a:r>
              <a:rPr lang="en-US" altLang="en-US" b="1" dirty="0" smtClean="0">
                <a:latin typeface="Calibri" panose="020F0502020204030204" pitchFamily="34" charset="0"/>
                <a:ea typeface="ＭＳ Ｐゴシック" panose="020B0600070205080204" pitchFamily="34" charset="-128"/>
              </a:rPr>
              <a:t>Article 48- </a:t>
            </a:r>
            <a:r>
              <a:rPr lang="en-US" altLang="en-US" dirty="0" smtClean="0">
                <a:latin typeface="Calibri" panose="020F0502020204030204" pitchFamily="34" charset="0"/>
                <a:ea typeface="ＭＳ Ｐゴシック" panose="020B0600070205080204" pitchFamily="34" charset="-128"/>
              </a:rPr>
              <a:t>allows </a:t>
            </a:r>
            <a:r>
              <a:rPr lang="en-US" altLang="en-US" dirty="0" err="1" smtClean="0">
                <a:latin typeface="Calibri" panose="020F0502020204030204" pitchFamily="34" charset="0"/>
                <a:ea typeface="ＭＳ Ｐゴシック" panose="020B0600070205080204" pitchFamily="34" charset="-128"/>
              </a:rPr>
              <a:t>gov</a:t>
            </a:r>
            <a:r>
              <a:rPr lang="en-US" altLang="en-US" dirty="0" smtClean="0">
                <a:latin typeface="Calibri" panose="020F0502020204030204" pitchFamily="34" charset="0"/>
                <a:ea typeface="ＭＳ Ｐゴシック" panose="020B0600070205080204" pitchFamily="34" charset="-128"/>
              </a:rPr>
              <a:t> to rule by emergency decree only. Allowed Nazis to do anything.</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b="1" u="sng" dirty="0">
                <a:latin typeface="Calibri" panose="020F0502020204030204" pitchFamily="34" charset="0"/>
                <a:ea typeface="ＭＳ Ｐゴシック" panose="020B0600070205080204" pitchFamily="34" charset="-128"/>
              </a:rPr>
              <a:t>Enabling Act, March 1933</a:t>
            </a:r>
          </a:p>
          <a:p>
            <a:pPr lvl="1" eaLnBrk="1" hangingPunct="1">
              <a:lnSpc>
                <a:spcPct val="90000"/>
              </a:lnSpc>
            </a:pPr>
            <a:r>
              <a:rPr lang="en-US" altLang="en-US" i="1" dirty="0" err="1">
                <a:latin typeface="Calibri" panose="020F0502020204030204" pitchFamily="34" charset="0"/>
                <a:ea typeface="ＭＳ Ｐゴシック" panose="020B0600070205080204" pitchFamily="34" charset="-128"/>
              </a:rPr>
              <a:t>Gleichschaltung</a:t>
            </a:r>
            <a:r>
              <a:rPr lang="en-US" altLang="en-US" dirty="0">
                <a:latin typeface="Calibri" panose="020F0502020204030204" pitchFamily="34" charset="0"/>
                <a:ea typeface="ＭＳ Ｐゴシック" panose="020B0600070205080204" pitchFamily="34" charset="-128"/>
              </a:rPr>
              <a:t>, coordination of all institutions under Nazi </a:t>
            </a:r>
            <a:r>
              <a:rPr lang="en-US" altLang="en-US" dirty="0" smtClean="0">
                <a:latin typeface="Calibri" panose="020F0502020204030204" pitchFamily="34" charset="0"/>
                <a:ea typeface="ＭＳ Ｐゴシック" panose="020B0600070205080204" pitchFamily="34" charset="-128"/>
              </a:rPr>
              <a:t>control, government could dispose of Constitution. </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Concentration camps for opponents.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Purged Jews of civil service jobs</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807015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Nazi Seizure of Power</a:t>
            </a:r>
            <a:endParaRPr lang="en-US" dirty="0"/>
          </a:p>
        </p:txBody>
      </p:sp>
      <p:sp>
        <p:nvSpPr>
          <p:cNvPr id="3" name="Content Placeholder 2"/>
          <p:cNvSpPr>
            <a:spLocks noGrp="1"/>
          </p:cNvSpPr>
          <p:nvPr>
            <p:ph idx="1"/>
          </p:nvPr>
        </p:nvSpPr>
        <p:spPr>
          <a:xfrm>
            <a:off x="652463" y="914400"/>
            <a:ext cx="8034337" cy="5638800"/>
          </a:xfrm>
        </p:spPr>
        <p:txBody>
          <a:bodyPr/>
          <a:lstStyle/>
          <a:p>
            <a:r>
              <a:rPr lang="en-US" altLang="en-US" dirty="0" smtClean="0">
                <a:latin typeface="Calibri" panose="020F0502020204030204" pitchFamily="34" charset="0"/>
                <a:ea typeface="ＭＳ Ｐゴシック" panose="020B0600070205080204" pitchFamily="34" charset="-128"/>
              </a:rPr>
              <a:t>Why were Nazis so successful?</a:t>
            </a:r>
          </a:p>
          <a:p>
            <a:pPr lvl="1"/>
            <a:r>
              <a:rPr lang="en-US" altLang="en-US" dirty="0" smtClean="0">
                <a:latin typeface="Calibri" panose="020F0502020204030204" pitchFamily="34" charset="0"/>
                <a:ea typeface="ＭＳ Ｐゴシック" panose="020B0600070205080204" pitchFamily="34" charset="-128"/>
              </a:rPr>
              <a:t>Loss of faith in the Weimar and in democracy.</a:t>
            </a:r>
          </a:p>
          <a:p>
            <a:pPr lvl="1"/>
            <a:r>
              <a:rPr lang="en-US" altLang="en-US" dirty="0" smtClean="0">
                <a:latin typeface="Calibri" panose="020F0502020204030204" pitchFamily="34" charset="0"/>
                <a:ea typeface="ＭＳ Ｐゴシック" panose="020B0600070205080204" pitchFamily="34" charset="-128"/>
              </a:rPr>
              <a:t>Slogan: “Germany awake” and nationalism</a:t>
            </a:r>
          </a:p>
          <a:p>
            <a:pPr lvl="1"/>
            <a:r>
              <a:rPr lang="en-US" altLang="en-US" dirty="0" smtClean="0">
                <a:latin typeface="Calibri" panose="020F0502020204030204" pitchFamily="34" charset="0"/>
                <a:ea typeface="ＭＳ Ｐゴシック" panose="020B0600070205080204" pitchFamily="34" charset="-128"/>
              </a:rPr>
              <a:t>By 1933, only the army and the SA (Storm Detachment), led by Ernst Rohm, were threats.</a:t>
            </a:r>
          </a:p>
          <a:p>
            <a:pPr lvl="1"/>
            <a:r>
              <a:rPr lang="en-US" altLang="en-US" dirty="0" smtClean="0">
                <a:latin typeface="Calibri" panose="020F0502020204030204" pitchFamily="34" charset="0"/>
                <a:ea typeface="ＭＳ Ｐゴシック" panose="020B0600070205080204" pitchFamily="34" charset="-128"/>
              </a:rPr>
              <a:t>Hitler has them killed on June 30, 1934 (“Night of the Long Knives”)</a:t>
            </a:r>
          </a:p>
          <a:p>
            <a:pPr lvl="1"/>
            <a:r>
              <a:rPr lang="en-US" dirty="0" smtClean="0"/>
              <a:t>Gets support of the army for allowing </a:t>
            </a:r>
            <a:r>
              <a:rPr lang="en-US" dirty="0" err="1" smtClean="0"/>
              <a:t>Hindenberg</a:t>
            </a:r>
            <a:r>
              <a:rPr lang="en-US" dirty="0" smtClean="0"/>
              <a:t> to be succeeded by Hitler after he died- which he did, on Aug. 2.</a:t>
            </a:r>
          </a:p>
          <a:p>
            <a:pPr lvl="1"/>
            <a:r>
              <a:rPr lang="en-US" b="1" dirty="0" smtClean="0"/>
              <a:t>Hitler was now the sole ruler of Germany.</a:t>
            </a:r>
            <a:endParaRPr lang="en-US" b="1" dirty="0"/>
          </a:p>
        </p:txBody>
      </p:sp>
    </p:spTree>
    <p:extLst>
      <p:ext uri="{BB962C8B-B14F-4D97-AF65-F5344CB8AC3E}">
        <p14:creationId xmlns:p14="http://schemas.microsoft.com/office/powerpoint/2010/main" val="74568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The Nazi Mass Spectacle</a:t>
            </a:r>
            <a:endParaRPr lang="en-US" dirty="0"/>
          </a:p>
        </p:txBody>
      </p:sp>
      <p:sp>
        <p:nvSpPr>
          <p:cNvPr id="3686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p810</a:t>
            </a:r>
          </a:p>
        </p:txBody>
      </p:sp>
      <p:pic>
        <p:nvPicPr>
          <p:cNvPr id="3686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5688" y="636588"/>
            <a:ext cx="7032625"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2"/>
          <p:cNvSpPr>
            <a:spLocks noChangeArrowheads="1"/>
          </p:cNvSpPr>
          <p:nvPr/>
        </p:nvSpPr>
        <p:spPr bwMode="auto">
          <a:xfrm>
            <a:off x="517525" y="5721350"/>
            <a:ext cx="81089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Hitler and the Nazis made clever use of mass spectacles to rally the German people behind the Nazi regime. </a:t>
            </a:r>
            <a:endParaRPr lang="en-US" altLang="en-US" sz="20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An Uncertain </a:t>
            </a:r>
            <a:r>
              <a:rPr lang="en-US" altLang="en-US" dirty="0" smtClean="0">
                <a:latin typeface="Calibri" panose="020F0502020204030204" pitchFamily="34" charset="0"/>
                <a:ea typeface="ＭＳ Ｐゴシック" panose="020B0600070205080204" pitchFamily="34" charset="-128"/>
              </a:rPr>
              <a:t>Peace</a:t>
            </a:r>
            <a:endParaRPr lang="en-US" altLang="en-US" dirty="0">
              <a:latin typeface="Calibri" panose="020F0502020204030204" pitchFamily="34" charset="0"/>
              <a:ea typeface="ＭＳ Ｐゴシック" panose="020B0600070205080204" pitchFamily="34" charset="-128"/>
            </a:endParaRPr>
          </a:p>
        </p:txBody>
      </p:sp>
      <p:sp>
        <p:nvSpPr>
          <p:cNvPr id="7171" name="Rectangle 9"/>
          <p:cNvSpPr>
            <a:spLocks noGrp="1" noChangeArrowheads="1"/>
          </p:cNvSpPr>
          <p:nvPr>
            <p:ph type="body" idx="1"/>
          </p:nvPr>
        </p:nvSpPr>
        <p:spPr>
          <a:xfrm>
            <a:off x="685800" y="990600"/>
            <a:ext cx="7769225" cy="5867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Impact of World War </a:t>
            </a:r>
            <a:r>
              <a:rPr lang="en-US" altLang="en-US" dirty="0" smtClean="0">
                <a:latin typeface="Calibri" panose="020F0502020204030204" pitchFamily="34" charset="0"/>
                <a:ea typeface="ＭＳ Ｐゴシック" panose="020B0600070205080204" pitchFamily="34" charset="-128"/>
              </a:rPr>
              <a:t>I</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10 million dead</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Undermined whole idea of “progress”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Nations had bought into the “slaughter” because of propaganda.</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 generation lost to war</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Many veterans became pacifists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Some became more violent and nationalistic</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Immediate response:</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War memorials and ceremonies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Psychological impact of “shell shock”, depression, a sense of meaninglessness and anxiety.</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7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76200"/>
            <a:ext cx="8458200" cy="457200"/>
          </a:xfrm>
        </p:spPr>
        <p:txBody>
          <a:bodyPr/>
          <a:lstStyle/>
          <a:p>
            <a:pPr eaLnBrk="1" hangingPunct="1">
              <a:defRPr/>
            </a:pPr>
            <a:r>
              <a:rPr lang="en-US" kern="1200" dirty="0">
                <a:solidFill>
                  <a:srgbClr val="000000"/>
                </a:solidFill>
                <a:latin typeface="Calibri"/>
                <a:ea typeface="ＭＳ Ｐゴシック"/>
                <a:cs typeface="ＭＳ Ｐゴシック"/>
              </a:rPr>
              <a:t>CHRONOLOGY Nazi Germany</a:t>
            </a:r>
            <a:endParaRPr lang="en-US" dirty="0"/>
          </a:p>
        </p:txBody>
      </p:sp>
      <p:sp>
        <p:nvSpPr>
          <p:cNvPr id="38914" name="TextBox 2"/>
          <p:cNvSpPr txBox="1">
            <a:spLocks noChangeArrowheads="1"/>
          </p:cNvSpPr>
          <p:nvPr/>
        </p:nvSpPr>
        <p:spPr bwMode="auto">
          <a:xfrm>
            <a:off x="8575675" y="6604000"/>
            <a:ext cx="568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p811</a:t>
            </a:r>
          </a:p>
        </p:txBody>
      </p:sp>
      <p:graphicFrame>
        <p:nvGraphicFramePr>
          <p:cNvPr id="6" name="Table 5"/>
          <p:cNvGraphicFramePr>
            <a:graphicFrameLocks noGrp="1"/>
          </p:cNvGraphicFramePr>
          <p:nvPr>
            <p:extLst>
              <p:ext uri="{D42A27DB-BD31-4B8C-83A1-F6EECF244321}">
                <p14:modId xmlns:p14="http://schemas.microsoft.com/office/powerpoint/2010/main" val="3992458519"/>
              </p:ext>
            </p:extLst>
          </p:nvPr>
        </p:nvGraphicFramePr>
        <p:xfrm>
          <a:off x="870037" y="685800"/>
          <a:ext cx="8089726" cy="5968800"/>
        </p:xfrm>
        <a:graphic>
          <a:graphicData uri="http://schemas.openxmlformats.org/drawingml/2006/table">
            <a:tbl>
              <a:tblPr firstRow="1"/>
              <a:tblGrid>
                <a:gridCol w="4660726">
                  <a:extLst>
                    <a:ext uri="{9D8B030D-6E8A-4147-A177-3AD203B41FA5}">
                      <a16:colId xmlns="" xmlns:a16="http://schemas.microsoft.com/office/drawing/2014/main" val="20000"/>
                    </a:ext>
                  </a:extLst>
                </a:gridCol>
                <a:gridCol w="3429000">
                  <a:extLst>
                    <a:ext uri="{9D8B030D-6E8A-4147-A177-3AD203B41FA5}">
                      <a16:colId xmlns="" xmlns:a16="http://schemas.microsoft.com/office/drawing/2014/main" val="20001"/>
                    </a:ext>
                  </a:extLst>
                </a:gridCol>
              </a:tblGrid>
              <a:tr h="509250">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i="0"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5092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Hitler as Munich politician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1919–1923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5092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Beer Hall Putsch</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2"/>
                  </a:ext>
                </a:extLst>
              </a:tr>
              <a:tr h="5092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Nazis win 107 seats in Reichstag</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1930 (September)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5092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Hitler is made chancellor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1933 (January 30)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5092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Reichstag fire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1933 (February 27)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5092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Enabling Act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2500" dirty="0">
                          <a:effectLst/>
                          <a:latin typeface="Calibri" panose="020F0502020204030204" pitchFamily="34" charset="0"/>
                          <a:ea typeface="Calibri"/>
                          <a:cs typeface="Times New Roman"/>
                        </a:rPr>
                        <a:t>1933 (March 23)</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3885877768"/>
                  </a:ext>
                </a:extLst>
              </a:tr>
              <a:tr h="5092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Purge of the SA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1934 (June 30)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5092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Hindenburg dies; Hitler as sole ruler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1934 (August 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7"/>
                  </a:ext>
                </a:extLst>
              </a:tr>
              <a:tr h="509250">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Nuremberg laws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8"/>
                  </a:ext>
                </a:extLst>
              </a:tr>
              <a:tr h="509250">
                <a:tc>
                  <a:txBody>
                    <a:bodyPr/>
                    <a:lstStyle/>
                    <a:p>
                      <a:pPr marL="0" marR="0">
                        <a:lnSpc>
                          <a:spcPct val="115000"/>
                        </a:lnSpc>
                        <a:spcBef>
                          <a:spcPts val="0"/>
                        </a:spcBef>
                        <a:spcAft>
                          <a:spcPts val="0"/>
                        </a:spcAft>
                      </a:pPr>
                      <a:r>
                        <a:rPr lang="en-US" sz="2500" i="1" dirty="0">
                          <a:effectLst/>
                          <a:latin typeface="Calibri" panose="020F0502020204030204" pitchFamily="34" charset="0"/>
                          <a:ea typeface="Calibri"/>
                          <a:cs typeface="Times New Roman"/>
                        </a:rPr>
                        <a:t>Kristallnacht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1938 (November 9–10)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noChangeArrowheads="1"/>
          </p:cNvSpPr>
          <p:nvPr>
            <p:ph type="title"/>
          </p:nvPr>
        </p:nvSpPr>
        <p:spPr>
          <a:xfrm>
            <a:off x="690563" y="152400"/>
            <a:ext cx="8453437"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Nazi State (1933-1939)</a:t>
            </a:r>
          </a:p>
        </p:txBody>
      </p:sp>
      <p:sp>
        <p:nvSpPr>
          <p:cNvPr id="40963" name="Rectangle 9"/>
          <p:cNvSpPr>
            <a:spLocks noGrp="1" noChangeArrowheads="1"/>
          </p:cNvSpPr>
          <p:nvPr>
            <p:ph type="body" idx="1"/>
          </p:nvPr>
        </p:nvSpPr>
        <p:spPr>
          <a:xfrm>
            <a:off x="685800" y="1143000"/>
            <a:ext cx="7769225" cy="45847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Developing the “Total State”</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Creation of a unified Aryan racial state</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Mass demonstrations and spectacles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Constant rivalry gives Hitler power</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Economic control and the drop in </a:t>
            </a:r>
            <a:r>
              <a:rPr lang="en-US" altLang="en-US" dirty="0" smtClean="0">
                <a:latin typeface="Calibri" panose="020F0502020204030204" pitchFamily="34" charset="0"/>
                <a:ea typeface="ＭＳ Ｐゴシック" panose="020B0600070205080204" pitchFamily="34" charset="-128"/>
              </a:rPr>
              <a:t>unemployment</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Re-armament of Germany</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The Labor Front: a state-run union used to control workers and make them submit to Nazi control.</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Sponsored leisure activities to keep workers happy.</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Heinrich Himmler and the </a:t>
            </a:r>
            <a:r>
              <a:rPr lang="en-US" altLang="en-US" i="1" dirty="0" err="1">
                <a:latin typeface="Calibri" panose="020F0502020204030204" pitchFamily="34" charset="0"/>
                <a:ea typeface="ＭＳ Ｐゴシック" panose="020B0600070205080204" pitchFamily="34" charset="-128"/>
              </a:rPr>
              <a:t>Schutzstaffeln</a:t>
            </a:r>
            <a:r>
              <a:rPr lang="en-US" altLang="en-US" dirty="0">
                <a:latin typeface="Calibri" panose="020F0502020204030204" pitchFamily="34" charset="0"/>
                <a:ea typeface="ＭＳ Ｐゴシック" panose="020B0600070205080204" pitchFamily="34" charset="-128"/>
              </a:rPr>
              <a:t> (SS</a:t>
            </a:r>
            <a:r>
              <a:rPr lang="en-US" altLang="en-US" dirty="0" smtClean="0">
                <a:latin typeface="Calibri" panose="020F0502020204030204" pitchFamily="34" charset="0"/>
                <a:ea typeface="ＭＳ Ｐゴシック" panose="020B0600070205080204" pitchFamily="34" charset="-128"/>
              </a:rPr>
              <a:t>)</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Functioned by terror and ideology</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Secret police, criminal police, then execution squads, and later ran the death camps.</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Indoctrinated to “further the Aryan race”</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9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96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96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096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96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096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96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Nazi State</a:t>
            </a:r>
            <a:endParaRPr lang="en-US" dirty="0"/>
          </a:p>
        </p:txBody>
      </p:sp>
      <p:sp>
        <p:nvSpPr>
          <p:cNvPr id="3" name="Content Placeholder 2"/>
          <p:cNvSpPr>
            <a:spLocks noGrp="1"/>
          </p:cNvSpPr>
          <p:nvPr>
            <p:ph idx="1"/>
          </p:nvPr>
        </p:nvSpPr>
        <p:spPr>
          <a:xfrm>
            <a:off x="652463" y="914400"/>
            <a:ext cx="8034337" cy="56388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Churches and education brought under Nazi control</a:t>
            </a:r>
          </a:p>
          <a:p>
            <a:pPr lvl="1" eaLnBrk="1" hangingPunct="1">
              <a:lnSpc>
                <a:spcPct val="90000"/>
              </a:lnSpc>
            </a:pPr>
            <a:r>
              <a:rPr lang="en-US" altLang="en-US" i="1" dirty="0">
                <a:latin typeface="Calibri" panose="020F0502020204030204" pitchFamily="34" charset="0"/>
                <a:ea typeface="ＭＳ Ｐゴシック" panose="020B0600070205080204" pitchFamily="34" charset="-128"/>
              </a:rPr>
              <a:t>Hitler </a:t>
            </a:r>
            <a:r>
              <a:rPr lang="en-US" altLang="en-US" i="1" dirty="0" err="1">
                <a:latin typeface="Calibri" panose="020F0502020204030204" pitchFamily="34" charset="0"/>
                <a:ea typeface="ＭＳ Ｐゴシック" panose="020B0600070205080204" pitchFamily="34" charset="-128"/>
              </a:rPr>
              <a:t>Jugend</a:t>
            </a:r>
            <a:r>
              <a:rPr lang="en-US" altLang="en-US" i="1" dirty="0">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(Hitler Youth) and </a:t>
            </a:r>
            <a:r>
              <a:rPr lang="en-US" altLang="en-US" i="1" dirty="0">
                <a:latin typeface="Calibri" panose="020F0502020204030204" pitchFamily="34" charset="0"/>
                <a:ea typeface="ＭＳ Ｐゴシック" panose="020B0600070205080204" pitchFamily="34" charset="-128"/>
              </a:rPr>
              <a:t>Bund </a:t>
            </a:r>
            <a:r>
              <a:rPr lang="en-US" altLang="en-US" i="1" dirty="0" err="1">
                <a:latin typeface="Calibri" panose="020F0502020204030204" pitchFamily="34" charset="0"/>
                <a:ea typeface="ＭＳ Ｐゴシック" panose="020B0600070205080204" pitchFamily="34" charset="-128"/>
              </a:rPr>
              <a:t>Deutscher</a:t>
            </a:r>
            <a:r>
              <a:rPr lang="en-US" altLang="en-US" i="1" dirty="0">
                <a:latin typeface="Calibri" panose="020F0502020204030204" pitchFamily="34" charset="0"/>
                <a:ea typeface="ＭＳ Ｐゴシック" panose="020B0600070205080204" pitchFamily="34" charset="-128"/>
              </a:rPr>
              <a:t> </a:t>
            </a:r>
            <a:r>
              <a:rPr lang="en-US" altLang="en-US" i="1" dirty="0" err="1">
                <a:latin typeface="Calibri" panose="020F0502020204030204" pitchFamily="34" charset="0"/>
                <a:ea typeface="ＭＳ Ｐゴシック" panose="020B0600070205080204" pitchFamily="34" charset="-128"/>
              </a:rPr>
              <a:t>Mädel</a:t>
            </a:r>
            <a:r>
              <a:rPr lang="en-US" altLang="en-US" dirty="0">
                <a:latin typeface="Calibri" panose="020F0502020204030204" pitchFamily="34" charset="0"/>
                <a:ea typeface="ＭＳ Ｐゴシック" panose="020B0600070205080204" pitchFamily="34" charset="-128"/>
              </a:rPr>
              <a:t> (German Girls Association) </a:t>
            </a:r>
          </a:p>
          <a:p>
            <a:pPr eaLnBrk="1" hangingPunct="1">
              <a:lnSpc>
                <a:spcPct val="90000"/>
              </a:lnSpc>
            </a:pPr>
            <a:r>
              <a:rPr lang="en-US" altLang="en-US" dirty="0">
                <a:latin typeface="Calibri" panose="020F0502020204030204" pitchFamily="34" charset="0"/>
                <a:ea typeface="ＭＳ Ｐゴシック" panose="020B0600070205080204" pitchFamily="34" charset="-128"/>
              </a:rPr>
              <a:t>Influence of Nazi ideas on working </a:t>
            </a:r>
            <a:r>
              <a:rPr lang="en-US" altLang="en-US" dirty="0" smtClean="0">
                <a:latin typeface="Calibri" panose="020F0502020204030204" pitchFamily="34" charset="0"/>
                <a:ea typeface="ＭＳ Ｐゴシック" panose="020B0600070205080204" pitchFamily="34" charset="-128"/>
              </a:rPr>
              <a:t>women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To have many children</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To work in factories during the war</a:t>
            </a:r>
            <a:endParaRPr lang="en-US" altLang="en-US" dirty="0">
              <a:latin typeface="Calibri" panose="020F0502020204030204" pitchFamily="34" charset="0"/>
              <a:ea typeface="ＭＳ Ｐゴシック" panose="020B0600070205080204" pitchFamily="34" charset="-128"/>
            </a:endParaRPr>
          </a:p>
          <a:p>
            <a:pPr eaLnBrk="1" hangingPunct="1">
              <a:lnSpc>
                <a:spcPct val="90000"/>
              </a:lnSpc>
            </a:pPr>
            <a:r>
              <a:rPr lang="en-US" altLang="en-US" dirty="0">
                <a:latin typeface="Calibri" panose="020F0502020204030204" pitchFamily="34" charset="0"/>
                <a:ea typeface="ＭＳ Ｐゴシック" panose="020B0600070205080204" pitchFamily="34" charset="-128"/>
              </a:rPr>
              <a:t>Strong anti-Semitism</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Nuremberg laws, September 1935</a:t>
            </a:r>
          </a:p>
          <a:p>
            <a:pPr lvl="1" eaLnBrk="1" hangingPunct="1">
              <a:lnSpc>
                <a:spcPct val="90000"/>
              </a:lnSpc>
            </a:pPr>
            <a:r>
              <a:rPr lang="en-US" altLang="en-US" i="1" dirty="0">
                <a:latin typeface="Calibri" panose="020F0502020204030204" pitchFamily="34" charset="0"/>
                <a:ea typeface="ＭＳ Ｐゴシック" panose="020B0600070205080204" pitchFamily="34" charset="-128"/>
              </a:rPr>
              <a:t>Kristallnacht</a:t>
            </a:r>
            <a:r>
              <a:rPr lang="en-US" altLang="en-US" dirty="0">
                <a:latin typeface="Calibri" panose="020F0502020204030204" pitchFamily="34" charset="0"/>
                <a:ea typeface="ＭＳ Ｐゴシック" panose="020B0600070205080204" pitchFamily="34" charset="-128"/>
              </a:rPr>
              <a:t>: November 9-10, 1938</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Restrictions on </a:t>
            </a:r>
            <a:r>
              <a:rPr lang="en-US" altLang="en-US" dirty="0" smtClean="0">
                <a:latin typeface="Calibri" panose="020F0502020204030204" pitchFamily="34" charset="0"/>
                <a:ea typeface="ＭＳ Ｐゴシック" panose="020B0600070205080204" pitchFamily="34" charset="-128"/>
              </a:rPr>
              <a:t>Jews meant to send them a message.</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74425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Anti-Semitism in Nazi Germany</a:t>
            </a:r>
            <a:endParaRPr lang="en-US" dirty="0"/>
          </a:p>
        </p:txBody>
      </p:sp>
      <p:sp>
        <p:nvSpPr>
          <p:cNvPr id="41986" name="TextBox 2"/>
          <p:cNvSpPr txBox="1">
            <a:spLocks noChangeArrowheads="1"/>
          </p:cNvSpPr>
          <p:nvPr/>
        </p:nvSpPr>
        <p:spPr bwMode="auto">
          <a:xfrm>
            <a:off x="8575675" y="6604000"/>
            <a:ext cx="5683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p811</a:t>
            </a:r>
          </a:p>
        </p:txBody>
      </p:sp>
      <p:pic>
        <p:nvPicPr>
          <p:cNvPr id="419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76275" y="609600"/>
            <a:ext cx="7791450" cy="507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Rectangle 2"/>
          <p:cNvSpPr>
            <a:spLocks noChangeArrowheads="1"/>
          </p:cNvSpPr>
          <p:nvPr/>
        </p:nvSpPr>
        <p:spPr bwMode="auto">
          <a:xfrm>
            <a:off x="931863" y="5864225"/>
            <a:ext cx="737393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Soon after seizing power, Hitler and the Nazis began to translate their anti-Semitic ideas into anti-Semitic policies. </a:t>
            </a:r>
            <a:endParaRPr lang="en-US" altLang="en-US" sz="200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Essential Questions</a:t>
            </a:r>
            <a:endParaRPr lang="en-US" dirty="0"/>
          </a:p>
        </p:txBody>
      </p:sp>
      <p:sp>
        <p:nvSpPr>
          <p:cNvPr id="3" name="Content Placeholder 2"/>
          <p:cNvSpPr>
            <a:spLocks noGrp="1"/>
          </p:cNvSpPr>
          <p:nvPr>
            <p:ph idx="1"/>
          </p:nvPr>
        </p:nvSpPr>
        <p:spPr/>
        <p:txBody>
          <a:bodyPr/>
          <a:lstStyle/>
          <a:p>
            <a:r>
              <a:rPr lang="en-US" dirty="0" smtClean="0"/>
              <a:t>What does Hitler’s rise to power teach us about how democracy can die? What does it take for people to give up their constitutional freedoms and look the other way in the face of such tyranny?</a:t>
            </a:r>
          </a:p>
          <a:p>
            <a:r>
              <a:rPr lang="en-US" dirty="0" smtClean="0"/>
              <a:t>Why did Hitler appeal to so many Germans?</a:t>
            </a:r>
            <a:endParaRPr lang="en-US" dirty="0"/>
          </a:p>
        </p:txBody>
      </p:sp>
    </p:spTree>
    <p:extLst>
      <p:ext uri="{BB962C8B-B14F-4D97-AF65-F5344CB8AC3E}">
        <p14:creationId xmlns:p14="http://schemas.microsoft.com/office/powerpoint/2010/main" val="321356913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Soviet Union- a quick recap!</a:t>
            </a:r>
            <a:endParaRPr lang="en-US" dirty="0"/>
          </a:p>
        </p:txBody>
      </p:sp>
      <p:sp>
        <p:nvSpPr>
          <p:cNvPr id="3" name="Content Placeholder 2"/>
          <p:cNvSpPr>
            <a:spLocks noGrp="1"/>
          </p:cNvSpPr>
          <p:nvPr>
            <p:ph idx="1"/>
          </p:nvPr>
        </p:nvSpPr>
        <p:spPr>
          <a:xfrm>
            <a:off x="652463" y="762000"/>
            <a:ext cx="8034337" cy="5791200"/>
          </a:xfrm>
        </p:spPr>
        <p:txBody>
          <a:bodyPr/>
          <a:lstStyle/>
          <a:p>
            <a:r>
              <a:rPr lang="en-US" sz="2400" dirty="0" smtClean="0"/>
              <a:t>1917 Revolution:</a:t>
            </a:r>
          </a:p>
          <a:p>
            <a:pPr lvl="1"/>
            <a:r>
              <a:rPr lang="en-US" sz="2400" dirty="0" smtClean="0"/>
              <a:t>Czar Nicholas abdicates and his family is placed under House Arrest</a:t>
            </a:r>
          </a:p>
          <a:p>
            <a:pPr lvl="1"/>
            <a:r>
              <a:rPr lang="en-US" sz="2400" dirty="0" smtClean="0"/>
              <a:t>A new Provisional Government takes over- led by Alexander Kerensky of the Duma.</a:t>
            </a:r>
          </a:p>
          <a:p>
            <a:pPr lvl="2"/>
            <a:r>
              <a:rPr lang="en-US" dirty="0" smtClean="0"/>
              <a:t>They agree to stay in the war. </a:t>
            </a:r>
          </a:p>
          <a:p>
            <a:pPr lvl="1"/>
            <a:r>
              <a:rPr lang="en-US" sz="2400" dirty="0" smtClean="0"/>
              <a:t>Lenin arrives in Russia and promises Peace, Land, and Bread.</a:t>
            </a:r>
          </a:p>
          <a:p>
            <a:pPr lvl="1"/>
            <a:r>
              <a:rPr lang="en-US" sz="2400" dirty="0" smtClean="0"/>
              <a:t>Communist revolution, led by Lenin and Trotsky, overthrow the Provisional Government.</a:t>
            </a:r>
          </a:p>
          <a:p>
            <a:pPr lvl="1"/>
            <a:r>
              <a:rPr lang="en-US" sz="2400" dirty="0" smtClean="0"/>
              <a:t>Russia is plunged into a Civil War that lasts until 1921. </a:t>
            </a:r>
          </a:p>
          <a:p>
            <a:pPr lvl="2"/>
            <a:r>
              <a:rPr lang="en-US" sz="2000" dirty="0" smtClean="0"/>
              <a:t>Red Army defeats the White Army, and the Union of Soviet Socialist Republics (USSR, or Soviet Union) is born.</a:t>
            </a:r>
          </a:p>
          <a:p>
            <a:pPr lvl="2"/>
            <a:r>
              <a:rPr lang="en-US" sz="2000" dirty="0" smtClean="0"/>
              <a:t>Communists persecute the kulaks (wealthy peasants).</a:t>
            </a:r>
            <a:endParaRPr lang="en-US" sz="2000" dirty="0"/>
          </a:p>
        </p:txBody>
      </p:sp>
    </p:spTree>
    <p:extLst>
      <p:ext uri="{BB962C8B-B14F-4D97-AF65-F5344CB8AC3E}">
        <p14:creationId xmlns:p14="http://schemas.microsoft.com/office/powerpoint/2010/main" val="183224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067800" cy="457200"/>
          </a:xfrm>
        </p:spPr>
        <p:txBody>
          <a:bodyPr/>
          <a:lstStyle/>
          <a:p>
            <a:r>
              <a:rPr lang="en-US" dirty="0" smtClean="0"/>
              <a:t>Anti-Kulak Propaganda</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8800" y="1261283"/>
            <a:ext cx="5638800" cy="45446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433922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Lenin’s Hanging Order- 1918</a:t>
            </a:r>
            <a:endParaRPr lang="en-US" dirty="0"/>
          </a:p>
        </p:txBody>
      </p:sp>
      <p:sp>
        <p:nvSpPr>
          <p:cNvPr id="3" name="Content Placeholder 2"/>
          <p:cNvSpPr>
            <a:spLocks noGrp="1"/>
          </p:cNvSpPr>
          <p:nvPr>
            <p:ph idx="1"/>
          </p:nvPr>
        </p:nvSpPr>
        <p:spPr>
          <a:xfrm>
            <a:off x="652463" y="762000"/>
            <a:ext cx="8034337" cy="5943600"/>
          </a:xfrm>
        </p:spPr>
        <p:txBody>
          <a:bodyPr/>
          <a:lstStyle/>
          <a:p>
            <a:r>
              <a:rPr lang="en-US" sz="2400" dirty="0" smtClean="0"/>
              <a:t>After kulaks revolted against the requisitioning of grain by Lenin’s forces, Lenin issued the following orders on Aug. 11, 1918:</a:t>
            </a:r>
          </a:p>
          <a:p>
            <a:pPr marL="0" indent="0">
              <a:buNone/>
            </a:pPr>
            <a:r>
              <a:rPr lang="en-US" sz="1800" i="1" dirty="0"/>
              <a:t>"Comrades! The insurrection of five kulak districts should be pitilessly suppressed. The interests of the whole revolution require this because 'the last decisive battle' with the kulaks is now under way everywhere. An example must be demonstrated</a:t>
            </a:r>
            <a:r>
              <a:rPr lang="en-US" sz="1800" i="1" dirty="0" smtClean="0"/>
              <a:t>.</a:t>
            </a:r>
          </a:p>
          <a:p>
            <a:pPr marL="0" indent="0">
              <a:buNone/>
            </a:pPr>
            <a:endParaRPr lang="en-US" sz="1800" i="1" dirty="0"/>
          </a:p>
          <a:p>
            <a:pPr marL="0" indent="0">
              <a:buNone/>
            </a:pPr>
            <a:r>
              <a:rPr lang="en-US" sz="1800" i="1" dirty="0" smtClean="0"/>
              <a:t>1. Hang </a:t>
            </a:r>
            <a:r>
              <a:rPr lang="en-US" sz="1800" i="1" dirty="0"/>
              <a:t>(absolutely hang, in full view of the people) no fewer than one hundred known kulaks, filthy rich men, bloodsuckers.</a:t>
            </a:r>
          </a:p>
          <a:p>
            <a:pPr marL="0" indent="0">
              <a:buNone/>
            </a:pPr>
            <a:r>
              <a:rPr lang="en-US" sz="1800" i="1" dirty="0" smtClean="0"/>
              <a:t>2.  Publish </a:t>
            </a:r>
            <a:r>
              <a:rPr lang="en-US" sz="1800" i="1" dirty="0"/>
              <a:t>their names.</a:t>
            </a:r>
          </a:p>
          <a:p>
            <a:pPr marL="0" indent="0">
              <a:buNone/>
            </a:pPr>
            <a:r>
              <a:rPr lang="en-US" sz="1800" i="1" dirty="0" smtClean="0"/>
              <a:t>3. Seize </a:t>
            </a:r>
            <a:r>
              <a:rPr lang="en-US" sz="1800" i="1" dirty="0"/>
              <a:t>all grain from them.</a:t>
            </a:r>
          </a:p>
          <a:p>
            <a:pPr marL="0" indent="0">
              <a:buNone/>
            </a:pPr>
            <a:r>
              <a:rPr lang="en-US" sz="1800" i="1" dirty="0" smtClean="0"/>
              <a:t>4. Designate </a:t>
            </a:r>
            <a:r>
              <a:rPr lang="en-US" sz="1800" i="1" dirty="0"/>
              <a:t>hostages - in accordance with yesterday's telegram.</a:t>
            </a:r>
          </a:p>
          <a:p>
            <a:pPr marL="0" indent="0">
              <a:buNone/>
            </a:pPr>
            <a:r>
              <a:rPr lang="en-US" sz="1800" i="1" dirty="0" smtClean="0"/>
              <a:t>Do </a:t>
            </a:r>
            <a:r>
              <a:rPr lang="en-US" sz="1800" i="1" dirty="0"/>
              <a:t>it in such a fashion, that for hundreds of </a:t>
            </a:r>
            <a:r>
              <a:rPr lang="en-US" sz="1800" i="1" dirty="0" err="1">
                <a:hlinkClick r:id="rId2" tooltip="Verst"/>
              </a:rPr>
              <a:t>verst</a:t>
            </a:r>
            <a:r>
              <a:rPr lang="en-US" sz="1800" i="1" dirty="0"/>
              <a:t> around the people see, tremble, know, shout: "strangling (is done) and will continue for the bloodsucking kulaks".</a:t>
            </a:r>
          </a:p>
          <a:p>
            <a:pPr marL="0" indent="0">
              <a:buNone/>
            </a:pPr>
            <a:r>
              <a:rPr lang="en-US" sz="1800" i="1" dirty="0"/>
              <a:t>Telegraph the receipt and the implementation. Yours, Lenin.</a:t>
            </a:r>
          </a:p>
          <a:p>
            <a:pPr marL="0" indent="0">
              <a:buNone/>
            </a:pPr>
            <a:r>
              <a:rPr lang="en-US" sz="1800" i="1" dirty="0"/>
              <a:t>P.S. Use your toughest people for this."</a:t>
            </a:r>
          </a:p>
          <a:p>
            <a:endParaRPr lang="en-US" sz="1800" dirty="0"/>
          </a:p>
        </p:txBody>
      </p:sp>
    </p:spTree>
    <p:extLst>
      <p:ext uri="{BB962C8B-B14F-4D97-AF65-F5344CB8AC3E}">
        <p14:creationId xmlns:p14="http://schemas.microsoft.com/office/powerpoint/2010/main" val="18930112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Lenin’s Hanging Order- 1918</a:t>
            </a:r>
            <a:endParaRPr lang="en-US"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524000"/>
            <a:ext cx="6096000" cy="404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40761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noChangeArrowheads="1"/>
          </p:cNvSpPr>
          <p:nvPr>
            <p:ph type="title"/>
          </p:nvPr>
        </p:nvSpPr>
        <p:spPr>
          <a:xfrm>
            <a:off x="690563" y="0"/>
            <a:ext cx="8453437" cy="762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Soviet Union</a:t>
            </a:r>
          </a:p>
        </p:txBody>
      </p:sp>
      <p:sp>
        <p:nvSpPr>
          <p:cNvPr id="44035" name="Rectangle 9"/>
          <p:cNvSpPr>
            <a:spLocks noGrp="1" noChangeArrowheads="1"/>
          </p:cNvSpPr>
          <p:nvPr>
            <p:ph type="body" idx="1"/>
          </p:nvPr>
        </p:nvSpPr>
        <p:spPr>
          <a:xfrm>
            <a:off x="690563" y="609600"/>
            <a:ext cx="8148637" cy="62484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Communists won Civil War</a:t>
            </a:r>
          </a:p>
          <a:p>
            <a:pPr lvl="1"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Use of terror and “war communism”</a:t>
            </a:r>
          </a:p>
          <a:p>
            <a:pPr lvl="1" eaLnBrk="1" hangingPunct="1">
              <a:lnSpc>
                <a:spcPct val="90000"/>
              </a:lnSpc>
            </a:pPr>
            <a:r>
              <a:rPr lang="en-US" altLang="en-US" sz="2600" dirty="0" err="1" smtClean="0">
                <a:latin typeface="Calibri" panose="020F0502020204030204" pitchFamily="34" charset="0"/>
                <a:ea typeface="ＭＳ Ｐゴシック" panose="020B0600070205080204" pitchFamily="34" charset="-128"/>
              </a:rPr>
              <a:t>Gov</a:t>
            </a:r>
            <a:r>
              <a:rPr lang="en-US" altLang="en-US" sz="2600" dirty="0" smtClean="0">
                <a:latin typeface="Calibri" panose="020F0502020204030204" pitchFamily="34" charset="0"/>
                <a:ea typeface="ＭＳ Ｐゴシック" panose="020B0600070205080204" pitchFamily="34" charset="-128"/>
              </a:rPr>
              <a:t> requisition of food causes fierce peasant resistance and leads to famine (5 million dead)</a:t>
            </a:r>
            <a:endParaRPr lang="en-US" altLang="en-US" dirty="0" smtClean="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Industrial collapse as Russia is exhausted.</a:t>
            </a:r>
          </a:p>
          <a:p>
            <a:pPr eaLnBrk="1" hangingPunct="1">
              <a:lnSpc>
                <a:spcPct val="90000"/>
              </a:lnSpc>
            </a:pPr>
            <a:r>
              <a:rPr lang="en-US" altLang="en-US" b="1" u="sng" dirty="0" smtClean="0">
                <a:latin typeface="Calibri" panose="020F0502020204030204" pitchFamily="34" charset="0"/>
                <a:ea typeface="ＭＳ Ｐゴシック" panose="020B0600070205080204" pitchFamily="34" charset="-128"/>
              </a:rPr>
              <a:t>New </a:t>
            </a:r>
            <a:r>
              <a:rPr lang="en-US" altLang="en-US" b="1" u="sng" dirty="0">
                <a:latin typeface="Calibri" panose="020F0502020204030204" pitchFamily="34" charset="0"/>
                <a:ea typeface="ＭＳ Ｐゴシック" panose="020B0600070205080204" pitchFamily="34" charset="-128"/>
              </a:rPr>
              <a:t>Economic </a:t>
            </a:r>
            <a:r>
              <a:rPr lang="en-US" altLang="en-US" b="1" u="sng" dirty="0" smtClean="0">
                <a:latin typeface="Calibri" panose="020F0502020204030204" pitchFamily="34" charset="0"/>
                <a:ea typeface="ＭＳ Ｐゴシック" panose="020B0600070205080204" pitchFamily="34" charset="-128"/>
              </a:rPr>
              <a:t>Policy</a:t>
            </a:r>
          </a:p>
          <a:p>
            <a:pPr lvl="1" eaLnBrk="1" hangingPunct="1">
              <a:lnSpc>
                <a:spcPct val="90000"/>
              </a:lnSpc>
            </a:pPr>
            <a:r>
              <a:rPr lang="en-US" altLang="en-US" sz="2600" dirty="0" smtClean="0">
                <a:latin typeface="Calibri" panose="020F0502020204030204" pitchFamily="34" charset="0"/>
                <a:ea typeface="ＭＳ Ｐゴシック" panose="020B0600070205080204" pitchFamily="34" charset="-128"/>
              </a:rPr>
              <a:t>Lenin’s plan to save the USSR</a:t>
            </a:r>
            <a:endParaRPr lang="en-US" altLang="en-US" sz="26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600" dirty="0">
                <a:latin typeface="Calibri" panose="020F0502020204030204" pitchFamily="34" charset="0"/>
                <a:ea typeface="ＭＳ Ｐゴシック" panose="020B0600070205080204" pitchFamily="34" charset="-128"/>
              </a:rPr>
              <a:t>Modified </a:t>
            </a:r>
            <a:r>
              <a:rPr lang="en-US" altLang="en-US" sz="2600" dirty="0" smtClean="0">
                <a:latin typeface="Calibri" panose="020F0502020204030204" pitchFamily="34" charset="0"/>
                <a:ea typeface="ＭＳ Ｐゴシック" panose="020B0600070205080204" pitchFamily="34" charset="-128"/>
              </a:rPr>
              <a:t>capitalism! Allowed some private selling and trading of small farms and businesses. </a:t>
            </a:r>
            <a:endParaRPr lang="en-US" altLang="en-US" sz="2600"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sz="2600" dirty="0">
                <a:latin typeface="Calibri" panose="020F0502020204030204" pitchFamily="34" charset="0"/>
                <a:ea typeface="ＭＳ Ｐゴシック" panose="020B0600070205080204" pitchFamily="34" charset="-128"/>
              </a:rPr>
              <a:t>Union of Socialist Republics established, 1922</a:t>
            </a:r>
          </a:p>
          <a:p>
            <a:pPr lvl="1" eaLnBrk="1" hangingPunct="1">
              <a:lnSpc>
                <a:spcPct val="90000"/>
              </a:lnSpc>
            </a:pPr>
            <a:r>
              <a:rPr lang="en-US" altLang="en-US" sz="2600" dirty="0">
                <a:latin typeface="Calibri" panose="020F0502020204030204" pitchFamily="34" charset="0"/>
                <a:ea typeface="ＭＳ Ｐゴシック" panose="020B0600070205080204" pitchFamily="34" charset="-128"/>
              </a:rPr>
              <a:t>Revived </a:t>
            </a:r>
            <a:r>
              <a:rPr lang="en-US" altLang="en-US" sz="2600" dirty="0" smtClean="0">
                <a:latin typeface="Calibri" panose="020F0502020204030204" pitchFamily="34" charset="0"/>
                <a:ea typeface="ＭＳ Ｐゴシック" panose="020B0600070205080204" pitchFamily="34" charset="-128"/>
              </a:rPr>
              <a:t>economy; intended to be temporary</a:t>
            </a:r>
          </a:p>
          <a:p>
            <a:pPr lvl="2" eaLnBrk="1" hangingPunct="1">
              <a:lnSpc>
                <a:spcPct val="90000"/>
              </a:lnSpc>
            </a:pPr>
            <a:r>
              <a:rPr lang="en-US" altLang="en-US" sz="2200" dirty="0" smtClean="0">
                <a:latin typeface="Calibri" panose="020F0502020204030204" pitchFamily="34" charset="0"/>
                <a:ea typeface="ＭＳ Ｐゴシック" panose="020B0600070205080204" pitchFamily="34" charset="-128"/>
              </a:rPr>
              <a:t>Created wealthy class of </a:t>
            </a:r>
            <a:r>
              <a:rPr lang="en-US" altLang="en-US" sz="2200" b="1" u="sng" dirty="0" smtClean="0">
                <a:latin typeface="Calibri" panose="020F0502020204030204" pitchFamily="34" charset="0"/>
                <a:ea typeface="ＭＳ Ｐゴシック" panose="020B0600070205080204" pitchFamily="34" charset="-128"/>
              </a:rPr>
              <a:t>kulaks</a:t>
            </a:r>
            <a:r>
              <a:rPr lang="en-US" altLang="en-US" sz="2200" dirty="0" smtClean="0">
                <a:latin typeface="Calibri" panose="020F0502020204030204" pitchFamily="34" charset="0"/>
                <a:ea typeface="ＭＳ Ｐゴシック" panose="020B0600070205080204" pitchFamily="34" charset="-128"/>
              </a:rPr>
              <a:t> again (remember that Lenin had previously persecuted them).</a:t>
            </a:r>
          </a:p>
          <a:p>
            <a:pPr lvl="2" eaLnBrk="1" hangingPunct="1">
              <a:lnSpc>
                <a:spcPct val="90000"/>
              </a:lnSpc>
            </a:pPr>
            <a:r>
              <a:rPr lang="en-US" altLang="en-US" sz="2200" dirty="0" smtClean="0">
                <a:latin typeface="Calibri" panose="020F0502020204030204" pitchFamily="34" charset="0"/>
                <a:ea typeface="ＭＳ Ｐゴシック" panose="020B0600070205080204" pitchFamily="34" charset="-128"/>
              </a:rPr>
              <a:t>Created bigger government and powerful state government (is that what Marx intended?)</a:t>
            </a:r>
            <a:endParaRPr lang="en-US" altLang="en-US" sz="2200"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40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40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403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03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403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403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035">
                                            <p:txEl>
                                              <p:pRg st="8" end="8"/>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035">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403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Uncertain Peace</a:t>
            </a:r>
            <a:endParaRPr lang="en-US" dirty="0"/>
          </a:p>
        </p:txBody>
      </p:sp>
      <p:sp>
        <p:nvSpPr>
          <p:cNvPr id="3" name="Content Placeholder 2"/>
          <p:cNvSpPr>
            <a:spLocks noGrp="1"/>
          </p:cNvSpPr>
          <p:nvPr>
            <p:ph idx="1"/>
          </p:nvPr>
        </p:nvSpPr>
        <p:spPr>
          <a:xfrm>
            <a:off x="652463" y="1143000"/>
            <a:ext cx="8034337" cy="5410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Search for Security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Weaknesses of the League of </a:t>
            </a:r>
            <a:r>
              <a:rPr lang="en-US" altLang="en-US" dirty="0" smtClean="0">
                <a:latin typeface="Calibri" panose="020F0502020204030204" pitchFamily="34" charset="0"/>
                <a:ea typeface="ＭＳ Ｐゴシック" panose="020B0600070205080204" pitchFamily="34" charset="-128"/>
              </a:rPr>
              <a:t>Nations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Disarmament was not enforced.</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French policy of coercion (1919-1924)</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Desire for strict enforcement the Treaty of Versailles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Reparations (set at $33 billion) and crisis</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German inability to pay in 1922 leads to French occupation of the Ruhr </a:t>
            </a:r>
            <a:r>
              <a:rPr lang="en-US" altLang="en-US" dirty="0" smtClean="0">
                <a:latin typeface="Calibri" panose="020F0502020204030204" pitchFamily="34" charset="0"/>
                <a:ea typeface="ＭＳ Ｐゴシック" panose="020B0600070205080204" pitchFamily="34" charset="-128"/>
              </a:rPr>
              <a:t>Valley</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France began to mine the wealth directly out of Germany themselves- putting German miners out of work as well. </a:t>
            </a:r>
            <a:endParaRPr lang="en-US" altLang="en-US" dirty="0">
              <a:latin typeface="Calibri" panose="020F0502020204030204" pitchFamily="34" charset="0"/>
              <a:ea typeface="ＭＳ Ｐゴシック" panose="020B0600070205080204" pitchFamily="34" charset="-128"/>
            </a:endParaRP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Collapse of the German mark and political </a:t>
            </a:r>
            <a:r>
              <a:rPr lang="en-US" altLang="en-US" dirty="0" smtClean="0">
                <a:latin typeface="Calibri" panose="020F0502020204030204" pitchFamily="34" charset="0"/>
                <a:ea typeface="ＭＳ Ｐゴシック" panose="020B0600070205080204" pitchFamily="34" charset="-128"/>
              </a:rPr>
              <a:t>unrest- massive inflation.</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Nazi party, led by WWI vet Adolf Hitler, tried to take power in 1923 in Munich in the Beer Hall Putsch.</a:t>
            </a: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373277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Soviet Union</a:t>
            </a:r>
            <a:endParaRPr lang="en-US" dirty="0"/>
          </a:p>
        </p:txBody>
      </p:sp>
      <p:sp>
        <p:nvSpPr>
          <p:cNvPr id="3" name="Content Placeholder 2"/>
          <p:cNvSpPr>
            <a:spLocks noGrp="1"/>
          </p:cNvSpPr>
          <p:nvPr>
            <p:ph idx="1"/>
          </p:nvPr>
        </p:nvSpPr>
        <p:spPr>
          <a:xfrm>
            <a:off x="652463" y="838200"/>
            <a:ext cx="8034337" cy="5715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Struggle for Power</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Lenin suffers </a:t>
            </a:r>
            <a:r>
              <a:rPr lang="en-US" altLang="en-US" dirty="0" smtClean="0">
                <a:latin typeface="Calibri" panose="020F0502020204030204" pitchFamily="34" charset="0"/>
                <a:ea typeface="ＭＳ Ｐゴシック" panose="020B0600070205080204" pitchFamily="34" charset="-128"/>
              </a:rPr>
              <a:t>strokes, dies in 1924.</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He had been a one-man ruler, so what now?</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Division of the </a:t>
            </a:r>
            <a:r>
              <a:rPr lang="en-US" altLang="en-US" b="1" u="sng" dirty="0">
                <a:latin typeface="Calibri" panose="020F0502020204030204" pitchFamily="34" charset="0"/>
                <a:ea typeface="ＭＳ Ｐゴシック" panose="020B0600070205080204" pitchFamily="34" charset="-128"/>
              </a:rPr>
              <a:t>Politburo</a:t>
            </a:r>
          </a:p>
          <a:p>
            <a:pPr lvl="2" eaLnBrk="1" hangingPunct="1">
              <a:lnSpc>
                <a:spcPct val="90000"/>
              </a:lnSpc>
            </a:pPr>
            <a:r>
              <a:rPr lang="en-US" altLang="en-US" u="sng" dirty="0">
                <a:latin typeface="Calibri" panose="020F0502020204030204" pitchFamily="34" charset="0"/>
                <a:ea typeface="ＭＳ Ｐゴシック" panose="020B0600070205080204" pitchFamily="34" charset="-128"/>
              </a:rPr>
              <a:t>Leon Trotsky and the </a:t>
            </a:r>
            <a:r>
              <a:rPr lang="en-US" altLang="en-US" u="sng" dirty="0" smtClean="0">
                <a:latin typeface="Calibri" panose="020F0502020204030204" pitchFamily="34" charset="0"/>
                <a:ea typeface="ＭＳ Ｐゴシック" panose="020B0600070205080204" pitchFamily="34" charset="-128"/>
              </a:rPr>
              <a:t>Left- </a:t>
            </a:r>
            <a:r>
              <a:rPr lang="en-US" altLang="en-US" dirty="0" smtClean="0">
                <a:latin typeface="Calibri" panose="020F0502020204030204" pitchFamily="34" charset="0"/>
                <a:ea typeface="ＭＳ Ｐゴシック" panose="020B0600070205080204" pitchFamily="34" charset="-128"/>
              </a:rPr>
              <a:t>want to end the NEP, industrialize rapidly, and </a:t>
            </a:r>
            <a:r>
              <a:rPr lang="en-US" altLang="en-US" i="1" dirty="0" smtClean="0">
                <a:latin typeface="Calibri" panose="020F0502020204030204" pitchFamily="34" charset="0"/>
                <a:ea typeface="ＭＳ Ｐゴシック" panose="020B0600070205080204" pitchFamily="34" charset="-128"/>
              </a:rPr>
              <a:t>world-wide communist revolution.</a:t>
            </a:r>
          </a:p>
          <a:p>
            <a:pPr lvl="2" eaLnBrk="1" hangingPunct="1">
              <a:lnSpc>
                <a:spcPct val="90000"/>
              </a:lnSpc>
            </a:pPr>
            <a:r>
              <a:rPr lang="en-US" altLang="en-US" u="sng" dirty="0" smtClean="0">
                <a:latin typeface="Calibri" panose="020F0502020204030204" pitchFamily="34" charset="0"/>
                <a:ea typeface="ＭＳ Ｐゴシック" panose="020B0600070205080204" pitchFamily="34" charset="-128"/>
              </a:rPr>
              <a:t>Right- </a:t>
            </a:r>
            <a:r>
              <a:rPr lang="en-US" altLang="en-US" dirty="0" smtClean="0">
                <a:latin typeface="Calibri" panose="020F0502020204030204" pitchFamily="34" charset="0"/>
                <a:ea typeface="ＭＳ Ｐゴシック" panose="020B0600070205080204" pitchFamily="34" charset="-128"/>
              </a:rPr>
              <a:t>focus on strengthening the USSR, continue the NEP, against rapid industrialization.</a:t>
            </a:r>
            <a:endParaRPr lang="en-US" altLang="en-US" u="sng"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u="sng" dirty="0">
                <a:latin typeface="Calibri" panose="020F0502020204030204" pitchFamily="34" charset="0"/>
                <a:ea typeface="ＭＳ Ｐゴシック" panose="020B0600070205080204" pitchFamily="34" charset="-128"/>
              </a:rPr>
              <a:t>Joseph Stalin (1879 – 1953)</a:t>
            </a:r>
          </a:p>
          <a:p>
            <a:pPr lvl="3" eaLnBrk="1" hangingPunct="1">
              <a:lnSpc>
                <a:spcPct val="90000"/>
              </a:lnSpc>
            </a:pPr>
            <a:r>
              <a:rPr lang="en-US" altLang="en-US" dirty="0">
                <a:latin typeface="Calibri" panose="020F0502020204030204" pitchFamily="34" charset="0"/>
                <a:ea typeface="ＭＳ Ｐゴシック" panose="020B0600070205080204" pitchFamily="34" charset="-128"/>
              </a:rPr>
              <a:t>From general party secretary to Communist Party </a:t>
            </a:r>
            <a:r>
              <a:rPr lang="en-US" altLang="en-US" dirty="0" smtClean="0">
                <a:latin typeface="Calibri" panose="020F0502020204030204" pitchFamily="34" charset="0"/>
                <a:ea typeface="ＭＳ Ｐゴシック" panose="020B0600070205080204" pitchFamily="34" charset="-128"/>
              </a:rPr>
              <a:t>control</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Supported strengthening the USSR “socialism in one country”.</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Had Trotsky expelled, then killed.</a:t>
            </a:r>
          </a:p>
          <a:p>
            <a:pPr lvl="3" eaLnBrk="1" hangingPunct="1">
              <a:lnSpc>
                <a:spcPct val="90000"/>
              </a:lnSpc>
            </a:pPr>
            <a:r>
              <a:rPr lang="en-US" altLang="en-US" dirty="0" smtClean="0">
                <a:latin typeface="Calibri" panose="020F0502020204030204" pitchFamily="34" charset="0"/>
                <a:ea typeface="ＭＳ Ｐゴシック" panose="020B0600070205080204" pitchFamily="34" charset="-128"/>
              </a:rPr>
              <a:t>Expels the Old Bolsheviks in 1929; starts new dictatorship</a:t>
            </a:r>
          </a:p>
          <a:p>
            <a:pPr lvl="3" eaLnBrk="1" hangingPunct="1">
              <a:lnSpc>
                <a:spcPct val="90000"/>
              </a:lnSpc>
            </a:pPr>
            <a:endParaRPr lang="en-US" altLang="en-US" dirty="0">
              <a:latin typeface="Calibri" panose="020F0502020204030204" pitchFamily="34" charset="0"/>
              <a:ea typeface="ＭＳ Ｐゴシック" panose="020B0600070205080204" pitchFamily="34" charset="-128"/>
            </a:endParaRPr>
          </a:p>
          <a:p>
            <a:endParaRPr lang="en-US" dirty="0"/>
          </a:p>
        </p:txBody>
      </p:sp>
    </p:spTree>
    <p:extLst>
      <p:ext uri="{BB962C8B-B14F-4D97-AF65-F5344CB8AC3E}">
        <p14:creationId xmlns:p14="http://schemas.microsoft.com/office/powerpoint/2010/main" val="266459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Stalinist Era (1929-1939)</a:t>
            </a:r>
          </a:p>
        </p:txBody>
      </p:sp>
      <p:sp>
        <p:nvSpPr>
          <p:cNvPr id="45059" name="Rectangle 3"/>
          <p:cNvSpPr>
            <a:spLocks noGrp="1" noChangeArrowheads="1"/>
          </p:cNvSpPr>
          <p:nvPr>
            <p:ph type="body" idx="1"/>
          </p:nvPr>
        </p:nvSpPr>
        <p:spPr>
          <a:xfrm>
            <a:off x="685800" y="914400"/>
            <a:ext cx="8305800" cy="5867400"/>
          </a:xfrm>
        </p:spPr>
        <p:txBody>
          <a:bodyPr/>
          <a:lstStyle/>
          <a:p>
            <a:pPr eaLnBrk="1" hangingPunct="1"/>
            <a:r>
              <a:rPr lang="en-US" altLang="en-US" sz="2800" dirty="0">
                <a:latin typeface="Calibri" panose="020F0502020204030204" pitchFamily="34" charset="0"/>
                <a:ea typeface="ＭＳ Ｐゴシック" panose="020B0600070205080204" pitchFamily="34" charset="-128"/>
              </a:rPr>
              <a:t>Sweeping Economic, Social, and Political Revolution</a:t>
            </a:r>
          </a:p>
          <a:p>
            <a:pPr lvl="1" eaLnBrk="1" hangingPunct="1"/>
            <a:r>
              <a:rPr lang="en-US" altLang="en-US" sz="2600" dirty="0">
                <a:latin typeface="Calibri" panose="020F0502020204030204" pitchFamily="34" charset="0"/>
                <a:ea typeface="ＭＳ Ｐゴシック" panose="020B0600070205080204" pitchFamily="34" charset="-128"/>
              </a:rPr>
              <a:t>First Five-Year Plan, 1928</a:t>
            </a:r>
          </a:p>
          <a:p>
            <a:pPr lvl="2" eaLnBrk="1" hangingPunct="1"/>
            <a:r>
              <a:rPr lang="en-US" altLang="en-US" sz="2000" dirty="0">
                <a:latin typeface="Calibri" panose="020F0502020204030204" pitchFamily="34" charset="0"/>
                <a:ea typeface="ＭＳ Ｐゴシック" panose="020B0600070205080204" pitchFamily="34" charset="-128"/>
              </a:rPr>
              <a:t>Emphasis on industry</a:t>
            </a:r>
          </a:p>
          <a:p>
            <a:pPr lvl="2" eaLnBrk="1" hangingPunct="1"/>
            <a:r>
              <a:rPr lang="en-US" altLang="en-US" sz="2000" dirty="0">
                <a:latin typeface="Calibri" panose="020F0502020204030204" pitchFamily="34" charset="0"/>
                <a:ea typeface="ＭＳ Ｐゴシック" panose="020B0600070205080204" pitchFamily="34" charset="-128"/>
              </a:rPr>
              <a:t>Real wages declined</a:t>
            </a:r>
          </a:p>
          <a:p>
            <a:pPr lvl="2" eaLnBrk="1" hangingPunct="1"/>
            <a:r>
              <a:rPr lang="en-US" altLang="en-US" sz="2000" dirty="0">
                <a:latin typeface="Calibri" panose="020F0502020204030204" pitchFamily="34" charset="0"/>
                <a:ea typeface="ＭＳ Ｐゴシック" panose="020B0600070205080204" pitchFamily="34" charset="-128"/>
              </a:rPr>
              <a:t>Use of </a:t>
            </a:r>
            <a:r>
              <a:rPr lang="en-US" altLang="en-US" sz="2000" dirty="0" smtClean="0">
                <a:latin typeface="Calibri" panose="020F0502020204030204" pitchFamily="34" charset="0"/>
                <a:ea typeface="ＭＳ Ｐゴシック" panose="020B0600070205080204" pitchFamily="34" charset="-128"/>
              </a:rPr>
              <a:t>propaganda and the “</a:t>
            </a:r>
            <a:r>
              <a:rPr lang="en-US" altLang="en-US" sz="2000" dirty="0" err="1" smtClean="0">
                <a:latin typeface="Calibri" panose="020F0502020204030204" pitchFamily="34" charset="0"/>
                <a:ea typeface="ＭＳ Ｐゴシック" panose="020B0600070205080204" pitchFamily="34" charset="-128"/>
              </a:rPr>
              <a:t>Stakhanov</a:t>
            </a:r>
            <a:r>
              <a:rPr lang="en-US" altLang="en-US" sz="2000" dirty="0" smtClean="0">
                <a:latin typeface="Calibri" panose="020F0502020204030204" pitchFamily="34" charset="0"/>
                <a:ea typeface="ＭＳ Ｐゴシック" panose="020B0600070205080204" pitchFamily="34" charset="-128"/>
              </a:rPr>
              <a:t> cult”</a:t>
            </a:r>
            <a:endParaRPr lang="en-US" altLang="en-US" sz="2000" dirty="0">
              <a:latin typeface="Calibri" panose="020F0502020204030204" pitchFamily="34" charset="0"/>
              <a:ea typeface="ＭＳ Ｐゴシック" panose="020B0600070205080204" pitchFamily="34" charset="-128"/>
            </a:endParaRPr>
          </a:p>
          <a:p>
            <a:pPr lvl="1" eaLnBrk="1" hangingPunct="1"/>
            <a:r>
              <a:rPr lang="en-US" altLang="en-US" sz="2600" dirty="0">
                <a:latin typeface="Calibri" panose="020F0502020204030204" pitchFamily="34" charset="0"/>
                <a:ea typeface="ＭＳ Ｐゴシック" panose="020B0600070205080204" pitchFamily="34" charset="-128"/>
              </a:rPr>
              <a:t>Rapid collectivization of agriculture</a:t>
            </a:r>
          </a:p>
          <a:p>
            <a:pPr lvl="2" eaLnBrk="1" hangingPunct="1"/>
            <a:r>
              <a:rPr lang="en-US" altLang="en-US" dirty="0">
                <a:latin typeface="Calibri" panose="020F0502020204030204" pitchFamily="34" charset="0"/>
                <a:ea typeface="ＭＳ Ｐゴシック" panose="020B0600070205080204" pitchFamily="34" charset="-128"/>
              </a:rPr>
              <a:t>Famine of 1932-1933; 10 million peasants died</a:t>
            </a:r>
          </a:p>
          <a:p>
            <a:pPr lvl="1" eaLnBrk="1" hangingPunct="1"/>
            <a:r>
              <a:rPr lang="en-US" altLang="en-US" sz="2600" dirty="0">
                <a:latin typeface="Calibri" panose="020F0502020204030204" pitchFamily="34" charset="0"/>
                <a:ea typeface="ＭＳ Ｐゴシック" panose="020B0600070205080204" pitchFamily="34" charset="-128"/>
              </a:rPr>
              <a:t>Political control</a:t>
            </a:r>
          </a:p>
          <a:p>
            <a:pPr lvl="2" eaLnBrk="1" hangingPunct="1"/>
            <a:r>
              <a:rPr lang="en-US" altLang="en-US" dirty="0">
                <a:latin typeface="Calibri" panose="020F0502020204030204" pitchFamily="34" charset="0"/>
                <a:ea typeface="ＭＳ Ｐゴシック" panose="020B0600070205080204" pitchFamily="34" charset="-128"/>
              </a:rPr>
              <a:t>Stalin dictatorship established, 1929</a:t>
            </a:r>
          </a:p>
          <a:p>
            <a:pPr lvl="2" eaLnBrk="1" hangingPunct="1"/>
            <a:r>
              <a:rPr lang="en-US" altLang="en-US" dirty="0">
                <a:latin typeface="Calibri" panose="020F0502020204030204" pitchFamily="34" charset="0"/>
                <a:ea typeface="ＭＳ Ｐゴシック" panose="020B0600070205080204" pitchFamily="34" charset="-128"/>
              </a:rPr>
              <a:t>Political purge, 1936-1938; 8 million arrested</a:t>
            </a:r>
          </a:p>
          <a:p>
            <a:pPr lvl="1" eaLnBrk="1" hangingPunct="1"/>
            <a:r>
              <a:rPr lang="en-US" altLang="en-US" sz="2600" dirty="0">
                <a:latin typeface="Calibri" panose="020F0502020204030204" pitchFamily="34" charset="0"/>
                <a:ea typeface="ＭＳ Ｐゴシック" panose="020B0600070205080204" pitchFamily="34" charset="-128"/>
              </a:rPr>
              <a:t>Impact on citizens’ </a:t>
            </a:r>
            <a:r>
              <a:rPr lang="en-US" altLang="en-US" sz="2600" dirty="0" smtClean="0">
                <a:latin typeface="Calibri" panose="020F0502020204030204" pitchFamily="34" charset="0"/>
                <a:ea typeface="ＭＳ Ｐゴシック" panose="020B0600070205080204" pitchFamily="34" charset="-128"/>
              </a:rPr>
              <a:t>lives</a:t>
            </a:r>
          </a:p>
          <a:p>
            <a:pPr lvl="2" eaLnBrk="1" hangingPunct="1"/>
            <a:r>
              <a:rPr lang="en-US" altLang="en-US" dirty="0" smtClean="0">
                <a:latin typeface="Calibri" panose="020F0502020204030204" pitchFamily="34" charset="0"/>
                <a:ea typeface="ＭＳ Ｐゴシック" panose="020B0600070205080204" pitchFamily="34" charset="-128"/>
              </a:rPr>
              <a:t>Reduced women’s rights, emphasis on family, birthrate.</a:t>
            </a:r>
          </a:p>
          <a:p>
            <a:pPr lvl="2" eaLnBrk="1" hangingPunct="1"/>
            <a:r>
              <a:rPr lang="en-US" altLang="en-US" dirty="0" smtClean="0">
                <a:latin typeface="Calibri" panose="020F0502020204030204" pitchFamily="34" charset="0"/>
                <a:ea typeface="ＭＳ Ｐゴシック" panose="020B0600070205080204" pitchFamily="34" charset="-128"/>
              </a:rPr>
              <a:t>Higher education for all, especially for engineering</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5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0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05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05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505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505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059">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5059">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5059">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505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Stalin and the First Five-Year Plan</a:t>
            </a:r>
            <a:endParaRPr lang="en-US" dirty="0"/>
          </a:p>
        </p:txBody>
      </p:sp>
      <p:sp>
        <p:nvSpPr>
          <p:cNvPr id="4608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p813</a:t>
            </a:r>
          </a:p>
        </p:txBody>
      </p:sp>
      <p:pic>
        <p:nvPicPr>
          <p:cNvPr id="4608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3038" y="685800"/>
            <a:ext cx="3717925"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6" name="Rectangle 2"/>
          <p:cNvSpPr>
            <a:spLocks noChangeArrowheads="1"/>
          </p:cNvSpPr>
          <p:nvPr/>
        </p:nvSpPr>
        <p:spPr bwMode="auto">
          <a:xfrm>
            <a:off x="304800" y="5732463"/>
            <a:ext cx="8458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After establishing his dictatorship, Stalin sought to achieve the rapid industrialization of the Soviet Union as well as the collectivization of agriculture by his first five-year plan. </a:t>
            </a:r>
            <a:endParaRPr lang="en-US" altLang="en-US" sz="200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IS POLICIES | policies-of-stal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828800"/>
            <a:ext cx="3167782"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828800"/>
            <a:ext cx="333533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762000" y="76200"/>
            <a:ext cx="8077200" cy="1219200"/>
          </a:xfrm>
        </p:spPr>
        <p:txBody>
          <a:bodyPr/>
          <a:lstStyle/>
          <a:p>
            <a:r>
              <a:rPr lang="en-US" dirty="0" smtClean="0"/>
              <a:t>Stalin’s 5 Year Plans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6591730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686800" cy="1066800"/>
          </a:xfrm>
        </p:spPr>
        <p:txBody>
          <a:bodyPr/>
          <a:lstStyle/>
          <a:p>
            <a:r>
              <a:rPr lang="en-US" sz="2400" dirty="0"/>
              <a:t>“We are 50 to 100 years behind the advanced countries. We must cover this distance in 10 years.” - Stalin</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4400" y="1676400"/>
            <a:ext cx="3828620" cy="4395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1905000"/>
            <a:ext cx="2627313" cy="419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9716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Collective Farms</a:t>
            </a:r>
            <a:endParaRPr lang="en-US"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4250957"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454258"/>
            <a:ext cx="3236913" cy="4840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405085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Collective Farms</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219200"/>
            <a:ext cx="3572566" cy="3749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3048000"/>
            <a:ext cx="4572000" cy="2823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55804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a:t>
            </a:r>
            <a:r>
              <a:rPr lang="en-US" dirty="0" err="1" smtClean="0"/>
              <a:t>Kulakization</a:t>
            </a:r>
            <a:r>
              <a:rPr lang="en-US" dirty="0" smtClean="0"/>
              <a:t> </a:t>
            </a:r>
            <a:endParaRPr lang="en-US"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31563" y="1828800"/>
            <a:ext cx="6317037" cy="4525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99424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Ruthless De-</a:t>
            </a:r>
            <a:r>
              <a:rPr lang="en-US" sz="2400" dirty="0" err="1" smtClean="0"/>
              <a:t>Kulakization</a:t>
            </a:r>
            <a:r>
              <a:rPr lang="en-US" sz="2400" dirty="0" smtClean="0"/>
              <a:t> policies in Ukraine, 1933. </a:t>
            </a:r>
            <a:endParaRPr lang="en-US" sz="2400" dirty="0"/>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1219200"/>
            <a:ext cx="5366151"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696068"/>
            <a:ext cx="3770313" cy="2466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88343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Terror tactics: The Gulag</a:t>
            </a:r>
            <a:endParaRPr lang="en-US"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1" y="1066800"/>
            <a:ext cx="3886200" cy="3160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915" y="1370807"/>
            <a:ext cx="3736975" cy="185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915" y="3581400"/>
            <a:ext cx="4103687" cy="271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4246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eaLnBrk="1" hangingPunct="1">
              <a:defRPr/>
            </a:pPr>
            <a:r>
              <a:rPr lang="en-US" sz="3000" kern="1200" dirty="0">
                <a:solidFill>
                  <a:srgbClr val="000000"/>
                </a:solidFill>
                <a:latin typeface="Calibri"/>
                <a:ea typeface="ＭＳ Ｐゴシック"/>
                <a:cs typeface="ＭＳ Ｐゴシック"/>
              </a:rPr>
              <a:t>The Little Entente</a:t>
            </a:r>
            <a:endParaRPr lang="en-US" dirty="0"/>
          </a:p>
        </p:txBody>
      </p:sp>
      <p:sp>
        <p:nvSpPr>
          <p:cNvPr id="819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p794</a:t>
            </a:r>
          </a:p>
        </p:txBody>
      </p:sp>
      <p:pic>
        <p:nvPicPr>
          <p:cNvPr id="7173" name="Picture 2" descr="Map shows the alliance forming the Little Entente. The territories included  Czechoslovakia, Yugoslavia and Romania." title="The Little Entent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43100" y="776288"/>
            <a:ext cx="5257800" cy="557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914400"/>
          </a:xfrm>
        </p:spPr>
        <p:txBody>
          <a:bodyPr/>
          <a:lstStyle/>
          <a:p>
            <a:r>
              <a:rPr lang="en-US" sz="3200" dirty="0" smtClean="0"/>
              <a:t>Terror tactics: Show Trials during </a:t>
            </a:r>
            <a:br>
              <a:rPr lang="en-US" sz="3200" dirty="0" smtClean="0"/>
            </a:br>
            <a:r>
              <a:rPr lang="en-US" sz="3200" dirty="0" smtClean="0"/>
              <a:t>The Great Purge</a:t>
            </a:r>
            <a:endParaRPr lang="en-US" sz="3200"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4176332"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447800"/>
            <a:ext cx="3792537" cy="484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094314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Great Purge, 1936-1938</a:t>
            </a:r>
            <a:endParaRPr lang="en-US"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1066800"/>
            <a:ext cx="4468755" cy="30909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447800"/>
            <a:ext cx="3804896"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93896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Propaganda: Socialist Realism</a:t>
            </a:r>
            <a:endParaRPr lang="en-US"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1" y="1600200"/>
            <a:ext cx="2185988"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295400"/>
            <a:ext cx="2043113" cy="2652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6103" y="2514601"/>
            <a:ext cx="3737872"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993788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Socialist Realism</a:t>
            </a:r>
            <a:endParaRPr lang="en-US" dirty="0"/>
          </a:p>
        </p:txBody>
      </p:sp>
      <p:pic>
        <p:nvPicPr>
          <p:cNvPr id="1331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762000"/>
            <a:ext cx="2121646" cy="270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4800600" y="914401"/>
            <a:ext cx="3771900" cy="2119808"/>
          </a:xfrm>
          <a:prstGeom prst="rect">
            <a:avLst/>
          </a:prstGeom>
        </p:spPr>
      </p:pic>
      <p:pic>
        <p:nvPicPr>
          <p:cNvPr id="6" name="Picture 5"/>
          <p:cNvPicPr>
            <a:picLocks noChangeAspect="1"/>
          </p:cNvPicPr>
          <p:nvPr/>
        </p:nvPicPr>
        <p:blipFill>
          <a:blip r:embed="rId4"/>
          <a:stretch>
            <a:fillRect/>
          </a:stretch>
        </p:blipFill>
        <p:spPr>
          <a:xfrm>
            <a:off x="990600" y="4362314"/>
            <a:ext cx="3124200" cy="1947756"/>
          </a:xfrm>
          <a:prstGeom prst="rect">
            <a:avLst/>
          </a:prstGeom>
        </p:spPr>
      </p:pic>
      <p:pic>
        <p:nvPicPr>
          <p:cNvPr id="7" name="Picture 6"/>
          <p:cNvPicPr>
            <a:picLocks noChangeAspect="1"/>
          </p:cNvPicPr>
          <p:nvPr/>
        </p:nvPicPr>
        <p:blipFill>
          <a:blip r:embed="rId5"/>
          <a:stretch>
            <a:fillRect/>
          </a:stretch>
        </p:blipFill>
        <p:spPr>
          <a:xfrm>
            <a:off x="5486400" y="3629292"/>
            <a:ext cx="3492250" cy="2269969"/>
          </a:xfrm>
          <a:prstGeom prst="rect">
            <a:avLst/>
          </a:prstGeom>
        </p:spPr>
      </p:pic>
      <p:sp>
        <p:nvSpPr>
          <p:cNvPr id="4" name="TextBox 3"/>
          <p:cNvSpPr txBox="1"/>
          <p:nvPr/>
        </p:nvSpPr>
        <p:spPr>
          <a:xfrm>
            <a:off x="953146" y="3463141"/>
            <a:ext cx="1845377" cy="461665"/>
          </a:xfrm>
          <a:prstGeom prst="rect">
            <a:avLst/>
          </a:prstGeom>
          <a:noFill/>
        </p:spPr>
        <p:txBody>
          <a:bodyPr wrap="none" rtlCol="0">
            <a:spAutoFit/>
          </a:bodyPr>
          <a:lstStyle/>
          <a:p>
            <a:r>
              <a:rPr lang="en-US" dirty="0" smtClean="0"/>
              <a:t>North Korea</a:t>
            </a:r>
            <a:endParaRPr lang="en-US" dirty="0"/>
          </a:p>
        </p:txBody>
      </p:sp>
      <p:sp>
        <p:nvSpPr>
          <p:cNvPr id="8" name="TextBox 7"/>
          <p:cNvSpPr txBox="1"/>
          <p:nvPr/>
        </p:nvSpPr>
        <p:spPr>
          <a:xfrm>
            <a:off x="2625671" y="3924806"/>
            <a:ext cx="1309205" cy="461665"/>
          </a:xfrm>
          <a:prstGeom prst="rect">
            <a:avLst/>
          </a:prstGeom>
          <a:noFill/>
        </p:spPr>
        <p:txBody>
          <a:bodyPr wrap="none" rtlCol="0">
            <a:spAutoFit/>
          </a:bodyPr>
          <a:lstStyle/>
          <a:p>
            <a:r>
              <a:rPr lang="en-US" dirty="0" smtClean="0"/>
              <a:t>Vietnam</a:t>
            </a:r>
            <a:endParaRPr lang="en-US" dirty="0"/>
          </a:p>
        </p:txBody>
      </p:sp>
      <p:sp>
        <p:nvSpPr>
          <p:cNvPr id="9" name="TextBox 8"/>
          <p:cNvSpPr txBox="1"/>
          <p:nvPr/>
        </p:nvSpPr>
        <p:spPr>
          <a:xfrm>
            <a:off x="3938751" y="1512640"/>
            <a:ext cx="922047" cy="461665"/>
          </a:xfrm>
          <a:prstGeom prst="rect">
            <a:avLst/>
          </a:prstGeom>
          <a:noFill/>
        </p:spPr>
        <p:txBody>
          <a:bodyPr wrap="none" rtlCol="0">
            <a:spAutoFit/>
          </a:bodyPr>
          <a:lstStyle/>
          <a:p>
            <a:r>
              <a:rPr lang="en-US" dirty="0" smtClean="0"/>
              <a:t>Cuba</a:t>
            </a:r>
            <a:endParaRPr lang="en-US" dirty="0"/>
          </a:p>
        </p:txBody>
      </p:sp>
      <p:sp>
        <p:nvSpPr>
          <p:cNvPr id="10" name="TextBox 9"/>
          <p:cNvSpPr txBox="1"/>
          <p:nvPr/>
        </p:nvSpPr>
        <p:spPr>
          <a:xfrm>
            <a:off x="6858000" y="6007235"/>
            <a:ext cx="990977" cy="461665"/>
          </a:xfrm>
          <a:prstGeom prst="rect">
            <a:avLst/>
          </a:prstGeom>
          <a:noFill/>
        </p:spPr>
        <p:txBody>
          <a:bodyPr wrap="none" rtlCol="0">
            <a:spAutoFit/>
          </a:bodyPr>
          <a:lstStyle/>
          <a:p>
            <a:r>
              <a:rPr lang="en-US" dirty="0" smtClean="0"/>
              <a:t>China</a:t>
            </a:r>
            <a:endParaRPr lang="en-US" dirty="0"/>
          </a:p>
        </p:txBody>
      </p:sp>
    </p:spTree>
    <p:extLst>
      <p:ext uri="{BB962C8B-B14F-4D97-AF65-F5344CB8AC3E}">
        <p14:creationId xmlns:p14="http://schemas.microsoft.com/office/powerpoint/2010/main" val="41343170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9067800" cy="1219200"/>
          </a:xfrm>
        </p:spPr>
        <p:txBody>
          <a:bodyPr/>
          <a:lstStyle/>
          <a:p>
            <a:r>
              <a:rPr lang="en-US" dirty="0" smtClean="0"/>
              <a:t>The Soviet Union</a:t>
            </a:r>
            <a:br>
              <a:rPr lang="en-US" dirty="0" smtClean="0"/>
            </a:br>
            <a:r>
              <a:rPr lang="en-US" dirty="0" smtClean="0"/>
              <a:t>1922-1991</a:t>
            </a:r>
            <a:endParaRPr lang="en-US"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2000" y="1752600"/>
            <a:ext cx="8034337" cy="4545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7537295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Peoples of the Soviet Union</a:t>
            </a:r>
            <a:endParaRPr lang="en-US"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2463" y="1066801"/>
            <a:ext cx="8186737" cy="4929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13260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76200"/>
            <a:ext cx="8458200" cy="457200"/>
          </a:xfrm>
        </p:spPr>
        <p:txBody>
          <a:bodyPr/>
          <a:lstStyle/>
          <a:p>
            <a:pPr eaLnBrk="1" hangingPunct="1">
              <a:defRPr/>
            </a:pPr>
            <a:r>
              <a:rPr lang="en-US" kern="1200" dirty="0">
                <a:solidFill>
                  <a:srgbClr val="000000"/>
                </a:solidFill>
                <a:latin typeface="Calibri"/>
                <a:ea typeface="ＭＳ Ｐゴシック"/>
                <a:cs typeface="ＭＳ Ｐゴシック"/>
              </a:rPr>
              <a:t>CHRONOLOGY The Soviet Union</a:t>
            </a:r>
            <a:endParaRPr lang="en-US" dirty="0"/>
          </a:p>
        </p:txBody>
      </p:sp>
      <p:sp>
        <p:nvSpPr>
          <p:cNvPr id="4813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p813</a:t>
            </a:r>
          </a:p>
        </p:txBody>
      </p:sp>
      <p:graphicFrame>
        <p:nvGraphicFramePr>
          <p:cNvPr id="6" name="Table 5"/>
          <p:cNvGraphicFramePr>
            <a:graphicFrameLocks noGrp="1"/>
          </p:cNvGraphicFramePr>
          <p:nvPr>
            <p:extLst>
              <p:ext uri="{D42A27DB-BD31-4B8C-83A1-F6EECF244321}">
                <p14:modId xmlns:p14="http://schemas.microsoft.com/office/powerpoint/2010/main" val="1681268317"/>
              </p:ext>
            </p:extLst>
          </p:nvPr>
        </p:nvGraphicFramePr>
        <p:xfrm>
          <a:off x="990600" y="1044193"/>
          <a:ext cx="7848600" cy="4188588"/>
        </p:xfrm>
        <a:graphic>
          <a:graphicData uri="http://schemas.openxmlformats.org/drawingml/2006/table">
            <a:tbl>
              <a:tblPr firstRow="1"/>
              <a:tblGrid>
                <a:gridCol w="5783179">
                  <a:extLst>
                    <a:ext uri="{9D8B030D-6E8A-4147-A177-3AD203B41FA5}">
                      <a16:colId xmlns="" xmlns:a16="http://schemas.microsoft.com/office/drawing/2014/main" val="20000"/>
                    </a:ext>
                  </a:extLst>
                </a:gridCol>
                <a:gridCol w="2065421">
                  <a:extLst>
                    <a:ext uri="{9D8B030D-6E8A-4147-A177-3AD203B41FA5}">
                      <a16:colId xmlns="" xmlns:a16="http://schemas.microsoft.com/office/drawing/2014/main" val="20001"/>
                    </a:ext>
                  </a:extLst>
                </a:gridCol>
              </a:tblGrid>
              <a:tr h="552048">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i="0"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New Economic Policy begins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Death of Lenin</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1924</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Trotsky</a:t>
                      </a:r>
                      <a:r>
                        <a:rPr lang="en-US" sz="2500" baseline="0" dirty="0">
                          <a:effectLst/>
                          <a:latin typeface="Calibri" panose="020F0502020204030204" pitchFamily="34" charset="0"/>
                          <a:ea typeface="Calibri"/>
                          <a:cs typeface="Times New Roman"/>
                        </a:rPr>
                        <a:t> is</a:t>
                      </a:r>
                      <a:r>
                        <a:rPr lang="en-US" sz="2500" dirty="0">
                          <a:effectLst/>
                          <a:latin typeface="Calibri" panose="020F0502020204030204" pitchFamily="34" charset="0"/>
                          <a:ea typeface="Calibri"/>
                          <a:cs typeface="Times New Roman"/>
                        </a:rPr>
                        <a:t> expelled from the Communist Party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1927</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First five-year plan begins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Stalin’s dictatorship is established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Height of Stalin’s purges</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1936–1938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noChangeArrowheads="1"/>
          </p:cNvSpPr>
          <p:nvPr>
            <p:ph type="title"/>
          </p:nvPr>
        </p:nvSpPr>
        <p:spPr>
          <a:xfrm>
            <a:off x="65031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Authoritarianism in Eastern Europe</a:t>
            </a:r>
          </a:p>
        </p:txBody>
      </p:sp>
      <p:sp>
        <p:nvSpPr>
          <p:cNvPr id="50179" name="Rectangle 9"/>
          <p:cNvSpPr>
            <a:spLocks noGrp="1" noChangeArrowheads="1"/>
          </p:cNvSpPr>
          <p:nvPr>
            <p:ph type="body" idx="1"/>
          </p:nvPr>
        </p:nvSpPr>
        <p:spPr>
          <a:xfrm>
            <a:off x="687888" y="1176403"/>
            <a:ext cx="8151312" cy="5376797"/>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Post-War </a:t>
            </a:r>
            <a:r>
              <a:rPr lang="en-US" altLang="en-US" dirty="0" smtClean="0">
                <a:latin typeface="Calibri" panose="020F0502020204030204" pitchFamily="34" charset="0"/>
                <a:ea typeface="ＭＳ Ｐゴシック" panose="020B0600070205080204" pitchFamily="34" charset="-128"/>
              </a:rPr>
              <a:t>Changes</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Europe’s map was drastically changed after WWI</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New States: Austria., Poland, Czechoslovakia Yugoslavia adopted parliamentary systems.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Kingdoms of Bulgaria and Romania gain Parliamentary constitutions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Greece: A republic in 1924</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Hungary: Parliamentary, but controlled by the aristocracy.</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So how did they go from </a:t>
            </a:r>
            <a:r>
              <a:rPr lang="en-US" altLang="en-US" dirty="0">
                <a:latin typeface="Calibri" panose="020F0502020204030204" pitchFamily="34" charset="0"/>
                <a:ea typeface="ＭＳ Ｐゴシック" panose="020B0600070205080204" pitchFamily="34" charset="-128"/>
              </a:rPr>
              <a:t>political democracy to authoritarian </a:t>
            </a:r>
            <a:r>
              <a:rPr lang="en-US" altLang="en-US" dirty="0" smtClean="0">
                <a:latin typeface="Calibri" panose="020F0502020204030204" pitchFamily="34" charset="0"/>
                <a:ea typeface="ＭＳ Ｐゴシック" panose="020B0600070205080204" pitchFamily="34" charset="-128"/>
              </a:rPr>
              <a:t>regimes?</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1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1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017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eaLnBrk="1" hangingPunct="1">
              <a:defRPr/>
            </a:pPr>
            <a:r>
              <a:rPr lang="en-US" sz="3000" kern="1200" dirty="0">
                <a:solidFill>
                  <a:srgbClr val="000000"/>
                </a:solidFill>
                <a:latin typeface="Calibri"/>
                <a:ea typeface="ＭＳ Ｐゴシック"/>
                <a:cs typeface="ＭＳ Ｐゴシック"/>
              </a:rPr>
              <a:t>Eastern Europe After World War I</a:t>
            </a:r>
            <a:endParaRPr lang="en-US" dirty="0"/>
          </a:p>
        </p:txBody>
      </p:sp>
      <p:sp>
        <p:nvSpPr>
          <p:cNvPr id="5120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p815</a:t>
            </a:r>
          </a:p>
        </p:txBody>
      </p:sp>
      <p:pic>
        <p:nvPicPr>
          <p:cNvPr id="27653" name="Picture 2" descr="Map shows the following states (most of them located in Central Europe) marked:&#10;Germany, Danzig, Lithuania, Poland, Soviet union, Czechoslovakia, Austria, Hungary, Romania, Yugoslavia, Italy, Albania, Greece, Bulgaria, and Turkey.   " title="Eastern Europe After World War I"/>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887413"/>
            <a:ext cx="441960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824" y="304800"/>
            <a:ext cx="8686800" cy="457200"/>
          </a:xfrm>
        </p:spPr>
        <p:txBody>
          <a:bodyPr/>
          <a:lstStyle/>
          <a:p>
            <a:r>
              <a:rPr lang="en-US" dirty="0" smtClean="0"/>
              <a:t>Authoritarianism in Eastern Europe</a:t>
            </a:r>
            <a:endParaRPr lang="en-US" dirty="0"/>
          </a:p>
        </p:txBody>
      </p:sp>
      <p:sp>
        <p:nvSpPr>
          <p:cNvPr id="3" name="Content Placeholder 2"/>
          <p:cNvSpPr>
            <a:spLocks noGrp="1"/>
          </p:cNvSpPr>
          <p:nvPr>
            <p:ph idx="1"/>
          </p:nvPr>
        </p:nvSpPr>
        <p:spPr>
          <a:xfrm>
            <a:off x="652463" y="1143000"/>
            <a:ext cx="8034337" cy="5410200"/>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Authoritarianism: limited participation of the masses; gov. wants passive obedience. </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Problems</a:t>
            </a:r>
            <a:r>
              <a:rPr lang="en-US" altLang="en-US" dirty="0">
                <a:latin typeface="Calibri" panose="020F0502020204030204" pitchFamily="34" charset="0"/>
                <a:ea typeface="ＭＳ Ｐゴシック" panose="020B0600070205080204" pitchFamily="34" charset="-128"/>
              </a:rPr>
              <a:t>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Little or no tradition of liberalism and parliamentary politics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No substantial middle class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Rural and agrarian states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Ethnic conflicts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Fear of upheaval creates quest for order and </a:t>
            </a:r>
            <a:r>
              <a:rPr lang="en-US" altLang="en-US" dirty="0" smtClean="0">
                <a:latin typeface="Calibri" panose="020F0502020204030204" pitchFamily="34" charset="0"/>
                <a:ea typeface="ＭＳ Ｐゴシック" panose="020B0600070205080204" pitchFamily="34" charset="-128"/>
              </a:rPr>
              <a:t>control</a:t>
            </a:r>
            <a:endParaRPr lang="en-US" altLang="en-US" dirty="0">
              <a:latin typeface="Calibri" panose="020F0502020204030204" pitchFamily="34" charset="0"/>
              <a:ea typeface="ＭＳ Ｐゴシック" panose="020B0600070205080204" pitchFamily="34" charset="-128"/>
            </a:endParaRPr>
          </a:p>
        </p:txBody>
      </p:sp>
    </p:spTree>
    <p:extLst>
      <p:ext uri="{BB962C8B-B14F-4D97-AF65-F5344CB8AC3E}">
        <p14:creationId xmlns:p14="http://schemas.microsoft.com/office/powerpoint/2010/main" val="383846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The Effects of Inflation</a:t>
            </a:r>
            <a:endParaRPr lang="en-US" dirty="0"/>
          </a:p>
        </p:txBody>
      </p:sp>
      <p:sp>
        <p:nvSpPr>
          <p:cNvPr id="1024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p795</a:t>
            </a:r>
          </a:p>
        </p:txBody>
      </p:sp>
      <p:pic>
        <p:nvPicPr>
          <p:cNvPr id="102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13088" y="928688"/>
            <a:ext cx="2917825" cy="397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Rectangle 2"/>
          <p:cNvSpPr>
            <a:spLocks noChangeArrowheads="1"/>
          </p:cNvSpPr>
          <p:nvPr/>
        </p:nvSpPr>
        <p:spPr bwMode="auto">
          <a:xfrm>
            <a:off x="457200" y="5105400"/>
            <a:ext cx="8229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By the early 1920s, the value of the German mark had fallen precipitously. This photograph shows German children using bundles of worthless money as building blocks. </a:t>
            </a:r>
            <a:endParaRPr lang="en-US" altLang="en-US" sz="200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noChangeArrowheads="1"/>
          </p:cNvSpPr>
          <p:nvPr>
            <p:ph type="title"/>
          </p:nvPr>
        </p:nvSpPr>
        <p:spPr>
          <a:xfrm>
            <a:off x="685800" y="76200"/>
            <a:ext cx="8458200" cy="990600"/>
          </a:xfrm>
        </p:spPr>
        <p:txBody>
          <a:bodyPr/>
          <a:lstStyle/>
          <a:p>
            <a:pPr eaLnBrk="1" hangingPunct="1"/>
            <a:r>
              <a:rPr lang="en-US" altLang="en-US" dirty="0">
                <a:latin typeface="Calibri" panose="020F0502020204030204" pitchFamily="34" charset="0"/>
                <a:ea typeface="ＭＳ Ｐゴシック" panose="020B0600070205080204" pitchFamily="34" charset="-128"/>
              </a:rPr>
              <a:t>Dictatorship in the Iberian Peninsula</a:t>
            </a:r>
          </a:p>
        </p:txBody>
      </p:sp>
      <p:sp>
        <p:nvSpPr>
          <p:cNvPr id="53251" name="Rectangle 9"/>
          <p:cNvSpPr>
            <a:spLocks noGrp="1" noChangeArrowheads="1"/>
          </p:cNvSpPr>
          <p:nvPr>
            <p:ph type="body" idx="1"/>
          </p:nvPr>
        </p:nvSpPr>
        <p:spPr>
          <a:xfrm>
            <a:off x="652463" y="990600"/>
            <a:ext cx="8186737" cy="4570413"/>
          </a:xfrm>
        </p:spPr>
        <p:txBody>
          <a:bodyPr/>
          <a:lstStyle/>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Spain and Portugal had agrarian, illiterate societies dominated by the Catholic Church and powerful landlords. </a:t>
            </a:r>
          </a:p>
          <a:p>
            <a:pPr eaLnBrk="1" hangingPunct="1">
              <a:lnSpc>
                <a:spcPct val="90000"/>
              </a:lnSpc>
            </a:pPr>
            <a:r>
              <a:rPr lang="en-US" altLang="en-US" dirty="0" smtClean="0">
                <a:latin typeface="Calibri" panose="020F0502020204030204" pitchFamily="34" charset="0"/>
                <a:ea typeface="ＭＳ Ｐゴシック" panose="020B0600070205080204" pitchFamily="34" charset="-128"/>
              </a:rPr>
              <a:t>Spain was a parliamentary monarchy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Couldn’t deal with tensions from industrialism and WWI, and conflict over its “empire” in Africa.</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King Alfonso XIII supported a military coup led by General Miguel Primo de Rivera.</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Alfonso left Spain in 1931, and Spain was proclaimed a </a:t>
            </a:r>
            <a:r>
              <a:rPr lang="en-US" altLang="en-US" b="1" dirty="0" smtClean="0">
                <a:latin typeface="Calibri" panose="020F0502020204030204" pitchFamily="34" charset="0"/>
                <a:ea typeface="ＭＳ Ｐゴシック" panose="020B0600070205080204" pitchFamily="34" charset="-128"/>
              </a:rPr>
              <a:t>republic</a:t>
            </a:r>
            <a:r>
              <a:rPr lang="en-US" altLang="en-US" dirty="0" smtClean="0">
                <a:latin typeface="Calibri" panose="020F0502020204030204" pitchFamily="34" charset="0"/>
                <a:ea typeface="ＭＳ Ｐゴシック" panose="020B0600070205080204" pitchFamily="34" charset="-128"/>
              </a:rPr>
              <a:t>- led by </a:t>
            </a:r>
            <a:r>
              <a:rPr lang="en-US" altLang="en-US" b="1" u="sng" dirty="0" smtClean="0">
                <a:latin typeface="Calibri" panose="020F0502020204030204" pitchFamily="34" charset="0"/>
                <a:ea typeface="ＭＳ Ｐゴシック" panose="020B0600070205080204" pitchFamily="34" charset="-128"/>
              </a:rPr>
              <a:t>The Popular Front: </a:t>
            </a:r>
            <a:r>
              <a:rPr lang="en-US" altLang="en-US" dirty="0" smtClean="0">
                <a:latin typeface="Calibri" panose="020F0502020204030204" pitchFamily="34" charset="0"/>
                <a:ea typeface="ＭＳ Ｐゴシック" panose="020B0600070205080204" pitchFamily="34" charset="-128"/>
              </a:rPr>
              <a:t>left-leaning socialists, democrats, and communists (basically, anti-fascists). </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The army did not like this, and they revolted.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25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25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25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Spanish Civil War, 1936-1939</a:t>
            </a:r>
            <a:endParaRPr lang="en-US" dirty="0"/>
          </a:p>
        </p:txBody>
      </p:sp>
      <p:sp>
        <p:nvSpPr>
          <p:cNvPr id="3" name="Content Placeholder 2"/>
          <p:cNvSpPr>
            <a:spLocks noGrp="1"/>
          </p:cNvSpPr>
          <p:nvPr>
            <p:ph idx="1"/>
          </p:nvPr>
        </p:nvSpPr>
        <p:spPr>
          <a:xfrm>
            <a:off x="652463" y="1066800"/>
            <a:ext cx="8034337" cy="5486400"/>
          </a:xfrm>
        </p:spPr>
        <p:txBody>
          <a:bodyPr/>
          <a:lstStyle/>
          <a:p>
            <a:r>
              <a:rPr lang="en-US" dirty="0" smtClean="0"/>
              <a:t>General Francisco Franco led the military (right wing)  Nationalists against the (left wing) Republicans. </a:t>
            </a:r>
          </a:p>
          <a:p>
            <a:pPr lvl="1"/>
            <a:r>
              <a:rPr lang="en-US" sz="2400" dirty="0" smtClean="0"/>
              <a:t>The Republicans: urban (Madrid,                   Barcelona), wanted modernization,                workers’ rights, civilian army,                      secularization.</a:t>
            </a:r>
          </a:p>
          <a:p>
            <a:pPr lvl="1"/>
            <a:r>
              <a:rPr lang="en-US" sz="2400" dirty="0" smtClean="0"/>
              <a:t>The Nationalists: Wanted military regime, agrarian economy, the Church. </a:t>
            </a:r>
          </a:p>
          <a:p>
            <a:r>
              <a:rPr lang="en-US" dirty="0" smtClean="0"/>
              <a:t>Foreign intervention:</a:t>
            </a:r>
          </a:p>
          <a:p>
            <a:pPr lvl="1"/>
            <a:r>
              <a:rPr lang="en-US" dirty="0" smtClean="0"/>
              <a:t>Britain, France, Germany, Italy, and USSR signed non-intervention agreement. </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2125" y="2209800"/>
            <a:ext cx="234696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68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Spanish Civil War</a:t>
            </a:r>
            <a:endParaRPr lang="en-US" dirty="0"/>
          </a:p>
        </p:txBody>
      </p:sp>
      <p:sp>
        <p:nvSpPr>
          <p:cNvPr id="3" name="Content Placeholder 2"/>
          <p:cNvSpPr>
            <a:spLocks noGrp="1"/>
          </p:cNvSpPr>
          <p:nvPr>
            <p:ph idx="1"/>
          </p:nvPr>
        </p:nvSpPr>
        <p:spPr>
          <a:xfrm>
            <a:off x="652463" y="914400"/>
            <a:ext cx="8034337" cy="5638800"/>
          </a:xfrm>
        </p:spPr>
        <p:txBody>
          <a:bodyPr/>
          <a:lstStyle/>
          <a:p>
            <a:r>
              <a:rPr lang="en-US" dirty="0" smtClean="0"/>
              <a:t>But Italy and Germany break the agreement, and begin to support Franco. </a:t>
            </a:r>
          </a:p>
          <a:p>
            <a:r>
              <a:rPr lang="en-US" dirty="0" smtClean="0"/>
              <a:t>They use this as a “practice round” for their future plans– WWII and Hitler’s “blitzkrieg” campaign. </a:t>
            </a:r>
          </a:p>
          <a:p>
            <a:pPr lvl="1"/>
            <a:r>
              <a:rPr lang="en-US" dirty="0" smtClean="0"/>
              <a:t>Attack on Guernica: April 26, 1937.</a:t>
            </a:r>
          </a:p>
          <a:p>
            <a:pPr lvl="1"/>
            <a:r>
              <a:rPr lang="en-US" dirty="0" smtClean="0"/>
              <a:t>Britain and France refused to help, so Republicans turned to the USSR for help.</a:t>
            </a:r>
          </a:p>
          <a:p>
            <a:pPr lvl="2"/>
            <a:r>
              <a:rPr lang="en-US" dirty="0" smtClean="0"/>
              <a:t>Stalin sent tanks, planes, pilots. </a:t>
            </a:r>
          </a:p>
          <a:p>
            <a:pPr lvl="2"/>
            <a:r>
              <a:rPr lang="en-US" dirty="0" smtClean="0"/>
              <a:t>Some assistance from volunteers around the world, including the US.</a:t>
            </a:r>
          </a:p>
          <a:p>
            <a:pPr lvl="3"/>
            <a:r>
              <a:rPr lang="en-US" dirty="0" smtClean="0"/>
              <a:t>Ernest Hemingway!</a:t>
            </a:r>
            <a:endParaRPr lang="en-US" dirty="0"/>
          </a:p>
        </p:txBody>
      </p:sp>
    </p:spTree>
    <p:extLst>
      <p:ext uri="{BB962C8B-B14F-4D97-AF65-F5344CB8AC3E}">
        <p14:creationId xmlns:p14="http://schemas.microsoft.com/office/powerpoint/2010/main" val="45574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Spanish Civil War</a:t>
            </a:r>
            <a:endParaRPr lang="en-US" dirty="0"/>
          </a:p>
        </p:txBody>
      </p:sp>
      <p:sp>
        <p:nvSpPr>
          <p:cNvPr id="3" name="Content Placeholder 2"/>
          <p:cNvSpPr>
            <a:spLocks noGrp="1"/>
          </p:cNvSpPr>
          <p:nvPr>
            <p:ph idx="1"/>
          </p:nvPr>
        </p:nvSpPr>
        <p:spPr>
          <a:xfrm>
            <a:off x="652463" y="762000"/>
            <a:ext cx="8262937" cy="5791200"/>
          </a:xfrm>
        </p:spPr>
        <p:txBody>
          <a:bodyPr/>
          <a:lstStyle/>
          <a:p>
            <a:r>
              <a:rPr lang="en-US" sz="3000" dirty="0" smtClean="0"/>
              <a:t>Franco claims victory on March 28, 1939, when he captured Madrid. </a:t>
            </a:r>
          </a:p>
          <a:p>
            <a:r>
              <a:rPr lang="en-US" sz="3000" dirty="0" smtClean="0"/>
              <a:t>400,000 dead, mostly civilians</a:t>
            </a:r>
          </a:p>
          <a:p>
            <a:r>
              <a:rPr lang="en-US" sz="3000" dirty="0" smtClean="0"/>
              <a:t>Another 200,000 were executed after, and Spain was a military dictatorship until 1975. </a:t>
            </a:r>
          </a:p>
          <a:p>
            <a:pPr lvl="1"/>
            <a:r>
              <a:rPr lang="en-US" sz="2400" dirty="0" smtClean="0"/>
              <a:t>Remained neutral in WWII. </a:t>
            </a:r>
          </a:p>
          <a:p>
            <a:pPr lvl="1"/>
            <a:r>
              <a:rPr lang="en-US" sz="2400" dirty="0" smtClean="0"/>
              <a:t>Curtailed media</a:t>
            </a:r>
          </a:p>
          <a:p>
            <a:pPr lvl="1"/>
            <a:r>
              <a:rPr lang="en-US" sz="2400" dirty="0" smtClean="0"/>
              <a:t>Outlawed political opposition</a:t>
            </a:r>
          </a:p>
          <a:p>
            <a:pPr lvl="1"/>
            <a:r>
              <a:rPr lang="en-US" sz="2400" dirty="0" smtClean="0"/>
              <a:t>Favored large landowners and businesses. </a:t>
            </a:r>
          </a:p>
          <a:p>
            <a:r>
              <a:rPr lang="en-US" sz="3000" dirty="0" smtClean="0"/>
              <a:t>Portugal:</a:t>
            </a:r>
          </a:p>
          <a:p>
            <a:pPr lvl="1"/>
            <a:r>
              <a:rPr lang="en-US" sz="2400" dirty="0" smtClean="0"/>
              <a:t>Est. a republic in 1910, but strongman Antonio Salazar led a coup.</a:t>
            </a:r>
          </a:p>
          <a:p>
            <a:pPr lvl="1"/>
            <a:r>
              <a:rPr lang="en-US" sz="2400" dirty="0" smtClean="0"/>
              <a:t>Dictatorship for the next 40 years.</a:t>
            </a:r>
            <a:endParaRPr lang="en-US" sz="2400" dirty="0"/>
          </a:p>
        </p:txBody>
      </p:sp>
    </p:spTree>
    <p:extLst>
      <p:ext uri="{BB962C8B-B14F-4D97-AF65-F5344CB8AC3E}">
        <p14:creationId xmlns:p14="http://schemas.microsoft.com/office/powerpoint/2010/main" val="473096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The Destruction of Guernica (Slide 1 of 2)</a:t>
            </a:r>
            <a:endParaRPr lang="en-US" dirty="0"/>
          </a:p>
        </p:txBody>
      </p:sp>
      <p:sp>
        <p:nvSpPr>
          <p:cNvPr id="5632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p817</a:t>
            </a:r>
          </a:p>
        </p:txBody>
      </p:sp>
      <p:pic>
        <p:nvPicPr>
          <p:cNvPr id="563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3675" y="762000"/>
            <a:ext cx="6216650" cy="455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2"/>
          <p:cNvSpPr>
            <a:spLocks noChangeArrowheads="1"/>
          </p:cNvSpPr>
          <p:nvPr/>
        </p:nvSpPr>
        <p:spPr bwMode="auto">
          <a:xfrm>
            <a:off x="762000" y="5588000"/>
            <a:ext cx="76200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On April 26, 1937, the German Condor Legion dropped 100,000 tons of explosives in three hours on the small Basque town of Guernica, killing 1,654 people and wounding 889. </a:t>
            </a:r>
            <a:endParaRPr lang="en-US" altLang="en-US" sz="200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The Destruction of Guernica (Slide 2 of 2)</a:t>
            </a:r>
            <a:endParaRPr lang="en-US" dirty="0"/>
          </a:p>
        </p:txBody>
      </p:sp>
      <p:sp>
        <p:nvSpPr>
          <p:cNvPr id="58370"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p817</a:t>
            </a:r>
          </a:p>
        </p:txBody>
      </p:sp>
      <p:pic>
        <p:nvPicPr>
          <p:cNvPr id="5837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371600"/>
            <a:ext cx="8770938"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Rectangle 2"/>
          <p:cNvSpPr>
            <a:spLocks noChangeArrowheads="1"/>
          </p:cNvSpPr>
          <p:nvPr/>
        </p:nvSpPr>
        <p:spPr bwMode="auto">
          <a:xfrm>
            <a:off x="457200" y="5472113"/>
            <a:ext cx="8229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scene was captured in Pablo Picasso’s Guernica (1937), a large (11 by 25 feet) Cubist piece that portrays the horror and human destruction caused by mass bombings. </a:t>
            </a:r>
            <a:endParaRPr lang="en-US" altLang="en-US" sz="200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t>Alepponica</a:t>
            </a:r>
            <a:r>
              <a:rPr lang="en-US" dirty="0" smtClean="0"/>
              <a:t>, 2016</a:t>
            </a:r>
            <a:endParaRPr lang="en-US"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1000" y="957797"/>
            <a:ext cx="8689233" cy="4223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143000" y="5486400"/>
            <a:ext cx="5724259" cy="461665"/>
          </a:xfrm>
          <a:prstGeom prst="rect">
            <a:avLst/>
          </a:prstGeom>
          <a:noFill/>
        </p:spPr>
        <p:txBody>
          <a:bodyPr wrap="none" rtlCol="0">
            <a:spAutoFit/>
          </a:bodyPr>
          <a:lstStyle/>
          <a:p>
            <a:r>
              <a:rPr lang="en-US" dirty="0" smtClean="0"/>
              <a:t>By Portuguese cartoonist Vasco </a:t>
            </a:r>
            <a:r>
              <a:rPr lang="en-US" dirty="0" err="1" smtClean="0"/>
              <a:t>Gargalo</a:t>
            </a:r>
            <a:endParaRPr lang="en-US" dirty="0"/>
          </a:p>
        </p:txBody>
      </p:sp>
    </p:spTree>
    <p:extLst>
      <p:ext uri="{BB962C8B-B14F-4D97-AF65-F5344CB8AC3E}">
        <p14:creationId xmlns:p14="http://schemas.microsoft.com/office/powerpoint/2010/main" val="36391992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5800" y="457200"/>
            <a:ext cx="8458200" cy="457200"/>
          </a:xfrm>
        </p:spPr>
        <p:txBody>
          <a:bodyPr/>
          <a:lstStyle/>
          <a:p>
            <a:pPr eaLnBrk="1" hangingPunct="1">
              <a:defRPr/>
            </a:pPr>
            <a:r>
              <a:rPr lang="en-US" kern="1200" dirty="0">
                <a:solidFill>
                  <a:srgbClr val="000000"/>
                </a:solidFill>
                <a:latin typeface="Calibri"/>
                <a:ea typeface="ＭＳ Ｐゴシック"/>
                <a:cs typeface="ＭＳ Ｐゴシック"/>
              </a:rPr>
              <a:t>CHRONOLOGY The Authoritarian States: Eastern Europe</a:t>
            </a:r>
            <a:endParaRPr lang="en-US" dirty="0"/>
          </a:p>
        </p:txBody>
      </p:sp>
      <p:sp>
        <p:nvSpPr>
          <p:cNvPr id="5427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p816</a:t>
            </a:r>
          </a:p>
        </p:txBody>
      </p:sp>
      <p:graphicFrame>
        <p:nvGraphicFramePr>
          <p:cNvPr id="6" name="Table 5"/>
          <p:cNvGraphicFramePr>
            <a:graphicFrameLocks noGrp="1"/>
          </p:cNvGraphicFramePr>
          <p:nvPr>
            <p:extLst>
              <p:ext uri="{D42A27DB-BD31-4B8C-83A1-F6EECF244321}">
                <p14:modId xmlns:p14="http://schemas.microsoft.com/office/powerpoint/2010/main" val="1087883819"/>
              </p:ext>
            </p:extLst>
          </p:nvPr>
        </p:nvGraphicFramePr>
        <p:xfrm>
          <a:off x="977030" y="1600200"/>
          <a:ext cx="7848600" cy="4285044"/>
        </p:xfrm>
        <a:graphic>
          <a:graphicData uri="http://schemas.openxmlformats.org/drawingml/2006/table">
            <a:tbl>
              <a:tblPr firstRow="1"/>
              <a:tblGrid>
                <a:gridCol w="5783179">
                  <a:extLst>
                    <a:ext uri="{9D8B030D-6E8A-4147-A177-3AD203B41FA5}">
                      <a16:colId xmlns="" xmlns:a16="http://schemas.microsoft.com/office/drawing/2014/main" val="20000"/>
                    </a:ext>
                  </a:extLst>
                </a:gridCol>
                <a:gridCol w="2065421">
                  <a:extLst>
                    <a:ext uri="{9D8B030D-6E8A-4147-A177-3AD203B41FA5}">
                      <a16:colId xmlns="" xmlns:a16="http://schemas.microsoft.com/office/drawing/2014/main" val="20001"/>
                    </a:ext>
                  </a:extLst>
                </a:gridCol>
              </a:tblGrid>
              <a:tr h="552048">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i="0"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Pilsudski creates military dictatorship in Poland</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1"/>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Alexander I creates royal dictatorship in Yugoslavia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3"/>
                  </a:ext>
                </a:extLst>
              </a:tr>
              <a:tr h="552048">
                <a:tc>
                  <a:txBody>
                    <a:bodyPr/>
                    <a:lstStyle/>
                    <a:p>
                      <a:pPr marL="0" marR="0">
                        <a:lnSpc>
                          <a:spcPct val="115000"/>
                        </a:lnSpc>
                        <a:spcBef>
                          <a:spcPts val="0"/>
                        </a:spcBef>
                        <a:spcAft>
                          <a:spcPts val="0"/>
                        </a:spcAft>
                      </a:pPr>
                      <a:r>
                        <a:rPr lang="en-US" sz="2500" dirty="0" err="1">
                          <a:effectLst/>
                          <a:latin typeface="Calibri" panose="020F0502020204030204" pitchFamily="34" charset="0"/>
                          <a:ea typeface="Calibri"/>
                          <a:cs typeface="Times New Roman"/>
                        </a:rPr>
                        <a:t>Gömbös</a:t>
                      </a:r>
                      <a:r>
                        <a:rPr lang="en-US" sz="2500" dirty="0">
                          <a:effectLst/>
                          <a:latin typeface="Calibri" panose="020F0502020204030204" pitchFamily="34" charset="0"/>
                          <a:ea typeface="Calibri"/>
                          <a:cs typeface="Times New Roman"/>
                        </a:rPr>
                        <a:t> is made prime minister in Hungary</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1932</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Dictatorship of General Metaxas in Greece</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1936</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Carol II crushes Iron Guard and imposes authoritarian rule in Romania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1938</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bl>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8458200" cy="457200"/>
          </a:xfrm>
        </p:spPr>
        <p:txBody>
          <a:bodyPr/>
          <a:lstStyle/>
          <a:p>
            <a:r>
              <a:rPr lang="en-US" kern="1200" dirty="0">
                <a:solidFill>
                  <a:srgbClr val="000000"/>
                </a:solidFill>
                <a:latin typeface="Calibri"/>
                <a:ea typeface="ＭＳ Ｐゴシック"/>
                <a:cs typeface="ＭＳ Ｐゴシック"/>
              </a:rPr>
              <a:t>CHRONOLOGY The Authoritarian States: Eastern Europe: Spain</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3194521330"/>
              </p:ext>
            </p:extLst>
          </p:nvPr>
        </p:nvGraphicFramePr>
        <p:xfrm>
          <a:off x="990600" y="1676400"/>
          <a:ext cx="7848600" cy="2760240"/>
        </p:xfrm>
        <a:graphic>
          <a:graphicData uri="http://schemas.openxmlformats.org/drawingml/2006/table">
            <a:tbl>
              <a:tblPr firstRow="1"/>
              <a:tblGrid>
                <a:gridCol w="5783179">
                  <a:extLst>
                    <a:ext uri="{9D8B030D-6E8A-4147-A177-3AD203B41FA5}">
                      <a16:colId xmlns="" xmlns:a16="http://schemas.microsoft.com/office/drawing/2014/main" val="20000"/>
                    </a:ext>
                  </a:extLst>
                </a:gridCol>
                <a:gridCol w="2065421">
                  <a:extLst>
                    <a:ext uri="{9D8B030D-6E8A-4147-A177-3AD203B41FA5}">
                      <a16:colId xmlns="" xmlns:a16="http://schemas.microsoft.com/office/drawing/2014/main" val="20001"/>
                    </a:ext>
                  </a:extLst>
                </a:gridCol>
              </a:tblGrid>
              <a:tr h="552048">
                <a:tc>
                  <a:txBody>
                    <a:bodyPr/>
                    <a:lstStyle/>
                    <a:p>
                      <a:pPr marL="0" marR="0">
                        <a:lnSpc>
                          <a:spcPct val="115000"/>
                        </a:lnSpc>
                        <a:spcBef>
                          <a:spcPts val="0"/>
                        </a:spcBef>
                        <a:spcAft>
                          <a:spcPts val="0"/>
                        </a:spcAft>
                      </a:pPr>
                      <a:r>
                        <a:rPr lang="en-US" sz="2500" b="1" dirty="0">
                          <a:effectLst/>
                          <a:latin typeface="Calibri" panose="020F0502020204030204" pitchFamily="34" charset="0"/>
                          <a:ea typeface="Calibri"/>
                          <a:cs typeface="Times New Roman"/>
                        </a:rPr>
                        <a:t>Event</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b="1" i="0" kern="1200" dirty="0">
                          <a:solidFill>
                            <a:schemeClr val="tx1"/>
                          </a:solidFill>
                          <a:effectLst/>
                          <a:latin typeface="Calibri" panose="020F0502020204030204" pitchFamily="34" charset="0"/>
                          <a:ea typeface="Calibri"/>
                          <a:cs typeface="Times New Roman"/>
                        </a:rPr>
                        <a:t>Dates</a:t>
                      </a:r>
                      <a:endParaRPr lang="en-US" sz="2500" b="1" dirty="0">
                        <a:effectLst/>
                        <a:latin typeface="Calibri" panose="020F0502020204030204" pitchFamily="34" charset="0"/>
                        <a:ea typeface="Calibri"/>
                        <a:cs typeface="Times New Roman"/>
                      </a:endParaRP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0"/>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Dictatorship of Primo de Rivera</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1923–1930</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4"/>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Creation of Spanish Republic</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1931</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5"/>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Spanish Civil War</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1936–1939</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6"/>
                  </a:ext>
                </a:extLst>
              </a:tr>
              <a:tr h="552048">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Dictatorship of Franco</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tc>
                  <a:txBody>
                    <a:bodyPr/>
                    <a:lstStyle/>
                    <a:p>
                      <a:pPr marL="0" marR="0">
                        <a:lnSpc>
                          <a:spcPct val="115000"/>
                        </a:lnSpc>
                        <a:spcBef>
                          <a:spcPts val="0"/>
                        </a:spcBef>
                        <a:spcAft>
                          <a:spcPts val="0"/>
                        </a:spcAft>
                      </a:pPr>
                      <a:r>
                        <a:rPr lang="en-US" sz="2500" dirty="0">
                          <a:effectLst/>
                          <a:latin typeface="Calibri" panose="020F0502020204030204" pitchFamily="34" charset="0"/>
                          <a:ea typeface="Calibri"/>
                          <a:cs typeface="Times New Roman"/>
                        </a:rPr>
                        <a:t>1939–1975</a:t>
                      </a:r>
                    </a:p>
                  </a:txBody>
                  <a:tcPr marL="68580" marR="68580" marT="0" marB="0">
                    <a:lnL w="12700" cap="flat" cmpd="sng" algn="ctr">
                      <a:solidFill>
                        <a:srgbClr val="746833"/>
                      </a:solidFill>
                      <a:prstDash val="solid"/>
                      <a:round/>
                      <a:headEnd type="none" w="med" len="med"/>
                      <a:tailEnd type="none" w="med" len="med"/>
                    </a:lnL>
                    <a:lnR w="12700" cap="flat" cmpd="sng" algn="ctr">
                      <a:solidFill>
                        <a:srgbClr val="746833"/>
                      </a:solidFill>
                      <a:prstDash val="solid"/>
                      <a:round/>
                      <a:headEnd type="none" w="med" len="med"/>
                      <a:tailEnd type="none" w="med" len="med"/>
                    </a:lnR>
                    <a:lnT w="12700" cap="flat" cmpd="sng" algn="ctr">
                      <a:solidFill>
                        <a:srgbClr val="746833"/>
                      </a:solidFill>
                      <a:prstDash val="solid"/>
                      <a:round/>
                      <a:headEnd type="none" w="med" len="med"/>
                      <a:tailEnd type="none" w="med" len="med"/>
                    </a:lnT>
                    <a:lnB w="12700" cap="flat" cmpd="sng" algn="ctr">
                      <a:solidFill>
                        <a:srgbClr val="746833"/>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29365001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noChangeArrowheads="1"/>
          </p:cNvSpPr>
          <p:nvPr>
            <p:ph type="title"/>
          </p:nvPr>
        </p:nvSpPr>
        <p:spPr>
          <a:xfrm>
            <a:off x="685800" y="76200"/>
            <a:ext cx="8458200" cy="1219200"/>
          </a:xfrm>
        </p:spPr>
        <p:txBody>
          <a:bodyPr/>
          <a:lstStyle/>
          <a:p>
            <a:pPr eaLnBrk="1" hangingPunct="1"/>
            <a:r>
              <a:rPr lang="en-US" altLang="en-US" dirty="0">
                <a:latin typeface="Calibri" panose="020F0502020204030204" pitchFamily="34" charset="0"/>
                <a:ea typeface="ＭＳ Ｐゴシック" panose="020B0600070205080204" pitchFamily="34" charset="-128"/>
              </a:rPr>
              <a:t>Expansion of Mass Culture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and Mass Leisure</a:t>
            </a:r>
          </a:p>
        </p:txBody>
      </p:sp>
      <p:sp>
        <p:nvSpPr>
          <p:cNvPr id="60419" name="Rectangle 5"/>
          <p:cNvSpPr>
            <a:spLocks noGrp="1" noChangeArrowheads="1"/>
          </p:cNvSpPr>
          <p:nvPr>
            <p:ph type="body" idx="1"/>
          </p:nvPr>
        </p:nvSpPr>
        <p:spPr>
          <a:xfrm>
            <a:off x="652463" y="1524000"/>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The Roaring Twenties</a:t>
            </a:r>
          </a:p>
          <a:p>
            <a:pPr lvl="1" eaLnBrk="1" hangingPunct="1"/>
            <a:r>
              <a:rPr lang="en-US" altLang="en-US" dirty="0">
                <a:latin typeface="Calibri" panose="020F0502020204030204" pitchFamily="34" charset="0"/>
                <a:ea typeface="ＭＳ Ｐゴシック" panose="020B0600070205080204" pitchFamily="34" charset="-128"/>
              </a:rPr>
              <a:t>Exuberant popular culture of dancing and music</a:t>
            </a:r>
          </a:p>
          <a:p>
            <a:pPr lvl="2" eaLnBrk="1" hangingPunct="1"/>
            <a:r>
              <a:rPr lang="en-US" altLang="en-US" dirty="0">
                <a:latin typeface="Calibri" panose="020F0502020204030204" pitchFamily="34" charset="0"/>
                <a:ea typeface="ＭＳ Ｐゴシック" panose="020B0600070205080204" pitchFamily="34" charset="-128"/>
              </a:rPr>
              <a:t>Jazz Age</a:t>
            </a:r>
          </a:p>
          <a:p>
            <a:pPr eaLnBrk="1" hangingPunct="1"/>
            <a:r>
              <a:rPr lang="en-US" altLang="en-US" dirty="0">
                <a:latin typeface="Calibri" panose="020F0502020204030204" pitchFamily="34" charset="0"/>
                <a:ea typeface="ＭＳ Ｐゴシック" panose="020B0600070205080204" pitchFamily="34" charset="-128"/>
              </a:rPr>
              <a:t>Radio and Movies</a:t>
            </a:r>
          </a:p>
          <a:p>
            <a:pPr lvl="1" eaLnBrk="1" hangingPunct="1"/>
            <a:r>
              <a:rPr lang="en-US" altLang="en-US" dirty="0">
                <a:latin typeface="Calibri" panose="020F0502020204030204" pitchFamily="34" charset="0"/>
                <a:ea typeface="ＭＳ Ｐゴシック" panose="020B0600070205080204" pitchFamily="34" charset="-128"/>
              </a:rPr>
              <a:t>New broadcasting facilities, radio production, and mass audiences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popularity of movies</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Immediate shared experiences</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Used for political purposes</a:t>
            </a:r>
          </a:p>
          <a:p>
            <a:pPr lvl="3" eaLnBrk="1" hangingPunct="1">
              <a:lnSpc>
                <a:spcPct val="90000"/>
              </a:lnSpc>
            </a:pPr>
            <a:r>
              <a:rPr lang="en-US" altLang="en-US" i="1" dirty="0">
                <a:latin typeface="Calibri" panose="020F0502020204030204" pitchFamily="34" charset="0"/>
                <a:ea typeface="ＭＳ Ｐゴシック" panose="020B0600070205080204" pitchFamily="34" charset="-128"/>
              </a:rPr>
              <a:t>Triumph of the Will</a:t>
            </a:r>
            <a:r>
              <a:rPr lang="en-US" altLang="en-US" dirty="0">
                <a:latin typeface="Calibri" panose="020F0502020204030204" pitchFamily="34" charset="0"/>
                <a:ea typeface="ＭＳ Ｐゴシック" panose="020B0600070205080204" pitchFamily="34" charset="-128"/>
              </a:rPr>
              <a:t>, 1934</a:t>
            </a:r>
          </a:p>
          <a:p>
            <a:pPr lvl="1" eaLnBrk="1" hangingPunct="1"/>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4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041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419">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04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041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41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419">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041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noChangeArrowheads="1"/>
          </p:cNvSpPr>
          <p:nvPr>
            <p:ph type="title"/>
          </p:nvPr>
        </p:nvSpPr>
        <p:spPr>
          <a:xfrm>
            <a:off x="671593" y="152400"/>
            <a:ext cx="8458200" cy="609600"/>
          </a:xfrm>
        </p:spPr>
        <p:txBody>
          <a:bodyPr/>
          <a:lstStyle/>
          <a:p>
            <a:pPr eaLnBrk="1" hangingPunct="1"/>
            <a:r>
              <a:rPr lang="en-US" altLang="en-US" dirty="0">
                <a:latin typeface="Calibri" panose="020F0502020204030204" pitchFamily="34" charset="0"/>
                <a:ea typeface="ＭＳ Ｐゴシック" panose="020B0600070205080204" pitchFamily="34" charset="-128"/>
              </a:rPr>
              <a:t>An Uncertain </a:t>
            </a:r>
            <a:r>
              <a:rPr lang="en-US" altLang="en-US" dirty="0" smtClean="0">
                <a:latin typeface="Calibri" panose="020F0502020204030204" pitchFamily="34" charset="0"/>
                <a:ea typeface="ＭＳ Ｐゴシック" panose="020B0600070205080204" pitchFamily="34" charset="-128"/>
              </a:rPr>
              <a:t>Peace</a:t>
            </a:r>
            <a:endParaRPr lang="en-US" altLang="en-US" dirty="0">
              <a:latin typeface="Calibri" panose="020F0502020204030204" pitchFamily="34" charset="0"/>
              <a:ea typeface="ＭＳ Ｐゴシック" panose="020B0600070205080204" pitchFamily="34" charset="-128"/>
            </a:endParaRPr>
          </a:p>
        </p:txBody>
      </p:sp>
      <p:sp>
        <p:nvSpPr>
          <p:cNvPr id="12291" name="Rectangle 9"/>
          <p:cNvSpPr>
            <a:spLocks noGrp="1" noChangeArrowheads="1"/>
          </p:cNvSpPr>
          <p:nvPr>
            <p:ph type="body" idx="1"/>
          </p:nvPr>
        </p:nvSpPr>
        <p:spPr>
          <a:xfrm>
            <a:off x="685800" y="838200"/>
            <a:ext cx="8229600" cy="51054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Hopeful Years (1924-1929)</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New conciliatory </a:t>
            </a:r>
            <a:r>
              <a:rPr lang="en-US" altLang="en-US" dirty="0" smtClean="0">
                <a:latin typeface="Calibri" panose="020F0502020204030204" pitchFamily="34" charset="0"/>
                <a:ea typeface="ＭＳ Ｐゴシック" panose="020B0600070205080204" pitchFamily="34" charset="-128"/>
              </a:rPr>
              <a:t>approaches- The Dawes Plan</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The </a:t>
            </a:r>
            <a:r>
              <a:rPr lang="en-US" altLang="en-US" dirty="0" smtClean="0">
                <a:latin typeface="Calibri" panose="020F0502020204030204" pitchFamily="34" charset="0"/>
                <a:ea typeface="ＭＳ Ｐゴシック" panose="020B0600070205080204" pitchFamily="34" charset="-128"/>
              </a:rPr>
              <a:t>“spirit </a:t>
            </a:r>
            <a:r>
              <a:rPr lang="en-US" altLang="en-US" dirty="0">
                <a:latin typeface="Calibri" panose="020F0502020204030204" pitchFamily="34" charset="0"/>
                <a:ea typeface="ＭＳ Ｐゴシック" panose="020B0600070205080204" pitchFamily="34" charset="-128"/>
              </a:rPr>
              <a:t>of </a:t>
            </a:r>
            <a:r>
              <a:rPr lang="en-US" altLang="en-US" dirty="0" smtClean="0">
                <a:latin typeface="Calibri" panose="020F0502020204030204" pitchFamily="34" charset="0"/>
                <a:ea typeface="ＭＳ Ｐゴシック" panose="020B0600070205080204" pitchFamily="34" charset="-128"/>
              </a:rPr>
              <a:t>Locarno”</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Treaty </a:t>
            </a:r>
            <a:r>
              <a:rPr lang="en-US" altLang="en-US" dirty="0" smtClean="0">
                <a:latin typeface="Calibri" panose="020F0502020204030204" pitchFamily="34" charset="0"/>
                <a:ea typeface="ＭＳ Ｐゴシック" panose="020B0600070205080204" pitchFamily="34" charset="-128"/>
              </a:rPr>
              <a:t>of Locarno (1925</a:t>
            </a:r>
            <a:r>
              <a:rPr lang="en-US" altLang="en-US" dirty="0">
                <a:latin typeface="Calibri" panose="020F0502020204030204" pitchFamily="34" charset="0"/>
                <a:ea typeface="ＭＳ Ｐゴシック" panose="020B0600070205080204" pitchFamily="34" charset="-128"/>
              </a:rPr>
              <a:t>): new </a:t>
            </a:r>
            <a:r>
              <a:rPr lang="en-US" altLang="en-US" dirty="0" smtClean="0">
                <a:latin typeface="Calibri" panose="020F0502020204030204" pitchFamily="34" charset="0"/>
                <a:ea typeface="ＭＳ Ｐゴシック" panose="020B0600070205080204" pitchFamily="34" charset="-128"/>
              </a:rPr>
              <a:t>cooperation between Germany and France. Germany enters League of Nations in 1926.</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Coexistence with Soviet Russia</a:t>
            </a:r>
          </a:p>
          <a:p>
            <a:pPr eaLnBrk="1" hangingPunct="1">
              <a:lnSpc>
                <a:spcPct val="90000"/>
              </a:lnSpc>
            </a:pPr>
            <a:r>
              <a:rPr lang="en-US" altLang="en-US" dirty="0">
                <a:latin typeface="Calibri" panose="020F0502020204030204" pitchFamily="34" charset="0"/>
                <a:ea typeface="ＭＳ Ｐゴシック" panose="020B0600070205080204" pitchFamily="34" charset="-128"/>
              </a:rPr>
              <a:t>The Great Depression</a:t>
            </a:r>
          </a:p>
          <a:p>
            <a:pPr lvl="2" eaLnBrk="1" hangingPunct="1"/>
            <a:r>
              <a:rPr lang="en-US" altLang="en-US" dirty="0" smtClean="0">
                <a:latin typeface="Calibri" panose="020F0502020204030204" pitchFamily="34" charset="0"/>
                <a:ea typeface="ＭＳ Ｐゴシック" panose="020B0600070205080204" pitchFamily="34" charset="-128"/>
              </a:rPr>
              <a:t>Causes: Domestic </a:t>
            </a:r>
            <a:r>
              <a:rPr lang="en-US" altLang="en-US" dirty="0">
                <a:latin typeface="Calibri" panose="020F0502020204030204" pitchFamily="34" charset="0"/>
                <a:ea typeface="ＭＳ Ｐゴシック" panose="020B0600070205080204" pitchFamily="34" charset="-128"/>
              </a:rPr>
              <a:t>downturn coupled with international crisis</a:t>
            </a:r>
          </a:p>
          <a:p>
            <a:pPr lvl="2" eaLnBrk="1" hangingPunct="1"/>
            <a:r>
              <a:rPr lang="en-US" altLang="en-US" dirty="0">
                <a:latin typeface="Calibri" panose="020F0502020204030204" pitchFamily="34" charset="0"/>
                <a:ea typeface="ＭＳ Ｐゴシック" panose="020B0600070205080204" pitchFamily="34" charset="-128"/>
              </a:rPr>
              <a:t>Unemployment</a:t>
            </a:r>
          </a:p>
          <a:p>
            <a:pPr lvl="2" eaLnBrk="1" hangingPunct="1"/>
            <a:r>
              <a:rPr lang="en-US" altLang="en-US" dirty="0">
                <a:latin typeface="Calibri" panose="020F0502020204030204" pitchFamily="34" charset="0"/>
                <a:ea typeface="ＭＳ Ｐゴシック" panose="020B0600070205080204" pitchFamily="34" charset="-128"/>
              </a:rPr>
              <a:t>Social and Political Repercussions</a:t>
            </a:r>
          </a:p>
          <a:p>
            <a:pPr lvl="3" eaLnBrk="1" hangingPunct="1"/>
            <a:r>
              <a:rPr lang="en-US" altLang="en-US" dirty="0">
                <a:latin typeface="Calibri" panose="020F0502020204030204" pitchFamily="34" charset="0"/>
                <a:ea typeface="ＭＳ Ｐゴシック" panose="020B0600070205080204" pitchFamily="34" charset="-128"/>
              </a:rPr>
              <a:t>Powerlessness of </a:t>
            </a:r>
            <a:r>
              <a:rPr lang="en-US" altLang="en-US" dirty="0" smtClean="0">
                <a:latin typeface="Calibri" panose="020F0502020204030204" pitchFamily="34" charset="0"/>
                <a:ea typeface="ＭＳ Ｐゴシック" panose="020B0600070205080204" pitchFamily="34" charset="-128"/>
              </a:rPr>
              <a:t>governments; democracy was questionable!</a:t>
            </a:r>
          </a:p>
          <a:p>
            <a:pPr lvl="3" eaLnBrk="1" hangingPunct="1"/>
            <a:r>
              <a:rPr lang="en-US" altLang="en-US" dirty="0" smtClean="0">
                <a:latin typeface="Calibri" panose="020F0502020204030204" pitchFamily="34" charset="0"/>
                <a:ea typeface="ＭＳ Ｐゴシック" panose="020B0600070205080204" pitchFamily="34" charset="-128"/>
              </a:rPr>
              <a:t>Was dictatorship better in this situation?</a:t>
            </a:r>
            <a:endParaRPr lang="en-US" altLang="en-US" dirty="0">
              <a:latin typeface="Calibri" panose="020F0502020204030204" pitchFamily="34" charset="0"/>
              <a:ea typeface="ＭＳ Ｐゴシック" panose="020B0600070205080204" pitchFamily="34" charset="-128"/>
            </a:endParaRPr>
          </a:p>
          <a:p>
            <a:pPr lvl="1" eaLnBrk="1" hangingPunct="1"/>
            <a:endParaRPr lang="en-US" altLang="en-US" dirty="0">
              <a:solidFill>
                <a:srgbClr val="FF0000"/>
              </a:solidFill>
              <a:latin typeface="Calibri" panose="020F0502020204030204" pitchFamily="34" charset="0"/>
              <a:ea typeface="ＭＳ Ｐゴシック" panose="020B0600070205080204" pitchFamily="34" charset="-128"/>
            </a:endParaRPr>
          </a:p>
          <a:p>
            <a:pPr lvl="1" eaLnBrk="1" hangingPunct="1">
              <a:lnSpc>
                <a:spcPct val="90000"/>
              </a:lnSpc>
            </a:pPr>
            <a:endParaRPr lang="en-US" altLang="en-US" dirty="0">
              <a:solidFill>
                <a:srgbClr val="FF0000"/>
              </a:solidFill>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29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29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9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291">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29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29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29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291">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291">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2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The Charleston</a:t>
            </a:r>
            <a:endParaRPr lang="en-US" dirty="0"/>
          </a:p>
        </p:txBody>
      </p:sp>
      <p:sp>
        <p:nvSpPr>
          <p:cNvPr id="6144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p818</a:t>
            </a:r>
          </a:p>
        </p:txBody>
      </p:sp>
      <p:pic>
        <p:nvPicPr>
          <p:cNvPr id="6144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97200" y="944563"/>
            <a:ext cx="3149600" cy="420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Rectangle 2"/>
          <p:cNvSpPr>
            <a:spLocks noChangeArrowheads="1"/>
          </p:cNvSpPr>
          <p:nvPr/>
        </p:nvSpPr>
        <p:spPr bwMode="auto">
          <a:xfrm>
            <a:off x="1066800" y="5562600"/>
            <a:ext cx="729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Dancing became the rage during the Roaring Twenties, and the Charleston was the most popular and enduring dance of the decade. </a:t>
            </a:r>
            <a:endParaRPr lang="en-US" altLang="en-US" sz="2000"/>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Mass Leisure</a:t>
            </a:r>
          </a:p>
        </p:txBody>
      </p:sp>
      <p:sp>
        <p:nvSpPr>
          <p:cNvPr id="63491" name="Rectangle 1029"/>
          <p:cNvSpPr>
            <a:spLocks noGrp="1" noChangeArrowheads="1"/>
          </p:cNvSpPr>
          <p:nvPr>
            <p:ph type="body" idx="1"/>
          </p:nvPr>
        </p:nvSpPr>
        <p:spPr>
          <a:xfrm>
            <a:off x="690563" y="1143000"/>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Sports</a:t>
            </a:r>
          </a:p>
          <a:p>
            <a:pPr eaLnBrk="1" hangingPunct="1"/>
            <a:r>
              <a:rPr lang="en-US" altLang="en-US" dirty="0">
                <a:latin typeface="Calibri" panose="020F0502020204030204" pitchFamily="34" charset="0"/>
                <a:ea typeface="ＭＳ Ｐゴシック" panose="020B0600070205080204" pitchFamily="34" charset="-128"/>
              </a:rPr>
              <a:t>Tourism</a:t>
            </a:r>
          </a:p>
          <a:p>
            <a:pPr lvl="1" eaLnBrk="1" hangingPunct="1"/>
            <a:r>
              <a:rPr lang="en-US" altLang="en-US" dirty="0">
                <a:latin typeface="Calibri" panose="020F0502020204030204" pitchFamily="34" charset="0"/>
                <a:ea typeface="ＭＳ Ｐゴシック" panose="020B0600070205080204" pitchFamily="34" charset="-128"/>
              </a:rPr>
              <a:t>Commercial air service</a:t>
            </a:r>
          </a:p>
          <a:p>
            <a:pPr eaLnBrk="1" hangingPunct="1"/>
            <a:r>
              <a:rPr lang="en-US" altLang="en-US" dirty="0">
                <a:latin typeface="Calibri" panose="020F0502020204030204" pitchFamily="34" charset="0"/>
                <a:ea typeface="ＭＳ Ｐゴシック" panose="020B0600070205080204" pitchFamily="34" charset="-128"/>
              </a:rPr>
              <a:t>Organized Mass Leisure in Italy and Germany</a:t>
            </a:r>
          </a:p>
          <a:p>
            <a:pPr lvl="1" eaLnBrk="1" hangingPunct="1"/>
            <a:r>
              <a:rPr lang="en-US" altLang="en-US" dirty="0">
                <a:latin typeface="Calibri" panose="020F0502020204030204" pitchFamily="34" charset="0"/>
                <a:ea typeface="ＭＳ Ｐゴシック" panose="020B0600070205080204" pitchFamily="34" charset="-128"/>
              </a:rPr>
              <a:t>National recreation agencies</a:t>
            </a:r>
          </a:p>
          <a:p>
            <a:pPr lvl="2" eaLnBrk="1" hangingPunct="1"/>
            <a:r>
              <a:rPr lang="en-US" altLang="en-US" i="1" dirty="0">
                <a:latin typeface="Calibri" panose="020F0502020204030204" pitchFamily="34" charset="0"/>
                <a:ea typeface="ＭＳ Ｐゴシック" panose="020B0600070205080204" pitchFamily="34" charset="-128"/>
              </a:rPr>
              <a:t>Kraft </a:t>
            </a:r>
            <a:r>
              <a:rPr lang="en-US" altLang="en-US" i="1" dirty="0" err="1">
                <a:latin typeface="Calibri" panose="020F0502020204030204" pitchFamily="34" charset="0"/>
                <a:ea typeface="ＭＳ Ｐゴシック" panose="020B0600070205080204" pitchFamily="34" charset="-128"/>
              </a:rPr>
              <a:t>durch</a:t>
            </a:r>
            <a:r>
              <a:rPr lang="en-US" altLang="en-US" i="1" dirty="0">
                <a:latin typeface="Calibri" panose="020F0502020204030204" pitchFamily="34" charset="0"/>
                <a:ea typeface="ＭＳ Ｐゴシック" panose="020B0600070205080204" pitchFamily="34" charset="-128"/>
              </a:rPr>
              <a:t> </a:t>
            </a:r>
            <a:r>
              <a:rPr lang="en-US" altLang="en-US" i="1" dirty="0" err="1">
                <a:latin typeface="Calibri" panose="020F0502020204030204" pitchFamily="34" charset="0"/>
                <a:ea typeface="ＭＳ Ｐゴシック" panose="020B0600070205080204" pitchFamily="34" charset="-128"/>
              </a:rPr>
              <a:t>Freude</a:t>
            </a:r>
            <a:r>
              <a:rPr lang="en-US" altLang="en-US" i="1" dirty="0">
                <a:latin typeface="Calibri" panose="020F0502020204030204" pitchFamily="34" charset="0"/>
                <a:ea typeface="ＭＳ Ｐゴシック" panose="020B0600070205080204" pitchFamily="34" charset="-128"/>
              </a:rPr>
              <a:t> </a:t>
            </a:r>
            <a:r>
              <a:rPr lang="en-US" altLang="en-US" dirty="0">
                <a:latin typeface="Calibri" panose="020F0502020204030204" pitchFamily="34" charset="0"/>
                <a:ea typeface="ＭＳ Ｐゴシック" panose="020B0600070205080204" pitchFamily="34" charset="-128"/>
              </a:rPr>
              <a:t>in Germany</a:t>
            </a:r>
          </a:p>
          <a:p>
            <a:pPr lvl="1" eaLnBrk="1" hangingPunct="1"/>
            <a:r>
              <a:rPr lang="en-US" altLang="en-US" dirty="0">
                <a:latin typeface="Calibri" panose="020F0502020204030204" pitchFamily="34" charset="0"/>
                <a:ea typeface="ＭＳ Ｐゴシック" panose="020B0600070205080204" pitchFamily="34" charset="-128"/>
              </a:rPr>
              <a:t>Increase in the homogeneity of national populations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491">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3491">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3491">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3491">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3491">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349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200" kern="1200" dirty="0">
                <a:solidFill>
                  <a:srgbClr val="000000"/>
                </a:solidFill>
                <a:latin typeface="Calibri"/>
                <a:ea typeface="ＭＳ Ｐゴシック"/>
                <a:cs typeface="ＭＳ Ｐゴシック"/>
              </a:rPr>
              <a:t>Film &amp; History: </a:t>
            </a:r>
            <a:r>
              <a:rPr lang="en-US" sz="3200" i="1" kern="1200" dirty="0">
                <a:solidFill>
                  <a:srgbClr val="000000"/>
                </a:solidFill>
                <a:latin typeface="Calibri"/>
                <a:ea typeface="ＭＳ Ｐゴシック"/>
                <a:cs typeface="ＭＳ Ｐゴシック"/>
              </a:rPr>
              <a:t>Triumph of the Will </a:t>
            </a:r>
            <a:r>
              <a:rPr lang="en-US" sz="3200" kern="1200" dirty="0">
                <a:solidFill>
                  <a:srgbClr val="000000"/>
                </a:solidFill>
                <a:latin typeface="Calibri"/>
                <a:ea typeface="ＭＳ Ｐゴシック"/>
                <a:cs typeface="ＭＳ Ｐゴシック"/>
              </a:rPr>
              <a:t>(1934)</a:t>
            </a:r>
            <a:endParaRPr lang="en-US" sz="3200" dirty="0"/>
          </a:p>
        </p:txBody>
      </p:sp>
      <p:sp>
        <p:nvSpPr>
          <p:cNvPr id="645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p819</a:t>
            </a:r>
          </a:p>
        </p:txBody>
      </p:sp>
      <p:pic>
        <p:nvPicPr>
          <p:cNvPr id="35845" name="Picture 2" descr="A still from the movie Triumph of the Will (1934)" title="Film &amp; History: Triumph of the Will (193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66913" y="1295400"/>
            <a:ext cx="5210175" cy="311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8" name="Rectangle 2"/>
          <p:cNvSpPr>
            <a:spLocks noChangeArrowheads="1"/>
          </p:cNvSpPr>
          <p:nvPr/>
        </p:nvSpPr>
        <p:spPr bwMode="auto">
          <a:xfrm>
            <a:off x="1143000" y="4818063"/>
            <a:ext cx="6858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ClrTx/>
              <a:buSzTx/>
              <a:buFontTx/>
              <a:buNone/>
            </a:pPr>
            <a:r>
              <a:rPr lang="en-US" altLang="en-US" sz="2000">
                <a:latin typeface="Calibri" panose="020F0502020204030204" pitchFamily="34" charset="0"/>
              </a:rPr>
              <a:t>A scene from </a:t>
            </a:r>
            <a:r>
              <a:rPr lang="en-US" altLang="en-US" sz="2000" i="1">
                <a:latin typeface="Calibri" panose="020F0502020204030204" pitchFamily="34" charset="0"/>
              </a:rPr>
              <a:t>Triumph of the Will </a:t>
            </a:r>
            <a:r>
              <a:rPr lang="en-US" altLang="en-US" sz="2000">
                <a:latin typeface="Calibri" panose="020F0502020204030204" pitchFamily="34" charset="0"/>
              </a:rPr>
              <a:t>showing one of the many mass rallies at Nuremberg.</a:t>
            </a: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noChangeArrowheads="1"/>
          </p:cNvSpPr>
          <p:nvPr>
            <p:ph type="title"/>
          </p:nvPr>
        </p:nvSpPr>
        <p:spPr>
          <a:xfrm>
            <a:off x="685800" y="76200"/>
            <a:ext cx="8458200" cy="1219200"/>
          </a:xfrm>
        </p:spPr>
        <p:txBody>
          <a:bodyPr/>
          <a:lstStyle/>
          <a:p>
            <a:pPr eaLnBrk="1" hangingPunct="1"/>
            <a:r>
              <a:rPr lang="en-US" altLang="en-US" dirty="0">
                <a:latin typeface="Calibri" panose="020F0502020204030204" pitchFamily="34" charset="0"/>
                <a:ea typeface="ＭＳ Ｐゴシック" panose="020B0600070205080204" pitchFamily="34" charset="-128"/>
              </a:rPr>
              <a:t>Cultural and Intellectual Trends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in the Interwar </a:t>
            </a:r>
            <a:r>
              <a:rPr lang="en-US" altLang="en-US" dirty="0" smtClean="0">
                <a:latin typeface="Calibri" panose="020F0502020204030204" pitchFamily="34" charset="0"/>
                <a:ea typeface="ＭＳ Ｐゴシック" panose="020B0600070205080204" pitchFamily="34" charset="-128"/>
              </a:rPr>
              <a:t>Years</a:t>
            </a:r>
            <a:endParaRPr lang="en-US" altLang="en-US" dirty="0">
              <a:latin typeface="Calibri" panose="020F0502020204030204" pitchFamily="34" charset="0"/>
              <a:ea typeface="ＭＳ Ｐゴシック" panose="020B0600070205080204" pitchFamily="34" charset="-128"/>
            </a:endParaRPr>
          </a:p>
        </p:txBody>
      </p:sp>
      <p:sp>
        <p:nvSpPr>
          <p:cNvPr id="66563" name="Rectangle 9"/>
          <p:cNvSpPr>
            <a:spLocks noGrp="1" noChangeArrowheads="1"/>
          </p:cNvSpPr>
          <p:nvPr>
            <p:ph type="body" idx="1"/>
          </p:nvPr>
        </p:nvSpPr>
        <p:spPr>
          <a:xfrm>
            <a:off x="652463" y="1295400"/>
            <a:ext cx="7769225" cy="57150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The Impact of World War I </a:t>
            </a:r>
          </a:p>
          <a:p>
            <a:pPr lvl="1" eaLnBrk="1" hangingPunct="1">
              <a:lnSpc>
                <a:spcPct val="90000"/>
              </a:lnSpc>
            </a:pPr>
            <a:r>
              <a:rPr lang="en-US" altLang="en-US" dirty="0">
                <a:latin typeface="Calibri" panose="020F0502020204030204" pitchFamily="34" charset="0"/>
                <a:ea typeface="ＭＳ Ｐゴシック" panose="020B0600070205080204" pitchFamily="34" charset="-128"/>
              </a:rPr>
              <a:t>Greater acceptance of </a:t>
            </a:r>
            <a:r>
              <a:rPr lang="en-US" altLang="en-US" dirty="0" smtClean="0">
                <a:latin typeface="Calibri" panose="020F0502020204030204" pitchFamily="34" charset="0"/>
                <a:ea typeface="ＭＳ Ｐゴシック" panose="020B0600070205080204" pitchFamily="34" charset="-128"/>
              </a:rPr>
              <a:t>prewar avant-garde ideas, previously considered shocking.</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Belief that humans are violent and irrational is validated by the war</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Enhanced by Great Depression and rise of fascism and totalitarianism, anxiety and uncertainty.</a:t>
            </a:r>
          </a:p>
          <a:p>
            <a:pPr lvl="1" eaLnBrk="1" hangingPunct="1">
              <a:lnSpc>
                <a:spcPct val="90000"/>
              </a:lnSpc>
            </a:pPr>
            <a:r>
              <a:rPr lang="en-US" altLang="en-US" dirty="0" smtClean="0">
                <a:latin typeface="Calibri" panose="020F0502020204030204" pitchFamily="34" charset="0"/>
                <a:ea typeface="ＭＳ Ｐゴシック" panose="020B0600070205080204" pitchFamily="34" charset="-128"/>
              </a:rPr>
              <a:t>War broke down traditional attitudes, especially about women. </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Changes in fashion and attitudes about sex</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New definition of “feminine”; no more corsets!</a:t>
            </a:r>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656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656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56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656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656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656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and Intellectual Trends</a:t>
            </a:r>
            <a:endParaRPr lang="en-US" dirty="0"/>
          </a:p>
        </p:txBody>
      </p:sp>
      <p:sp>
        <p:nvSpPr>
          <p:cNvPr id="3" name="Content Placeholder 2"/>
          <p:cNvSpPr>
            <a:spLocks noGrp="1"/>
          </p:cNvSpPr>
          <p:nvPr>
            <p:ph idx="1"/>
          </p:nvPr>
        </p:nvSpPr>
        <p:spPr>
          <a:xfrm>
            <a:off x="652463" y="762000"/>
            <a:ext cx="8034337" cy="5791200"/>
          </a:xfrm>
        </p:spPr>
        <p:txBody>
          <a:bodyPr/>
          <a:lstStyle/>
          <a:p>
            <a:pPr eaLnBrk="1" hangingPunct="1">
              <a:lnSpc>
                <a:spcPct val="90000"/>
              </a:lnSpc>
            </a:pPr>
            <a:r>
              <a:rPr lang="en-US" altLang="en-US" dirty="0">
                <a:latin typeface="Calibri" panose="020F0502020204030204" pitchFamily="34" charset="0"/>
                <a:ea typeface="ＭＳ Ｐゴシック" panose="020B0600070205080204" pitchFamily="34" charset="-128"/>
              </a:rPr>
              <a:t>Nightmares and New Visions: Art and Music</a:t>
            </a:r>
          </a:p>
          <a:p>
            <a:pPr lvl="1" eaLnBrk="1" hangingPunct="1">
              <a:lnSpc>
                <a:spcPct val="90000"/>
              </a:lnSpc>
            </a:pPr>
            <a:r>
              <a:rPr lang="en-US" altLang="en-US" b="1" dirty="0">
                <a:latin typeface="Calibri" panose="020F0502020204030204" pitchFamily="34" charset="0"/>
                <a:ea typeface="ＭＳ Ｐゴシック" panose="020B0600070205080204" pitchFamily="34" charset="-128"/>
              </a:rPr>
              <a:t>German Expressionists </a:t>
            </a: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The horrors of war- </a:t>
            </a:r>
            <a:endParaRPr lang="en-US" altLang="en-US" dirty="0" smtClean="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Kathe Kollwitz, George Grosz, Otto Dix</a:t>
            </a:r>
            <a:endParaRPr lang="en-US" altLang="en-US" dirty="0">
              <a:latin typeface="Calibri" panose="020F0502020204030204" pitchFamily="34" charset="0"/>
              <a:ea typeface="ＭＳ Ｐゴシック" panose="020B0600070205080204" pitchFamily="34" charset="-128"/>
            </a:endParaRPr>
          </a:p>
          <a:p>
            <a:pPr lvl="1" eaLnBrk="1" hangingPunct="1">
              <a:lnSpc>
                <a:spcPct val="90000"/>
              </a:lnSpc>
            </a:pPr>
            <a:r>
              <a:rPr lang="en-US" altLang="en-US" b="1" dirty="0">
                <a:latin typeface="Calibri" panose="020F0502020204030204" pitchFamily="34" charset="0"/>
                <a:ea typeface="ＭＳ Ｐゴシック" panose="020B0600070205080204" pitchFamily="34" charset="-128"/>
              </a:rPr>
              <a:t>The Dada </a:t>
            </a:r>
            <a:r>
              <a:rPr lang="en-US" altLang="en-US" b="1" dirty="0" smtClean="0">
                <a:latin typeface="Calibri" panose="020F0502020204030204" pitchFamily="34" charset="0"/>
                <a:ea typeface="ＭＳ Ｐゴシック" panose="020B0600070205080204" pitchFamily="34" charset="-128"/>
              </a:rPr>
              <a:t>Movement</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“Anti-art” meant to shock and disturb viewers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Tries to represent purposelessness of life. </a:t>
            </a:r>
            <a:endParaRPr lang="en-US" altLang="en-US"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Tristan </a:t>
            </a:r>
            <a:r>
              <a:rPr lang="en-US" altLang="en-US" dirty="0" err="1">
                <a:latin typeface="Calibri" panose="020F0502020204030204" pitchFamily="34" charset="0"/>
                <a:ea typeface="ＭＳ Ｐゴシック" panose="020B0600070205080204" pitchFamily="34" charset="-128"/>
              </a:rPr>
              <a:t>Tzara</a:t>
            </a:r>
            <a:r>
              <a:rPr lang="en-US" altLang="en-US" dirty="0">
                <a:latin typeface="Calibri" panose="020F0502020204030204" pitchFamily="34" charset="0"/>
                <a:ea typeface="ＭＳ Ｐゴシック" panose="020B0600070205080204" pitchFamily="34" charset="-128"/>
              </a:rPr>
              <a:t> (1896 – 1945)</a:t>
            </a:r>
          </a:p>
          <a:p>
            <a:pPr lvl="1" eaLnBrk="1" hangingPunct="1">
              <a:lnSpc>
                <a:spcPct val="90000"/>
              </a:lnSpc>
            </a:pPr>
            <a:r>
              <a:rPr lang="en-US" altLang="en-US" b="1" dirty="0" smtClean="0">
                <a:latin typeface="Calibri" panose="020F0502020204030204" pitchFamily="34" charset="0"/>
                <a:ea typeface="ＭＳ Ｐゴシック" panose="020B0600070205080204" pitchFamily="34" charset="-128"/>
              </a:rPr>
              <a:t>Surrealism</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Seeks reality beyond the material, sensible world</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Made of unconscious, fantasies, dreams, nightmares</a:t>
            </a:r>
          </a:p>
          <a:p>
            <a:pPr lvl="2" eaLnBrk="1" hangingPunct="1">
              <a:lnSpc>
                <a:spcPct val="90000"/>
              </a:lnSpc>
            </a:pPr>
            <a:r>
              <a:rPr lang="en-US" altLang="en-US" dirty="0" smtClean="0">
                <a:latin typeface="Calibri" panose="020F0502020204030204" pitchFamily="34" charset="0"/>
                <a:ea typeface="ＭＳ Ｐゴシック" panose="020B0600070205080204" pitchFamily="34" charset="-128"/>
              </a:rPr>
              <a:t>Disturbing, evocative images; makes the irrational tangible. </a:t>
            </a:r>
            <a:r>
              <a:rPr lang="en-US" altLang="en-US" i="1" dirty="0" smtClean="0">
                <a:latin typeface="Calibri" panose="020F0502020204030204" pitchFamily="34" charset="0"/>
                <a:ea typeface="ＭＳ Ｐゴシック" panose="020B0600070205080204" pitchFamily="34" charset="-128"/>
              </a:rPr>
              <a:t>Forces us to question reality. </a:t>
            </a:r>
            <a:endParaRPr lang="en-US" altLang="en-US" i="1" dirty="0">
              <a:latin typeface="Calibri" panose="020F0502020204030204" pitchFamily="34" charset="0"/>
              <a:ea typeface="ＭＳ Ｐゴシック" panose="020B0600070205080204" pitchFamily="34" charset="-128"/>
            </a:endParaRPr>
          </a:p>
          <a:p>
            <a:pPr lvl="2" eaLnBrk="1" hangingPunct="1">
              <a:lnSpc>
                <a:spcPct val="90000"/>
              </a:lnSpc>
            </a:pPr>
            <a:r>
              <a:rPr lang="en-US" altLang="en-US" dirty="0">
                <a:latin typeface="Calibri" panose="020F0502020204030204" pitchFamily="34" charset="0"/>
                <a:ea typeface="ＭＳ Ｐゴシック" panose="020B0600070205080204" pitchFamily="34" charset="-128"/>
              </a:rPr>
              <a:t>Salvador Dali (1904 – 1989)</a:t>
            </a:r>
          </a:p>
          <a:p>
            <a:endParaRPr lang="en-US" dirty="0"/>
          </a:p>
        </p:txBody>
      </p:sp>
    </p:spTree>
    <p:extLst>
      <p:ext uri="{BB962C8B-B14F-4D97-AF65-F5344CB8AC3E}">
        <p14:creationId xmlns:p14="http://schemas.microsoft.com/office/powerpoint/2010/main" val="197849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9144000" cy="457200"/>
          </a:xfrm>
        </p:spPr>
        <p:txBody>
          <a:bodyPr/>
          <a:lstStyle/>
          <a:p>
            <a:pPr>
              <a:defRPr/>
            </a:pPr>
            <a:r>
              <a:rPr lang="en-US" sz="3000" kern="1200" dirty="0">
                <a:solidFill>
                  <a:srgbClr val="000000"/>
                </a:solidFill>
                <a:latin typeface="Calibri" panose="020F0502020204030204" pitchFamily="34" charset="0"/>
                <a:ea typeface="ＭＳ Ｐゴシック"/>
                <a:cs typeface="ＭＳ Ｐゴシック"/>
              </a:rPr>
              <a:t>Hannah Hoch, Cut with the Kitchen Knife Dada Through the</a:t>
            </a:r>
            <a:r>
              <a:rPr lang="en-US" sz="3000" dirty="0">
                <a:latin typeface="Calibri" panose="020F0502020204030204" pitchFamily="34" charset="0"/>
                <a:cs typeface="ＭＳ Ｐゴシック"/>
              </a:rPr>
              <a:t> </a:t>
            </a:r>
            <a:r>
              <a:rPr lang="en-US" sz="3000" kern="1200" dirty="0">
                <a:solidFill>
                  <a:srgbClr val="000000"/>
                </a:solidFill>
                <a:latin typeface="Calibri" panose="020F0502020204030204" pitchFamily="34" charset="0"/>
                <a:ea typeface="ＭＳ Ｐゴシック"/>
                <a:cs typeface="ＭＳ Ｐゴシック"/>
              </a:rPr>
              <a:t>Last Weimar Beer Belly Cultural Epoch of Germany</a:t>
            </a:r>
            <a:endParaRPr lang="en-US" sz="3000" dirty="0">
              <a:latin typeface="Calibri" panose="020F0502020204030204" pitchFamily="34" charset="0"/>
            </a:endParaRPr>
          </a:p>
        </p:txBody>
      </p:sp>
      <p:sp>
        <p:nvSpPr>
          <p:cNvPr id="6758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p821</a:t>
            </a:r>
          </a:p>
        </p:txBody>
      </p:sp>
      <p:pic>
        <p:nvPicPr>
          <p:cNvPr id="6758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13038" y="1066800"/>
            <a:ext cx="37179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Rectangle 2"/>
          <p:cNvSpPr>
            <a:spLocks noChangeArrowheads="1"/>
          </p:cNvSpPr>
          <p:nvPr/>
        </p:nvSpPr>
        <p:spPr bwMode="auto">
          <a:xfrm>
            <a:off x="838200" y="5791200"/>
            <a:ext cx="7772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Hannah Hoch, a prominent figure in the postwar Dada movement, used photomontage to create images that reflected on women’s issues.</a:t>
            </a:r>
            <a:endParaRPr lang="en-US" altLang="en-US" sz="20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Salvador Dali, The Persistence of Memory</a:t>
            </a:r>
            <a:endParaRPr lang="en-US" dirty="0"/>
          </a:p>
        </p:txBody>
      </p:sp>
      <p:sp>
        <p:nvSpPr>
          <p:cNvPr id="6963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p821</a:t>
            </a:r>
          </a:p>
        </p:txBody>
      </p:sp>
      <p:pic>
        <p:nvPicPr>
          <p:cNvPr id="6963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5263" y="685800"/>
            <a:ext cx="6213475" cy="434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Rectangle 2"/>
          <p:cNvSpPr>
            <a:spLocks noChangeArrowheads="1"/>
          </p:cNvSpPr>
          <p:nvPr/>
        </p:nvSpPr>
        <p:spPr bwMode="auto">
          <a:xfrm>
            <a:off x="517525" y="5184775"/>
            <a:ext cx="81089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Surrealism was another important artistic movement between the</a:t>
            </a:r>
          </a:p>
          <a:p>
            <a:pPr>
              <a:spcBef>
                <a:spcPct val="0"/>
              </a:spcBef>
              <a:buClrTx/>
              <a:buSzTx/>
              <a:buFontTx/>
              <a:buNone/>
            </a:pPr>
            <a:r>
              <a:rPr lang="en-US" altLang="en-US" sz="2000">
                <a:latin typeface="Calibri" panose="020F0502020204030204" pitchFamily="34" charset="0"/>
              </a:rPr>
              <a:t>wars. Influenced by the theories of Freudian psychology, Surrealists sought to reveal the world of the unconscious, or the ‘‘greater reality’’ that they believed existed beyond the world of physical appearances. </a:t>
            </a:r>
            <a:endParaRPr lang="en-US" altLang="en-US" sz="200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noChangeArrowheads="1"/>
          </p:cNvSpPr>
          <p:nvPr>
            <p:ph type="title"/>
          </p:nvPr>
        </p:nvSpPr>
        <p:spPr>
          <a:xfrm>
            <a:off x="762000" y="76200"/>
            <a:ext cx="8382000" cy="1295400"/>
          </a:xfrm>
        </p:spPr>
        <p:txBody>
          <a:bodyPr/>
          <a:lstStyle/>
          <a:p>
            <a:pPr eaLnBrk="1" hangingPunct="1"/>
            <a:r>
              <a:rPr lang="en-US" altLang="en-US" dirty="0">
                <a:latin typeface="Calibri" panose="020F0502020204030204" pitchFamily="34" charset="0"/>
                <a:ea typeface="ＭＳ Ｐゴシック" panose="020B0600070205080204" pitchFamily="34" charset="-128"/>
              </a:rPr>
              <a:t>Cultural and Intellectual Trends </a:t>
            </a:r>
            <a:br>
              <a:rPr lang="en-US" altLang="en-US" dirty="0">
                <a:latin typeface="Calibri" panose="020F0502020204030204" pitchFamily="34" charset="0"/>
                <a:ea typeface="ＭＳ Ｐゴシック" panose="020B0600070205080204" pitchFamily="34" charset="-128"/>
              </a:rPr>
            </a:br>
            <a:r>
              <a:rPr lang="en-US" altLang="en-US" dirty="0">
                <a:latin typeface="Calibri" panose="020F0502020204030204" pitchFamily="34" charset="0"/>
                <a:ea typeface="ＭＳ Ｐゴシック" panose="020B0600070205080204" pitchFamily="34" charset="-128"/>
              </a:rPr>
              <a:t>in the Interwar </a:t>
            </a:r>
            <a:r>
              <a:rPr lang="en-US" altLang="en-US" dirty="0" smtClean="0">
                <a:latin typeface="Calibri" panose="020F0502020204030204" pitchFamily="34" charset="0"/>
                <a:ea typeface="ＭＳ Ｐゴシック" panose="020B0600070205080204" pitchFamily="34" charset="-128"/>
              </a:rPr>
              <a:t>Years</a:t>
            </a:r>
            <a:endParaRPr lang="en-US" altLang="en-US" dirty="0">
              <a:latin typeface="Calibri" panose="020F0502020204030204" pitchFamily="34" charset="0"/>
              <a:ea typeface="ＭＳ Ｐゴシック" panose="020B0600070205080204" pitchFamily="34" charset="-128"/>
            </a:endParaRPr>
          </a:p>
        </p:txBody>
      </p:sp>
      <p:sp>
        <p:nvSpPr>
          <p:cNvPr id="72706" name="Rectangle 9"/>
          <p:cNvSpPr>
            <a:spLocks noGrp="1" noChangeArrowheads="1"/>
          </p:cNvSpPr>
          <p:nvPr>
            <p:ph type="body" idx="1"/>
          </p:nvPr>
        </p:nvSpPr>
        <p:spPr>
          <a:xfrm>
            <a:off x="652463" y="1371600"/>
            <a:ext cx="7769225" cy="5181600"/>
          </a:xfrm>
        </p:spPr>
        <p:txBody>
          <a:bodyPr/>
          <a:lstStyle/>
          <a:p>
            <a:pPr eaLnBrk="1" hangingPunct="1">
              <a:lnSpc>
                <a:spcPct val="90000"/>
              </a:lnSpc>
              <a:defRPr/>
            </a:pPr>
            <a:r>
              <a:rPr lang="en-US" altLang="en-US" dirty="0">
                <a:latin typeface="Calibri" pitchFamily="34" charset="0"/>
                <a:ea typeface="ＭＳ Ｐゴシック" pitchFamily="34" charset="-128"/>
              </a:rPr>
              <a:t>Functionalism in Modern </a:t>
            </a:r>
            <a:r>
              <a:rPr lang="en-US" altLang="en-US" dirty="0" smtClean="0">
                <a:latin typeface="Calibri" pitchFamily="34" charset="0"/>
                <a:ea typeface="ＭＳ Ｐゴシック" pitchFamily="34" charset="-128"/>
              </a:rPr>
              <a:t>Architecture</a:t>
            </a:r>
          </a:p>
          <a:p>
            <a:pPr lvl="1" eaLnBrk="1" hangingPunct="1">
              <a:lnSpc>
                <a:spcPct val="90000"/>
              </a:lnSpc>
              <a:defRPr/>
            </a:pPr>
            <a:r>
              <a:rPr lang="en-US" altLang="en-US" dirty="0" smtClean="0">
                <a:latin typeface="Calibri" pitchFamily="34" charset="0"/>
                <a:ea typeface="ＭＳ Ｐゴシック" pitchFamily="34" charset="-128"/>
              </a:rPr>
              <a:t>Buildings should be functional, with less adornment.</a:t>
            </a:r>
          </a:p>
          <a:p>
            <a:pPr lvl="3" eaLnBrk="1" hangingPunct="1">
              <a:lnSpc>
                <a:spcPct val="90000"/>
              </a:lnSpc>
              <a:defRPr/>
            </a:pPr>
            <a:r>
              <a:rPr lang="en-US" altLang="en-US" dirty="0" smtClean="0">
                <a:latin typeface="Calibri" pitchFamily="34" charset="0"/>
                <a:ea typeface="ＭＳ Ｐゴシック" pitchFamily="34" charset="-128"/>
              </a:rPr>
              <a:t>Unify art and engineering</a:t>
            </a:r>
          </a:p>
          <a:p>
            <a:pPr lvl="2" eaLnBrk="1" hangingPunct="1">
              <a:lnSpc>
                <a:spcPct val="90000"/>
              </a:lnSpc>
              <a:defRPr/>
            </a:pPr>
            <a:r>
              <a:rPr lang="en-US" altLang="en-US" dirty="0" smtClean="0">
                <a:latin typeface="Calibri" pitchFamily="34" charset="0"/>
                <a:ea typeface="ＭＳ Ｐゴシック" pitchFamily="34" charset="-128"/>
              </a:rPr>
              <a:t>The Chicago School in the U.S. : Louis H. Sullivan and Frank Lloyd Wright</a:t>
            </a:r>
            <a:endParaRPr lang="en-US" altLang="en-US" dirty="0">
              <a:latin typeface="Calibri" pitchFamily="34" charset="0"/>
              <a:ea typeface="ＭＳ Ｐゴシック" pitchFamily="34" charset="-128"/>
            </a:endParaRPr>
          </a:p>
          <a:p>
            <a:pPr lvl="1" eaLnBrk="1" hangingPunct="1">
              <a:lnSpc>
                <a:spcPct val="90000"/>
              </a:lnSpc>
              <a:defRPr/>
            </a:pPr>
            <a:r>
              <a:rPr lang="en-US" altLang="en-US" dirty="0">
                <a:latin typeface="Calibri" pitchFamily="34" charset="0"/>
                <a:ea typeface="ＭＳ Ｐゴシック" pitchFamily="34" charset="-128"/>
              </a:rPr>
              <a:t>Bauhaus School in </a:t>
            </a:r>
            <a:r>
              <a:rPr lang="en-US" altLang="en-US" dirty="0" smtClean="0">
                <a:latin typeface="Calibri" pitchFamily="34" charset="0"/>
                <a:ea typeface="ＭＳ Ｐゴシック" pitchFamily="34" charset="-128"/>
              </a:rPr>
              <a:t>Germany- est. 1919</a:t>
            </a:r>
            <a:endParaRPr lang="en-US" altLang="en-US" dirty="0">
              <a:latin typeface="Calibri" pitchFamily="34" charset="0"/>
              <a:ea typeface="ＭＳ Ｐゴシック" pitchFamily="34" charset="-128"/>
            </a:endParaRPr>
          </a:p>
          <a:p>
            <a:pPr eaLnBrk="1" hangingPunct="1">
              <a:lnSpc>
                <a:spcPct val="90000"/>
              </a:lnSpc>
              <a:defRPr/>
            </a:pPr>
            <a:r>
              <a:rPr lang="en-US" altLang="en-US" dirty="0">
                <a:latin typeface="Calibri" pitchFamily="34" charset="0"/>
                <a:ea typeface="ＭＳ Ｐゴシック" pitchFamily="34" charset="-128"/>
              </a:rPr>
              <a:t>A Popular Audience</a:t>
            </a:r>
          </a:p>
          <a:p>
            <a:pPr lvl="1" eaLnBrk="1" hangingPunct="1">
              <a:lnSpc>
                <a:spcPct val="90000"/>
              </a:lnSpc>
              <a:defRPr/>
            </a:pPr>
            <a:r>
              <a:rPr lang="en-US" altLang="en-US" dirty="0">
                <a:latin typeface="Calibri" pitchFamily="34" charset="0"/>
                <a:ea typeface="ＭＳ Ｐゴシック" pitchFamily="34" charset="-128"/>
              </a:rPr>
              <a:t>Involvement of artists in new mass </a:t>
            </a:r>
            <a:r>
              <a:rPr lang="en-US" altLang="en-US" dirty="0" smtClean="0">
                <a:latin typeface="Calibri" pitchFamily="34" charset="0"/>
                <a:ea typeface="ＭＳ Ｐゴシック" pitchFamily="34" charset="-128"/>
              </a:rPr>
              <a:t>culture</a:t>
            </a:r>
          </a:p>
          <a:p>
            <a:pPr lvl="1" eaLnBrk="1" hangingPunct="1">
              <a:lnSpc>
                <a:spcPct val="90000"/>
              </a:lnSpc>
              <a:defRPr/>
            </a:pPr>
            <a:r>
              <a:rPr lang="en-US" altLang="en-US" dirty="0" smtClean="0">
                <a:latin typeface="Calibri" pitchFamily="34" charset="0"/>
                <a:ea typeface="ＭＳ Ｐゴシック" pitchFamily="34" charset="-128"/>
              </a:rPr>
              <a:t>Put studios in working-class neighborhoods; idea that art can help society</a:t>
            </a:r>
          </a:p>
          <a:p>
            <a:pPr lvl="1" eaLnBrk="1" hangingPunct="1">
              <a:lnSpc>
                <a:spcPct val="90000"/>
              </a:lnSpc>
              <a:defRPr/>
            </a:pPr>
            <a:r>
              <a:rPr lang="en-US" altLang="en-US" dirty="0" smtClean="0">
                <a:latin typeface="Calibri" pitchFamily="34" charset="0"/>
                <a:ea typeface="ＭＳ Ｐゴシック" pitchFamily="34" charset="-128"/>
              </a:rPr>
              <a:t>Some denounced modern art as “degenerate”</a:t>
            </a:r>
            <a:endParaRPr lang="en-US" altLang="en-US" dirty="0">
              <a:latin typeface="Calibri" pitchFamily="34" charset="0"/>
              <a:ea typeface="ＭＳ Ｐゴシック"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70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70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270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270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70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270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2706">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270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6"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Cultural and Intellectual Trends</a:t>
            </a:r>
            <a:endParaRPr lang="en-US" dirty="0"/>
          </a:p>
        </p:txBody>
      </p:sp>
      <p:sp>
        <p:nvSpPr>
          <p:cNvPr id="3" name="Content Placeholder 2"/>
          <p:cNvSpPr>
            <a:spLocks noGrp="1"/>
          </p:cNvSpPr>
          <p:nvPr>
            <p:ph idx="1"/>
          </p:nvPr>
        </p:nvSpPr>
        <p:spPr>
          <a:xfrm>
            <a:off x="652463" y="838200"/>
            <a:ext cx="8034337" cy="5715000"/>
          </a:xfrm>
        </p:spPr>
        <p:txBody>
          <a:bodyPr/>
          <a:lstStyle/>
          <a:p>
            <a:pPr eaLnBrk="1" hangingPunct="1">
              <a:lnSpc>
                <a:spcPct val="90000"/>
              </a:lnSpc>
              <a:defRPr/>
            </a:pPr>
            <a:r>
              <a:rPr lang="en-US" altLang="en-US" dirty="0">
                <a:latin typeface="Calibri" pitchFamily="34" charset="0"/>
                <a:ea typeface="ＭＳ Ｐゴシック" pitchFamily="34" charset="-128"/>
              </a:rPr>
              <a:t>Culture of Nazism </a:t>
            </a:r>
            <a:endParaRPr lang="en-US" altLang="en-US" dirty="0" smtClean="0">
              <a:latin typeface="Calibri" pitchFamily="34" charset="0"/>
              <a:ea typeface="ＭＳ Ｐゴシック" pitchFamily="34" charset="-128"/>
            </a:endParaRPr>
          </a:p>
          <a:p>
            <a:pPr lvl="1" eaLnBrk="1" hangingPunct="1">
              <a:lnSpc>
                <a:spcPct val="90000"/>
              </a:lnSpc>
              <a:defRPr/>
            </a:pPr>
            <a:r>
              <a:rPr lang="en-US" altLang="en-US" dirty="0" smtClean="0">
                <a:latin typeface="Calibri" pitchFamily="34" charset="0"/>
                <a:ea typeface="ＭＳ Ｐゴシック" pitchFamily="34" charset="-128"/>
              </a:rPr>
              <a:t>Nazis hated modern art and music</a:t>
            </a:r>
          </a:p>
          <a:p>
            <a:pPr lvl="1" eaLnBrk="1" hangingPunct="1">
              <a:lnSpc>
                <a:spcPct val="90000"/>
              </a:lnSpc>
              <a:defRPr/>
            </a:pPr>
            <a:r>
              <a:rPr lang="en-US" altLang="en-US" dirty="0" smtClean="0">
                <a:latin typeface="Calibri" pitchFamily="34" charset="0"/>
                <a:ea typeface="ＭＳ Ｐゴシック" pitchFamily="34" charset="-128"/>
              </a:rPr>
              <a:t>Artists and writers were under the control of the state- art had to glorify the state.</a:t>
            </a:r>
            <a:endParaRPr lang="en-US" altLang="en-US" dirty="0">
              <a:latin typeface="Calibri" pitchFamily="34" charset="0"/>
              <a:ea typeface="ＭＳ Ｐゴシック" pitchFamily="34" charset="-128"/>
            </a:endParaRPr>
          </a:p>
          <a:p>
            <a:pPr marL="740664" eaLnBrk="1" hangingPunct="1">
              <a:lnSpc>
                <a:spcPct val="90000"/>
              </a:lnSpc>
              <a:defRPr/>
            </a:pPr>
            <a:r>
              <a:rPr lang="en-US" altLang="en-US" sz="2800" dirty="0">
                <a:latin typeface="Calibri" pitchFamily="34" charset="0"/>
                <a:ea typeface="ＭＳ Ｐゴシック" pitchFamily="34" charset="-128"/>
              </a:rPr>
              <a:t>Ernst </a:t>
            </a:r>
            <a:r>
              <a:rPr lang="en-US" altLang="en-US" sz="2800" dirty="0" err="1">
                <a:latin typeface="Calibri" pitchFamily="34" charset="0"/>
                <a:ea typeface="ＭＳ Ｐゴシック" pitchFamily="34" charset="-128"/>
              </a:rPr>
              <a:t>Jünger</a:t>
            </a:r>
            <a:r>
              <a:rPr lang="en-US" altLang="en-US" sz="2800" dirty="0">
                <a:latin typeface="Calibri" pitchFamily="34" charset="0"/>
                <a:ea typeface="ＭＳ Ｐゴシック" pitchFamily="34" charset="-128"/>
              </a:rPr>
              <a:t>: </a:t>
            </a:r>
            <a:r>
              <a:rPr lang="en-US" altLang="en-US" sz="2800" i="1" dirty="0">
                <a:latin typeface="Calibri" pitchFamily="34" charset="0"/>
                <a:ea typeface="ＭＳ Ｐゴシック" pitchFamily="34" charset="-128"/>
              </a:rPr>
              <a:t>The Storm of Steel </a:t>
            </a:r>
          </a:p>
          <a:p>
            <a:pPr lvl="1" eaLnBrk="1" hangingPunct="1">
              <a:lnSpc>
                <a:spcPct val="90000"/>
              </a:lnSpc>
              <a:defRPr/>
            </a:pPr>
            <a:r>
              <a:rPr lang="en-US" altLang="en-US" dirty="0">
                <a:latin typeface="Calibri" pitchFamily="34" charset="0"/>
                <a:ea typeface="ＭＳ Ｐゴシック" pitchFamily="34" charset="-128"/>
              </a:rPr>
              <a:t>Rejection of “degenerate” or “Jewish” </a:t>
            </a:r>
            <a:r>
              <a:rPr lang="en-US" altLang="en-US" dirty="0" smtClean="0">
                <a:latin typeface="Calibri" pitchFamily="34" charset="0"/>
                <a:ea typeface="ＭＳ Ｐゴシック" pitchFamily="34" charset="-128"/>
              </a:rPr>
              <a:t>art</a:t>
            </a:r>
          </a:p>
          <a:p>
            <a:pPr lvl="2" eaLnBrk="1" hangingPunct="1">
              <a:lnSpc>
                <a:spcPct val="90000"/>
              </a:lnSpc>
              <a:defRPr/>
            </a:pPr>
            <a:r>
              <a:rPr lang="en-US" altLang="en-US" dirty="0" smtClean="0">
                <a:latin typeface="Calibri" pitchFamily="34" charset="0"/>
                <a:ea typeface="ＭＳ Ｐゴシック" pitchFamily="34" charset="-128"/>
              </a:rPr>
              <a:t>Confiscated and destroyed thousands of paintings, even by Van Gogh and Picasso</a:t>
            </a:r>
          </a:p>
          <a:p>
            <a:pPr lvl="2" eaLnBrk="1" hangingPunct="1">
              <a:lnSpc>
                <a:spcPct val="90000"/>
              </a:lnSpc>
              <a:defRPr/>
            </a:pPr>
            <a:r>
              <a:rPr lang="en-US" altLang="en-US" dirty="0" smtClean="0">
                <a:latin typeface="Calibri" pitchFamily="34" charset="0"/>
                <a:ea typeface="ＭＳ Ｐゴシック" pitchFamily="34" charset="-128"/>
              </a:rPr>
              <a:t>Brought back </a:t>
            </a:r>
            <a:r>
              <a:rPr lang="en-US" altLang="en-US" b="1" i="1" dirty="0" smtClean="0">
                <a:latin typeface="Calibri" pitchFamily="34" charset="0"/>
                <a:ea typeface="ＭＳ Ｐゴシック" pitchFamily="34" charset="-128"/>
              </a:rPr>
              <a:t>Romanticism</a:t>
            </a:r>
            <a:r>
              <a:rPr lang="en-US" altLang="en-US" dirty="0" smtClean="0">
                <a:latin typeface="Calibri" pitchFamily="34" charset="0"/>
                <a:ea typeface="ＭＳ Ｐゴシック" pitchFamily="34" charset="-128"/>
              </a:rPr>
              <a:t> style of the 19</a:t>
            </a:r>
            <a:r>
              <a:rPr lang="en-US" altLang="en-US" baseline="30000" dirty="0" smtClean="0">
                <a:latin typeface="Calibri" pitchFamily="34" charset="0"/>
                <a:ea typeface="ＭＳ Ｐゴシック" pitchFamily="34" charset="-128"/>
              </a:rPr>
              <a:t>th</a:t>
            </a:r>
            <a:r>
              <a:rPr lang="en-US" altLang="en-US" dirty="0" smtClean="0">
                <a:latin typeface="Calibri" pitchFamily="34" charset="0"/>
                <a:ea typeface="ＭＳ Ｐゴシック" pitchFamily="34" charset="-128"/>
              </a:rPr>
              <a:t> century- glorifying every day simple life and patriotic history. </a:t>
            </a:r>
            <a:endParaRPr lang="en-US" altLang="en-US" b="1" i="1" dirty="0">
              <a:latin typeface="Calibri" pitchFamily="34" charset="0"/>
              <a:ea typeface="ＭＳ Ｐゴシック" pitchFamily="34" charset="-128"/>
            </a:endParaRPr>
          </a:p>
          <a:p>
            <a:pPr eaLnBrk="1" hangingPunct="1">
              <a:lnSpc>
                <a:spcPct val="90000"/>
              </a:lnSpc>
              <a:defRPr/>
            </a:pPr>
            <a:r>
              <a:rPr lang="en-US" altLang="en-US" dirty="0">
                <a:latin typeface="Calibri" pitchFamily="34" charset="0"/>
                <a:ea typeface="ＭＳ Ｐゴシック" pitchFamily="34" charset="-128"/>
              </a:rPr>
              <a:t>A New Style in Music</a:t>
            </a:r>
          </a:p>
          <a:p>
            <a:pPr lvl="1" eaLnBrk="1" hangingPunct="1">
              <a:lnSpc>
                <a:spcPct val="90000"/>
              </a:lnSpc>
              <a:defRPr/>
            </a:pPr>
            <a:r>
              <a:rPr lang="en-US" altLang="en-US" dirty="0">
                <a:latin typeface="Calibri" pitchFamily="34" charset="0"/>
                <a:ea typeface="ＭＳ Ｐゴシック" pitchFamily="34" charset="-128"/>
              </a:rPr>
              <a:t>Arnold </a:t>
            </a:r>
            <a:r>
              <a:rPr lang="en-US" altLang="en-US" dirty="0" err="1">
                <a:latin typeface="Calibri" pitchFamily="34" charset="0"/>
                <a:ea typeface="ＭＳ Ｐゴシック" pitchFamily="34" charset="-128"/>
              </a:rPr>
              <a:t>Schönberg</a:t>
            </a:r>
            <a:r>
              <a:rPr lang="en-US" altLang="en-US" dirty="0">
                <a:latin typeface="Calibri" pitchFamily="34" charset="0"/>
                <a:ea typeface="ＭＳ Ｐゴシック" pitchFamily="34" charset="-128"/>
              </a:rPr>
              <a:t> (1874 – 1951)</a:t>
            </a:r>
            <a:endParaRPr lang="en-US" dirty="0"/>
          </a:p>
        </p:txBody>
      </p:sp>
    </p:spTree>
    <p:extLst>
      <p:ext uri="{BB962C8B-B14F-4D97-AF65-F5344CB8AC3E}">
        <p14:creationId xmlns:p14="http://schemas.microsoft.com/office/powerpoint/2010/main" val="209462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Walter Gropius, The Bauhaus</a:t>
            </a:r>
            <a:endParaRPr lang="en-US" dirty="0"/>
          </a:p>
        </p:txBody>
      </p:sp>
      <p:sp>
        <p:nvSpPr>
          <p:cNvPr id="72706"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p822</a:t>
            </a:r>
          </a:p>
        </p:txBody>
      </p:sp>
      <p:pic>
        <p:nvPicPr>
          <p:cNvPr id="41989" name="Picture 2" descr="Photo shows the perihetal view of Bauhaus building." title="Walter Gropius, The Bauhau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12913" y="609600"/>
            <a:ext cx="5718175" cy="507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0" name="Rectangle 2"/>
          <p:cNvSpPr>
            <a:spLocks noChangeArrowheads="1"/>
          </p:cNvSpPr>
          <p:nvPr/>
        </p:nvSpPr>
        <p:spPr bwMode="auto">
          <a:xfrm>
            <a:off x="914400" y="5707063"/>
            <a:ext cx="7315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latin typeface="Calibri" panose="020F0502020204030204" pitchFamily="34" charset="0"/>
              </a:rPr>
              <a:t>Walter Gropius was one of Europe’s pioneers in modern architecture. When the Bauhaus moved to Dessau in 1925, Gropius designed a building for its activities. </a:t>
            </a:r>
            <a:endParaRPr lang="en-US" altLang="en-US" sz="20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a:defRPr/>
            </a:pPr>
            <a:r>
              <a:rPr lang="en-US" sz="3000" kern="1200" dirty="0">
                <a:solidFill>
                  <a:srgbClr val="000000"/>
                </a:solidFill>
                <a:latin typeface="Calibri"/>
                <a:ea typeface="ＭＳ Ｐゴシック"/>
                <a:cs typeface="ＭＳ Ｐゴシック"/>
              </a:rPr>
              <a:t>The Great Depression: Bread Lines in Paris</a:t>
            </a:r>
            <a:endParaRPr lang="en-US" dirty="0"/>
          </a:p>
        </p:txBody>
      </p:sp>
      <p:sp>
        <p:nvSpPr>
          <p:cNvPr id="13314"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p796</a:t>
            </a:r>
          </a:p>
        </p:txBody>
      </p:sp>
      <p:pic>
        <p:nvPicPr>
          <p:cNvPr id="1331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4225" y="762000"/>
            <a:ext cx="757555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Rectangle 2"/>
          <p:cNvSpPr>
            <a:spLocks noChangeArrowheads="1"/>
          </p:cNvSpPr>
          <p:nvPr/>
        </p:nvSpPr>
        <p:spPr bwMode="auto">
          <a:xfrm>
            <a:off x="658813" y="5638800"/>
            <a:ext cx="7826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a:latin typeface="Calibri" panose="020F0502020204030204" pitchFamily="34" charset="0"/>
              </a:rPr>
              <a:t>The Great Depression devastated the European economy and had serious political repercussions. </a:t>
            </a:r>
            <a:endParaRPr lang="en-US" altLang="en-US" sz="200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noChangeArrowheads="1"/>
          </p:cNvSpPr>
          <p:nvPr>
            <p:ph type="title"/>
          </p:nvPr>
        </p:nvSpPr>
        <p:spPr>
          <a:xfrm>
            <a:off x="685800" y="0"/>
            <a:ext cx="8458200"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Search for the Unconscious</a:t>
            </a:r>
          </a:p>
        </p:txBody>
      </p:sp>
      <p:sp>
        <p:nvSpPr>
          <p:cNvPr id="74755" name="Rectangle 11"/>
          <p:cNvSpPr>
            <a:spLocks noGrp="1" noChangeArrowheads="1"/>
          </p:cNvSpPr>
          <p:nvPr>
            <p:ph type="body" idx="1"/>
          </p:nvPr>
        </p:nvSpPr>
        <p:spPr>
          <a:xfrm>
            <a:off x="685800" y="1219200"/>
            <a:ext cx="7769225" cy="4113213"/>
          </a:xfrm>
        </p:spPr>
        <p:txBody>
          <a:bodyPr/>
          <a:lstStyle/>
          <a:p>
            <a:pPr eaLnBrk="1" hangingPunct="1"/>
            <a:r>
              <a:rPr lang="en-US" altLang="en-US" dirty="0">
                <a:latin typeface="Calibri" panose="020F0502020204030204" pitchFamily="34" charset="0"/>
                <a:ea typeface="ＭＳ Ｐゴシック" panose="020B0600070205080204" pitchFamily="34" charset="-128"/>
              </a:rPr>
              <a:t>Literature</a:t>
            </a:r>
          </a:p>
          <a:p>
            <a:pPr lvl="1" eaLnBrk="1" hangingPunct="1"/>
            <a:r>
              <a:rPr lang="en-US" altLang="ja-JP" dirty="0">
                <a:latin typeface="Calibri" panose="020F0502020204030204" pitchFamily="34" charset="0"/>
                <a:ea typeface="ＭＳ Ｐゴシック" panose="020B0600070205080204" pitchFamily="34" charset="-128"/>
              </a:rPr>
              <a:t>“Stream-of-consciousness</a:t>
            </a:r>
            <a:r>
              <a:rPr lang="en-US" altLang="en-US" dirty="0" smtClean="0">
                <a:latin typeface="Calibri" panose="020F0502020204030204" pitchFamily="34" charset="0"/>
                <a:ea typeface="ＭＳ Ｐゴシック" panose="020B0600070205080204" pitchFamily="34" charset="-128"/>
              </a:rPr>
              <a:t>”</a:t>
            </a:r>
          </a:p>
          <a:p>
            <a:pPr lvl="2" eaLnBrk="1" hangingPunct="1"/>
            <a:r>
              <a:rPr lang="en-US" altLang="ja-JP" dirty="0" smtClean="0">
                <a:latin typeface="Calibri" panose="020F0502020204030204" pitchFamily="34" charset="0"/>
                <a:ea typeface="ＭＳ Ｐゴシック" panose="020B0600070205080204" pitchFamily="34" charset="-128"/>
              </a:rPr>
              <a:t>The Great Gatsby and Catcher in the Rye</a:t>
            </a:r>
            <a:endParaRPr lang="en-US" altLang="ja-JP" dirty="0">
              <a:latin typeface="Calibri" panose="020F0502020204030204" pitchFamily="34" charset="0"/>
              <a:ea typeface="ＭＳ Ｐゴシック" panose="020B0600070205080204" pitchFamily="34" charset="-128"/>
            </a:endParaRPr>
          </a:p>
          <a:p>
            <a:pPr lvl="1" eaLnBrk="1" hangingPunct="1"/>
            <a:r>
              <a:rPr lang="en-US" altLang="en-US" dirty="0">
                <a:latin typeface="Calibri" panose="020F0502020204030204" pitchFamily="34" charset="0"/>
                <a:ea typeface="ＭＳ Ｐゴシック" panose="020B0600070205080204" pitchFamily="34" charset="-128"/>
              </a:rPr>
              <a:t>James Joyce (1882 – 1941)</a:t>
            </a:r>
          </a:p>
          <a:p>
            <a:pPr lvl="2" eaLnBrk="1" hangingPunct="1"/>
            <a:r>
              <a:rPr lang="en-US" altLang="en-US" i="1" dirty="0">
                <a:latin typeface="Calibri" panose="020F0502020204030204" pitchFamily="34" charset="0"/>
                <a:ea typeface="ＭＳ Ｐゴシック" panose="020B0600070205080204" pitchFamily="34" charset="-128"/>
              </a:rPr>
              <a:t>Ulysses</a:t>
            </a:r>
          </a:p>
          <a:p>
            <a:pPr lvl="1" eaLnBrk="1" hangingPunct="1"/>
            <a:r>
              <a:rPr lang="en-US" altLang="en-US" dirty="0">
                <a:latin typeface="Calibri" panose="020F0502020204030204" pitchFamily="34" charset="0"/>
                <a:ea typeface="ＭＳ Ｐゴシック" panose="020B0600070205080204" pitchFamily="34" charset="-128"/>
              </a:rPr>
              <a:t>Hermann Hesse (1877 – 1962)</a:t>
            </a:r>
          </a:p>
          <a:p>
            <a:pPr eaLnBrk="1" hangingPunct="1"/>
            <a:r>
              <a:rPr lang="en-US" altLang="en-US" dirty="0">
                <a:latin typeface="Calibri" panose="020F0502020204030204" pitchFamily="34" charset="0"/>
                <a:ea typeface="ＭＳ Ｐゴシック" panose="020B0600070205080204" pitchFamily="34" charset="-128"/>
              </a:rPr>
              <a:t>Psychology: Carl Jung (1856 – 1961)</a:t>
            </a:r>
          </a:p>
          <a:p>
            <a:pPr lvl="1" eaLnBrk="1" hangingPunct="1"/>
            <a:r>
              <a:rPr lang="en-US" altLang="en-US" dirty="0">
                <a:latin typeface="Calibri" panose="020F0502020204030204" pitchFamily="34" charset="0"/>
                <a:ea typeface="ＭＳ Ｐゴシック" panose="020B0600070205080204" pitchFamily="34" charset="-128"/>
              </a:rPr>
              <a:t>Continuing impact of Freud</a:t>
            </a:r>
          </a:p>
          <a:p>
            <a:pPr lvl="1" eaLnBrk="1" hangingPunct="1"/>
            <a:r>
              <a:rPr lang="en-US" altLang="en-US" dirty="0">
                <a:latin typeface="Calibri" panose="020F0502020204030204" pitchFamily="34" charset="0"/>
                <a:ea typeface="ＭＳ Ｐゴシック" panose="020B0600070205080204" pitchFamily="34" charset="-128"/>
              </a:rPr>
              <a:t>Goal: a higher state of consciousness</a:t>
            </a:r>
          </a:p>
          <a:p>
            <a:pPr lvl="2" eaLnBrk="1" hangingPunct="1"/>
            <a:r>
              <a:rPr lang="en-US" altLang="en-US" dirty="0">
                <a:latin typeface="Calibri" panose="020F0502020204030204" pitchFamily="34" charset="0"/>
                <a:ea typeface="ＭＳ Ｐゴシック" panose="020B0600070205080204" pitchFamily="34" charset="-128"/>
              </a:rPr>
              <a:t>The “personal unconscious” and the “collective unconscious”</a:t>
            </a:r>
          </a:p>
          <a:p>
            <a:pPr lvl="1" eaLnBrk="1" hangingPunct="1"/>
            <a:endParaRPr lang="en-US" altLang="en-US" dirty="0">
              <a:latin typeface="Calibri" panose="020F0502020204030204" pitchFamily="34" charset="0"/>
              <a:ea typeface="ＭＳ Ｐゴシック" panose="020B0600070205080204" pitchFamily="34" charset="-128"/>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noChangeArrowheads="1"/>
          </p:cNvSpPr>
          <p:nvPr>
            <p:ph type="title"/>
          </p:nvPr>
        </p:nvSpPr>
        <p:spPr>
          <a:xfrm>
            <a:off x="690563" y="0"/>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The “Heroic Age of Physics”</a:t>
            </a:r>
          </a:p>
        </p:txBody>
      </p:sp>
      <p:sp>
        <p:nvSpPr>
          <p:cNvPr id="75779" name="Rectangle 11"/>
          <p:cNvSpPr>
            <a:spLocks noGrp="1" noChangeArrowheads="1"/>
          </p:cNvSpPr>
          <p:nvPr>
            <p:ph type="body" idx="1"/>
          </p:nvPr>
        </p:nvSpPr>
        <p:spPr>
          <a:xfrm>
            <a:off x="685800" y="1371600"/>
            <a:ext cx="7769225" cy="4113213"/>
          </a:xfrm>
        </p:spPr>
        <p:txBody>
          <a:bodyPr/>
          <a:lstStyle/>
          <a:p>
            <a:pPr eaLnBrk="1" hangingPunct="1"/>
            <a:r>
              <a:rPr lang="en-US" altLang="en-US">
                <a:latin typeface="Calibri" panose="020F0502020204030204" pitchFamily="34" charset="0"/>
                <a:ea typeface="ＭＳ Ｐゴシック" panose="020B0600070205080204" pitchFamily="34" charset="-128"/>
              </a:rPr>
              <a:t>Continuation of the Prewar Revolution</a:t>
            </a:r>
          </a:p>
          <a:p>
            <a:pPr lvl="1" eaLnBrk="1" hangingPunct="1"/>
            <a:r>
              <a:rPr lang="en-US" altLang="en-US">
                <a:latin typeface="Calibri" panose="020F0502020204030204" pitchFamily="34" charset="0"/>
                <a:ea typeface="ＭＳ Ｐゴシック" panose="020B0600070205080204" pitchFamily="34" charset="-128"/>
              </a:rPr>
              <a:t>Ernest Rutherford (1871 – 1937)</a:t>
            </a:r>
          </a:p>
          <a:p>
            <a:pPr lvl="2" eaLnBrk="1" hangingPunct="1"/>
            <a:r>
              <a:rPr lang="en-US" altLang="en-US">
                <a:latin typeface="Calibri" panose="020F0502020204030204" pitchFamily="34" charset="0"/>
                <a:ea typeface="ＭＳ Ｐゴシック" panose="020B0600070205080204" pitchFamily="34" charset="-128"/>
              </a:rPr>
              <a:t>Splitting the atom</a:t>
            </a:r>
          </a:p>
          <a:p>
            <a:pPr lvl="1" eaLnBrk="1" hangingPunct="1"/>
            <a:r>
              <a:rPr lang="en-US" altLang="en-US">
                <a:latin typeface="Calibri" panose="020F0502020204030204" pitchFamily="34" charset="0"/>
                <a:ea typeface="ＭＳ Ｐゴシック" panose="020B0600070205080204" pitchFamily="34" charset="-128"/>
              </a:rPr>
              <a:t>Werner Heisenberg (1901 – 1976)</a:t>
            </a:r>
          </a:p>
          <a:p>
            <a:pPr lvl="2" eaLnBrk="1" hangingPunct="1"/>
            <a:r>
              <a:rPr lang="en-US" altLang="en-US">
                <a:latin typeface="Calibri" panose="020F0502020204030204" pitchFamily="34" charset="0"/>
                <a:ea typeface="ＭＳ Ｐゴシック" panose="020B0600070205080204" pitchFamily="34" charset="-128"/>
              </a:rPr>
              <a:t>The “uncertainty principle”</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6200"/>
            <a:ext cx="9144000" cy="457200"/>
          </a:xfrm>
        </p:spPr>
        <p:txBody>
          <a:bodyPr/>
          <a:lstStyle/>
          <a:p>
            <a:pPr eaLnBrk="1" hangingPunct="1">
              <a:defRPr/>
            </a:pPr>
            <a:r>
              <a:rPr lang="en-US" sz="3000" kern="1200" dirty="0">
                <a:solidFill>
                  <a:srgbClr val="000000"/>
                </a:solidFill>
                <a:latin typeface="Calibri"/>
                <a:ea typeface="ＭＳ Ｐゴシック"/>
                <a:cs typeface="ＭＳ Ｐゴシック"/>
              </a:rPr>
              <a:t>Chapter Timeline</a:t>
            </a:r>
            <a:endParaRPr lang="en-US" dirty="0"/>
          </a:p>
        </p:txBody>
      </p:sp>
      <p:sp>
        <p:nvSpPr>
          <p:cNvPr id="76802" name="TextBox 2"/>
          <p:cNvSpPr txBox="1">
            <a:spLocks noChangeArrowheads="1"/>
          </p:cNvSpPr>
          <p:nvPr/>
        </p:nvSpPr>
        <p:spPr bwMode="auto">
          <a:xfrm>
            <a:off x="8566150" y="6604000"/>
            <a:ext cx="57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008040"/>
              </a:buClr>
              <a:buSzPct val="75000"/>
              <a:buFont typeface="Wingdings" panose="05000000000000000000" pitchFamily="2" charset="2"/>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008040"/>
              </a:buClr>
              <a:buSzPct val="75000"/>
              <a:buFont typeface="Wingdings" panose="05000000000000000000" pitchFamily="2" charset="2"/>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008040"/>
              </a:buClr>
              <a:buSzPct val="75000"/>
              <a:buFont typeface="Wingdings" panose="05000000000000000000" pitchFamily="2" charset="2"/>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008040"/>
              </a:buClr>
              <a:buSzPct val="75000"/>
              <a:buFont typeface="Wingdings" panose="05000000000000000000" pitchFamily="2" charset="2"/>
              <a:buChar char="§"/>
              <a:defRPr sz="20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0"/>
              </a:spcBef>
              <a:buClrTx/>
              <a:buSzTx/>
              <a:buFontTx/>
              <a:buNone/>
            </a:pPr>
            <a:r>
              <a:rPr lang="en-US" altLang="en-US" sz="1200" b="1"/>
              <a:t> p824</a:t>
            </a:r>
          </a:p>
        </p:txBody>
      </p:sp>
      <p:pic>
        <p:nvPicPr>
          <p:cNvPr id="7680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000" y="1981200"/>
            <a:ext cx="8890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noChangeArrowheads="1"/>
          </p:cNvSpPr>
          <p:nvPr>
            <p:ph type="title"/>
          </p:nvPr>
        </p:nvSpPr>
        <p:spPr>
          <a:xfrm>
            <a:off x="690563" y="2088"/>
            <a:ext cx="8453437"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Discussion Questions</a:t>
            </a:r>
          </a:p>
        </p:txBody>
      </p:sp>
      <p:sp>
        <p:nvSpPr>
          <p:cNvPr id="78851" name="Rectangle 5"/>
          <p:cNvSpPr>
            <a:spLocks noGrp="1" noChangeArrowheads="1"/>
          </p:cNvSpPr>
          <p:nvPr>
            <p:ph type="body" idx="1"/>
          </p:nvPr>
        </p:nvSpPr>
        <p:spPr>
          <a:xfrm>
            <a:off x="690563" y="1295400"/>
            <a:ext cx="7769225" cy="3886200"/>
          </a:xfrm>
        </p:spPr>
        <p:txBody>
          <a:bodyPr/>
          <a:lstStyle/>
          <a:p>
            <a:pPr eaLnBrk="1" hangingPunct="1"/>
            <a:r>
              <a:rPr lang="en-US" altLang="en-US" sz="2800" dirty="0">
                <a:latin typeface="Calibri" panose="020F0502020204030204" pitchFamily="34" charset="0"/>
                <a:ea typeface="ＭＳ Ｐゴシック" panose="020B0600070205080204" pitchFamily="34" charset="-128"/>
              </a:rPr>
              <a:t>What were the causes of the Great Depression? </a:t>
            </a:r>
          </a:p>
          <a:p>
            <a:pPr eaLnBrk="1" hangingPunct="1"/>
            <a:r>
              <a:rPr lang="en-US" altLang="en-US" sz="2800" dirty="0">
                <a:latin typeface="Calibri" panose="020F0502020204030204" pitchFamily="34" charset="0"/>
                <a:ea typeface="ＭＳ Ｐゴシック" panose="020B0600070205080204" pitchFamily="34" charset="-128"/>
              </a:rPr>
              <a:t>What did France feel it needed for security after the Great War? How did this affect Germany?</a:t>
            </a:r>
          </a:p>
          <a:p>
            <a:pPr eaLnBrk="1" hangingPunct="1"/>
            <a:r>
              <a:rPr lang="en-US" altLang="en-US" sz="2800" dirty="0">
                <a:latin typeface="Calibri" panose="020F0502020204030204" pitchFamily="34" charset="0"/>
                <a:ea typeface="ＭＳ Ｐゴシック" panose="020B0600070205080204" pitchFamily="34" charset="-128"/>
              </a:rPr>
              <a:t>What were the characteristics of Nazi Germany? </a:t>
            </a:r>
          </a:p>
          <a:p>
            <a:pPr eaLnBrk="1" hangingPunct="1"/>
            <a:r>
              <a:rPr lang="en-US" altLang="en-US" sz="2800" dirty="0">
                <a:latin typeface="Calibri" panose="020F0502020204030204" pitchFamily="34" charset="0"/>
                <a:ea typeface="ＭＳ Ｐゴシック" panose="020B0600070205080204" pitchFamily="34" charset="-128"/>
              </a:rPr>
              <a:t>What were the characteristics of Stalin’s Soviet Union? </a:t>
            </a:r>
          </a:p>
          <a:p>
            <a:pPr eaLnBrk="1" hangingPunct="1"/>
            <a:r>
              <a:rPr lang="en-US" altLang="en-US" sz="2800" dirty="0">
                <a:latin typeface="Calibri" panose="020F0502020204030204" pitchFamily="34" charset="0"/>
                <a:ea typeface="ＭＳ Ｐゴシック" panose="020B0600070205080204" pitchFamily="34" charset="-128"/>
              </a:rPr>
              <a:t>Describe the art trends of this period. What were the lasting effects of these trends?</a:t>
            </a:r>
          </a:p>
          <a:p>
            <a:pPr eaLnBrk="1" hangingPunct="1"/>
            <a:r>
              <a:rPr lang="en-US" altLang="en-US" sz="2800" dirty="0">
                <a:latin typeface="Calibri" panose="020F0502020204030204" pitchFamily="34" charset="0"/>
                <a:ea typeface="ＭＳ Ｐゴシック" panose="020B0600070205080204" pitchFamily="34" charset="-128"/>
              </a:rPr>
              <a:t>How did totalitarian governments manipulate art? </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7980</TotalTime>
  <Words>5709</Words>
  <Application>Microsoft Office PowerPoint</Application>
  <PresentationFormat>On-screen Show (4:3)</PresentationFormat>
  <Paragraphs>781</Paragraphs>
  <Slides>93</Slides>
  <Notes>25</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Default Design</vt:lpstr>
      <vt:lpstr>The Futile Search for a New Stability: Europe Between the Wars,   1919–1939</vt:lpstr>
      <vt:lpstr>Focus Questions</vt:lpstr>
      <vt:lpstr>A ‘‘Hooverville’’ on the streets of the United States</vt:lpstr>
      <vt:lpstr>An Uncertain Peace</vt:lpstr>
      <vt:lpstr>An Uncertain Peace</vt:lpstr>
      <vt:lpstr>The Little Entente</vt:lpstr>
      <vt:lpstr>The Effects of Inflation</vt:lpstr>
      <vt:lpstr>An Uncertain Peace</vt:lpstr>
      <vt:lpstr>The Great Depression: Bread Lines in Paris</vt:lpstr>
      <vt:lpstr>The Democratic States in the West</vt:lpstr>
      <vt:lpstr>The Democratic States in the West</vt:lpstr>
      <vt:lpstr>CHRONOLOGY The Democratic States: Great Britain</vt:lpstr>
      <vt:lpstr>CHRONOLOGY The Democratic States: France</vt:lpstr>
      <vt:lpstr>CHRONOLOGY The Democratic States: United States</vt:lpstr>
      <vt:lpstr>European States and the World:  The Colonial Empires</vt:lpstr>
      <vt:lpstr>Colonial Empires after WWI</vt:lpstr>
      <vt:lpstr>Gandhi</vt:lpstr>
      <vt:lpstr>The Colonial Empires after WWI</vt:lpstr>
      <vt:lpstr>Essential Questions</vt:lpstr>
      <vt:lpstr>The Authoritarian and Totalitarian States</vt:lpstr>
      <vt:lpstr>Totalitarianism</vt:lpstr>
      <vt:lpstr>What are all these extreme politics?</vt:lpstr>
      <vt:lpstr>The Horse-shoe Theory</vt:lpstr>
      <vt:lpstr>Fascist Italy</vt:lpstr>
      <vt:lpstr>Mussolini in Italy</vt:lpstr>
      <vt:lpstr>The fasces: A Roman symbol of unity and strength</vt:lpstr>
      <vt:lpstr>Territory Gained by Italy</vt:lpstr>
      <vt:lpstr>Mussolini and the Italian Fascist State</vt:lpstr>
      <vt:lpstr>Mussolini, the Iron Duce</vt:lpstr>
      <vt:lpstr>Essential Questions</vt:lpstr>
      <vt:lpstr>CHRONOLOGY Fascist Italy</vt:lpstr>
      <vt:lpstr>Hitler and Nazi Germany</vt:lpstr>
      <vt:lpstr>Emergence of Adolf Hitler</vt:lpstr>
      <vt:lpstr>Hitler and the Blood Flag Ritual</vt:lpstr>
      <vt:lpstr>Hitler and Nazi Germany</vt:lpstr>
      <vt:lpstr>Nazi Seizure of Power</vt:lpstr>
      <vt:lpstr>Nazi Seizure of Power</vt:lpstr>
      <vt:lpstr>Nazi Seizure of Power</vt:lpstr>
      <vt:lpstr>The Nazi Mass Spectacle</vt:lpstr>
      <vt:lpstr>CHRONOLOGY Nazi Germany</vt:lpstr>
      <vt:lpstr>The Nazi State (1933-1939)</vt:lpstr>
      <vt:lpstr>The Nazi State</vt:lpstr>
      <vt:lpstr>Anti-Semitism in Nazi Germany</vt:lpstr>
      <vt:lpstr>Essential Questions</vt:lpstr>
      <vt:lpstr>The Soviet Union- a quick recap!</vt:lpstr>
      <vt:lpstr>Anti-Kulak Propaganda</vt:lpstr>
      <vt:lpstr>Lenin’s Hanging Order- 1918</vt:lpstr>
      <vt:lpstr>Lenin’s Hanging Order- 1918</vt:lpstr>
      <vt:lpstr>The Soviet Union</vt:lpstr>
      <vt:lpstr>The Soviet Union</vt:lpstr>
      <vt:lpstr>The Stalinist Era (1929-1939)</vt:lpstr>
      <vt:lpstr>Stalin and the First Five-Year Plan</vt:lpstr>
      <vt:lpstr>Stalin’s 5 Year Plans</vt:lpstr>
      <vt:lpstr>“We are 50 to 100 years behind the advanced countries. We must cover this distance in 10 years.” - Stalin</vt:lpstr>
      <vt:lpstr>Collective Farms</vt:lpstr>
      <vt:lpstr>Collective Farms</vt:lpstr>
      <vt:lpstr>De-Kulakization </vt:lpstr>
      <vt:lpstr>Ruthless De-Kulakization policies in Ukraine, 1933. </vt:lpstr>
      <vt:lpstr>Terror tactics: The Gulag</vt:lpstr>
      <vt:lpstr>Terror tactics: Show Trials during  The Great Purge</vt:lpstr>
      <vt:lpstr>The Great Purge, 1936-1938</vt:lpstr>
      <vt:lpstr>Propaganda: Socialist Realism</vt:lpstr>
      <vt:lpstr>Socialist Realism</vt:lpstr>
      <vt:lpstr>The Soviet Union 1922-1991</vt:lpstr>
      <vt:lpstr>Peoples of the Soviet Union</vt:lpstr>
      <vt:lpstr>CHRONOLOGY The Soviet Union</vt:lpstr>
      <vt:lpstr>Authoritarianism in Eastern Europe</vt:lpstr>
      <vt:lpstr>Eastern Europe After World War I</vt:lpstr>
      <vt:lpstr>Authoritarianism in Eastern Europe</vt:lpstr>
      <vt:lpstr>Dictatorship in the Iberian Peninsula</vt:lpstr>
      <vt:lpstr>The Spanish Civil War, 1936-1939</vt:lpstr>
      <vt:lpstr>The Spanish Civil War</vt:lpstr>
      <vt:lpstr>Spanish Civil War</vt:lpstr>
      <vt:lpstr>The Destruction of Guernica (Slide 1 of 2)</vt:lpstr>
      <vt:lpstr>The Destruction of Guernica (Slide 2 of 2)</vt:lpstr>
      <vt:lpstr>Alepponica, 2016</vt:lpstr>
      <vt:lpstr>CHRONOLOGY The Authoritarian States: Eastern Europe</vt:lpstr>
      <vt:lpstr>CHRONOLOGY The Authoritarian States: Eastern Europe: Spain</vt:lpstr>
      <vt:lpstr>Expansion of Mass Culture  and Mass Leisure</vt:lpstr>
      <vt:lpstr>The Charleston</vt:lpstr>
      <vt:lpstr>Mass Leisure</vt:lpstr>
      <vt:lpstr>Film &amp; History: Triumph of the Will (1934)</vt:lpstr>
      <vt:lpstr>Cultural and Intellectual Trends  in the Interwar Years</vt:lpstr>
      <vt:lpstr>Cultural and Intellectual Trends</vt:lpstr>
      <vt:lpstr>Hannah Hoch, Cut with the Kitchen Knife Dada Through the Last Weimar Beer Belly Cultural Epoch of Germany</vt:lpstr>
      <vt:lpstr>Salvador Dali, The Persistence of Memory</vt:lpstr>
      <vt:lpstr>Cultural and Intellectual Trends  in the Interwar Years</vt:lpstr>
      <vt:lpstr>Cultural and Intellectual Trends</vt:lpstr>
      <vt:lpstr>Walter Gropius, The Bauhaus</vt:lpstr>
      <vt:lpstr>The Search for the Unconscious</vt:lpstr>
      <vt:lpstr>The “Heroic Age of Physics”</vt:lpstr>
      <vt:lpstr>Chapter Timeline</vt:lpstr>
      <vt:lpstr>Discussion Questions</vt:lpstr>
    </vt:vector>
  </TitlesOfParts>
  <Company>Learning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dc:title>
  <dc:creator>Thomson</dc:creator>
  <cp:lastModifiedBy>dillonp</cp:lastModifiedBy>
  <cp:revision>108</cp:revision>
  <dcterms:created xsi:type="dcterms:W3CDTF">2008-08-28T18:47:09Z</dcterms:created>
  <dcterms:modified xsi:type="dcterms:W3CDTF">2020-05-22T04:33:23Z</dcterms:modified>
</cp:coreProperties>
</file>