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69" r:id="rId2"/>
    <p:sldId id="341" r:id="rId3"/>
    <p:sldId id="292" r:id="rId4"/>
    <p:sldId id="319" r:id="rId5"/>
    <p:sldId id="344" r:id="rId6"/>
    <p:sldId id="320" r:id="rId7"/>
    <p:sldId id="345" r:id="rId8"/>
    <p:sldId id="293" r:id="rId9"/>
    <p:sldId id="294" r:id="rId10"/>
    <p:sldId id="347" r:id="rId11"/>
    <p:sldId id="346" r:id="rId12"/>
    <p:sldId id="348" r:id="rId13"/>
    <p:sldId id="349" r:id="rId14"/>
    <p:sldId id="350" r:id="rId15"/>
    <p:sldId id="295" r:id="rId16"/>
    <p:sldId id="321" r:id="rId17"/>
    <p:sldId id="296" r:id="rId18"/>
    <p:sldId id="322" r:id="rId19"/>
    <p:sldId id="342" r:id="rId20"/>
    <p:sldId id="323" r:id="rId21"/>
    <p:sldId id="298" r:id="rId22"/>
    <p:sldId id="324" r:id="rId23"/>
    <p:sldId id="299" r:id="rId24"/>
    <p:sldId id="300" r:id="rId25"/>
    <p:sldId id="325" r:id="rId26"/>
    <p:sldId id="301" r:id="rId27"/>
    <p:sldId id="326" r:id="rId28"/>
    <p:sldId id="302" r:id="rId29"/>
    <p:sldId id="303" r:id="rId30"/>
    <p:sldId id="327" r:id="rId31"/>
    <p:sldId id="304" r:id="rId32"/>
    <p:sldId id="328" r:id="rId33"/>
    <p:sldId id="343" r:id="rId34"/>
    <p:sldId id="329" r:id="rId35"/>
    <p:sldId id="306" r:id="rId36"/>
    <p:sldId id="330" r:id="rId37"/>
    <p:sldId id="331" r:id="rId38"/>
    <p:sldId id="332" r:id="rId39"/>
    <p:sldId id="307" r:id="rId40"/>
    <p:sldId id="308" r:id="rId41"/>
    <p:sldId id="309" r:id="rId42"/>
    <p:sldId id="333" r:id="rId43"/>
    <p:sldId id="334" r:id="rId44"/>
    <p:sldId id="310" r:id="rId45"/>
    <p:sldId id="311" r:id="rId46"/>
    <p:sldId id="335" r:id="rId47"/>
    <p:sldId id="336" r:id="rId48"/>
    <p:sldId id="312" r:id="rId49"/>
    <p:sldId id="313" r:id="rId50"/>
    <p:sldId id="314" r:id="rId51"/>
    <p:sldId id="358" r:id="rId52"/>
    <p:sldId id="337" r:id="rId53"/>
    <p:sldId id="351" r:id="rId54"/>
    <p:sldId id="338" r:id="rId55"/>
    <p:sldId id="318" r:id="rId56"/>
    <p:sldId id="339" r:id="rId57"/>
    <p:sldId id="353" r:id="rId58"/>
    <p:sldId id="354" r:id="rId59"/>
    <p:sldId id="352" r:id="rId60"/>
    <p:sldId id="355" r:id="rId61"/>
    <p:sldId id="316" r:id="rId62"/>
    <p:sldId id="356" r:id="rId63"/>
    <p:sldId id="357" r:id="rId64"/>
    <p:sldId id="317" r:id="rId65"/>
    <p:sldId id="340" r:id="rId6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 xmlns:p15="http://schemas.microsoft.com/office/powerpoint/2012/main">
        <p15:guide id="1" orient="horz" pos="1008">
          <p15:clr>
            <a:srgbClr val="A4A3A4"/>
          </p15:clr>
        </p15:guide>
        <p15:guide id="2" orient="horz" pos="2160">
          <p15:clr>
            <a:srgbClr val="A4A3A4"/>
          </p15:clr>
        </p15:guide>
        <p15:guide id="3" orient="horz" pos="173">
          <p15:clr>
            <a:srgbClr val="A4A3A4"/>
          </p15:clr>
        </p15:guide>
        <p15:guide id="4" orient="horz" pos="889">
          <p15:clr>
            <a:srgbClr val="A4A3A4"/>
          </p15:clr>
        </p15:guide>
        <p15:guide id="5"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40"/>
    <a:srgbClr val="5C150B"/>
    <a:srgbClr val="EADC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23" autoAdjust="0"/>
    <p:restoredTop sz="73348" autoAdjust="0"/>
  </p:normalViewPr>
  <p:slideViewPr>
    <p:cSldViewPr>
      <p:cViewPr>
        <p:scale>
          <a:sx n="58" d="100"/>
          <a:sy n="58" d="100"/>
        </p:scale>
        <p:origin x="-1746" y="-108"/>
      </p:cViewPr>
      <p:guideLst>
        <p:guide orient="horz" pos="1008"/>
        <p:guide orient="horz" pos="2160"/>
        <p:guide orient="horz" pos="173"/>
        <p:guide orient="horz" pos="889"/>
        <p:guide pos="2880"/>
      </p:guideLst>
    </p:cSldViewPr>
  </p:slideViewPr>
  <p:outlineViewPr>
    <p:cViewPr>
      <p:scale>
        <a:sx n="33" d="100"/>
        <a:sy n="33" d="100"/>
      </p:scale>
      <p:origin x="0" y="16960"/>
    </p:cViewPr>
    <p:sldLst>
      <p:sld r:id="rId1" collapse="1"/>
      <p:sld r:id="rId2" collapse="1"/>
      <p:sld r:id="rId3" collapse="1"/>
      <p:sld r:id="rId4" collapse="1"/>
      <p:sld r:id="rId5" collapse="1"/>
      <p:sld r:id="rId6" collapse="1"/>
      <p:sld r:id="rId7" collapse="1"/>
      <p:sld r:id="rId8" collapse="1"/>
      <p:sld r:id="rId9" collapse="1"/>
    </p:sldLst>
  </p:outlineViewPr>
  <p:notesTextViewPr>
    <p:cViewPr>
      <p:scale>
        <a:sx n="100" d="100"/>
        <a:sy n="100" d="100"/>
      </p:scale>
      <p:origin x="0" y="0"/>
    </p:cViewPr>
  </p:notesTextViewPr>
  <p:sorterViewPr>
    <p:cViewPr>
      <p:scale>
        <a:sx n="119" d="100"/>
        <a:sy n="11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_rels/viewProps.xml.rels><?xml version="1.0" encoding="UTF-8" standalone="yes"?>
<Relationships xmlns="http://schemas.openxmlformats.org/package/2006/relationships"><Relationship Id="rId8" Type="http://schemas.openxmlformats.org/officeDocument/2006/relationships/slide" Target="slides/slide43.xml"/><Relationship Id="rId3" Type="http://schemas.openxmlformats.org/officeDocument/2006/relationships/slide" Target="slides/slide22.xml"/><Relationship Id="rId7" Type="http://schemas.openxmlformats.org/officeDocument/2006/relationships/slide" Target="slides/slide38.xml"/><Relationship Id="rId2" Type="http://schemas.openxmlformats.org/officeDocument/2006/relationships/slide" Target="slides/slide20.xml"/><Relationship Id="rId1" Type="http://schemas.openxmlformats.org/officeDocument/2006/relationships/slide" Target="slides/slide16.xml"/><Relationship Id="rId6" Type="http://schemas.openxmlformats.org/officeDocument/2006/relationships/slide" Target="slides/slide37.xml"/><Relationship Id="rId5" Type="http://schemas.openxmlformats.org/officeDocument/2006/relationships/slide" Target="slides/slide34.xml"/><Relationship Id="rId4" Type="http://schemas.openxmlformats.org/officeDocument/2006/relationships/slide" Target="slides/slide30.xml"/><Relationship Id="rId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2A549BC-E36A-43C1-9B20-D58D4042DCB4}" type="slidenum">
              <a:rPr lang="en-US" altLang="en-US"/>
              <a:pPr>
                <a:defRPr/>
              </a:pPr>
              <a:t>‹#›</a:t>
            </a:fld>
            <a:endParaRPr lang="en-US" altLang="en-US"/>
          </a:p>
        </p:txBody>
      </p:sp>
    </p:spTree>
    <p:extLst>
      <p:ext uri="{BB962C8B-B14F-4D97-AF65-F5344CB8AC3E}">
        <p14:creationId xmlns:p14="http://schemas.microsoft.com/office/powerpoint/2010/main" val="16331428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Adolf Hitler salutes soldiers marching in Nuremberg during the party rally in</a:t>
            </a:r>
          </a:p>
          <a:p>
            <a:r>
              <a:rPr lang="en-US" altLang="en-US">
                <a:latin typeface="Calibri" panose="020F0502020204030204" pitchFamily="34" charset="0"/>
                <a:ea typeface="ＭＳ Ｐゴシック" panose="020B0600070205080204" pitchFamily="34" charset="-128"/>
              </a:rPr>
              <a:t>1938.</a:t>
            </a:r>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C1DD136-E5A6-4763-8A71-44DEE1EC965F}" type="slidenum">
              <a:rPr lang="en-US" altLang="en-US" smtClean="0">
                <a:latin typeface="Calibri" panose="020F0502020204030204" pitchFamily="34" charset="0"/>
              </a:rPr>
              <a:pPr>
                <a:spcBef>
                  <a:spcPct val="0"/>
                </a:spcBef>
              </a:pPr>
              <a:t>3</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27.3 World War II in Asia and the Pacific. In 1937, Japan invaded northern China, beginning</a:t>
            </a:r>
          </a:p>
          <a:p>
            <a:r>
              <a:rPr lang="en-US" altLang="en-US">
                <a:latin typeface="Calibri" panose="020F0502020204030204" pitchFamily="34" charset="0"/>
                <a:ea typeface="ＭＳ Ｐゴシック" panose="020B0600070205080204" pitchFamily="34" charset="-128"/>
              </a:rPr>
              <a:t>its effort to create a ‘‘Great East Asia Co-Prosperity Sphere.’’ Further Japanese expansion caused the</a:t>
            </a:r>
          </a:p>
          <a:p>
            <a:r>
              <a:rPr lang="en-US" altLang="en-US">
                <a:latin typeface="Calibri" panose="020F0502020204030204" pitchFamily="34" charset="0"/>
                <a:ea typeface="ＭＳ Ｐゴシック" panose="020B0600070205080204" pitchFamily="34" charset="-128"/>
              </a:rPr>
              <a:t>United States to end iron and oil sales to Japan. Deciding that war with the United States was</a:t>
            </a:r>
          </a:p>
          <a:p>
            <a:r>
              <a:rPr lang="en-US" altLang="en-US">
                <a:latin typeface="Calibri" panose="020F0502020204030204" pitchFamily="34" charset="0"/>
                <a:ea typeface="ＭＳ Ｐゴシック" panose="020B0600070205080204" pitchFamily="34" charset="-128"/>
              </a:rPr>
              <a:t>inevitable, Japan engineered a surprise attack on Pearl Harbor.</a:t>
            </a: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AE96E8A-CFB3-444D-845F-CE1A898FF538}" type="slidenum">
              <a:rPr lang="en-US" altLang="en-US" smtClean="0">
                <a:latin typeface="Calibri" panose="020F0502020204030204" pitchFamily="34" charset="0"/>
              </a:rPr>
              <a:pPr>
                <a:spcBef>
                  <a:spcPct val="0"/>
                </a:spcBef>
              </a:pPr>
              <a:t>26</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Battle of Stalingrad. The Battle of Stalingrad was a major turning point on the</a:t>
            </a:r>
          </a:p>
          <a:p>
            <a:r>
              <a:rPr lang="en-US" altLang="en-US">
                <a:latin typeface="Calibri" panose="020F0502020204030204" pitchFamily="34" charset="0"/>
                <a:ea typeface="ＭＳ Ｐゴシック" panose="020B0600070205080204" pitchFamily="34" charset="-128"/>
              </a:rPr>
              <a:t>Eastern Front. Shown in the photograph is a German infantry platoon in the ruins of a</a:t>
            </a:r>
          </a:p>
          <a:p>
            <a:r>
              <a:rPr lang="en-US" altLang="en-US">
                <a:latin typeface="Calibri" panose="020F0502020204030204" pitchFamily="34" charset="0"/>
                <a:ea typeface="ＭＳ Ｐゴシック" panose="020B0600070205080204" pitchFamily="34" charset="-128"/>
              </a:rPr>
              <a:t>tractor factory they had captured in the northern part of Stalingrad. This victory took place</a:t>
            </a:r>
          </a:p>
          <a:p>
            <a:r>
              <a:rPr lang="en-US" altLang="en-US">
                <a:latin typeface="Calibri" panose="020F0502020204030204" pitchFamily="34" charset="0"/>
                <a:ea typeface="ＭＳ Ｐゴシック" panose="020B0600070205080204" pitchFamily="34" charset="-128"/>
              </a:rPr>
              <a:t>on October 15, 1942, at a time when Hitler still believed he was winning the battle for</a:t>
            </a:r>
          </a:p>
          <a:p>
            <a:r>
              <a:rPr lang="en-US" altLang="en-US">
                <a:latin typeface="Calibri" panose="020F0502020204030204" pitchFamily="34" charset="0"/>
                <a:ea typeface="ＭＳ Ｐゴシック" panose="020B0600070205080204" pitchFamily="34" charset="-128"/>
              </a:rPr>
              <a:t>Stalingrad. That belief was soon dashed as a Soviet counteroffensive in November led to a</a:t>
            </a:r>
          </a:p>
          <a:p>
            <a:r>
              <a:rPr lang="en-US" altLang="en-US">
                <a:latin typeface="Calibri" panose="020F0502020204030204" pitchFamily="34" charset="0"/>
                <a:ea typeface="ＭＳ Ｐゴシック" panose="020B0600070205080204" pitchFamily="34" charset="-128"/>
              </a:rPr>
              <a:t>total defeat for the Germans. </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551D32E-BE12-434E-8EE3-4BFF5414874C}" type="slidenum">
              <a:rPr lang="en-US" altLang="en-US" smtClean="0">
                <a:latin typeface="Calibri" panose="020F0502020204030204" pitchFamily="34" charset="0"/>
              </a:rPr>
              <a:pPr>
                <a:spcBef>
                  <a:spcPct val="0"/>
                </a:spcBef>
              </a:pPr>
              <a:t>28</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Battle of Stalingrad. The Battle of Stalingrad was a major turning point on the</a:t>
            </a:r>
          </a:p>
          <a:p>
            <a:r>
              <a:rPr lang="en-US" altLang="en-US">
                <a:latin typeface="Calibri" panose="020F0502020204030204" pitchFamily="34" charset="0"/>
                <a:ea typeface="ＭＳ Ｐゴシック" panose="020B0600070205080204" pitchFamily="34" charset="-128"/>
              </a:rPr>
              <a:t>Eastern Front. The photograph shows thousands of captured soldiers</a:t>
            </a:r>
          </a:p>
          <a:p>
            <a:r>
              <a:rPr lang="en-US" altLang="en-US">
                <a:latin typeface="Calibri" panose="020F0502020204030204" pitchFamily="34" charset="0"/>
                <a:ea typeface="ＭＳ Ｐゴシック" panose="020B0600070205080204" pitchFamily="34" charset="-128"/>
              </a:rPr>
              <a:t>being marched across frozen Soviet soil to prison camps. The soldiers in white fur hats are</a:t>
            </a:r>
          </a:p>
          <a:p>
            <a:r>
              <a:rPr lang="en-US" altLang="en-US">
                <a:latin typeface="Calibri" panose="020F0502020204030204" pitchFamily="34" charset="0"/>
                <a:ea typeface="ＭＳ Ｐゴシック" panose="020B0600070205080204" pitchFamily="34" charset="-128"/>
              </a:rPr>
              <a:t>Romanian. Fewer than 6,000 captured soldiers survived to go home; the remainder—almost</a:t>
            </a:r>
          </a:p>
          <a:p>
            <a:r>
              <a:rPr lang="en-US" altLang="en-US">
                <a:latin typeface="Calibri" panose="020F0502020204030204" pitchFamily="34" charset="0"/>
                <a:ea typeface="ＭＳ Ｐゴシック" panose="020B0600070205080204" pitchFamily="34" charset="-128"/>
              </a:rPr>
              <a:t>85,000 prisoners—died in captivity.</a:t>
            </a: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93554AA-4475-484F-809F-8E696B540DD7}" type="slidenum">
              <a:rPr lang="en-US" altLang="en-US" smtClean="0">
                <a:latin typeface="Calibri" panose="020F0502020204030204" pitchFamily="34" charset="0"/>
              </a:rPr>
              <a:pPr>
                <a:spcBef>
                  <a:spcPct val="0"/>
                </a:spcBef>
              </a:pPr>
              <a:t>29</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Crossing the Rhine. After landing at</a:t>
            </a:r>
          </a:p>
          <a:p>
            <a:r>
              <a:rPr lang="en-US" altLang="en-US">
                <a:latin typeface="Calibri" panose="020F0502020204030204" pitchFamily="34" charset="0"/>
                <a:ea typeface="ＭＳ Ｐゴシック" panose="020B0600070205080204" pitchFamily="34" charset="-128"/>
              </a:rPr>
              <a:t>Normandy, Allied forces liberated France</a:t>
            </a:r>
          </a:p>
          <a:p>
            <a:r>
              <a:rPr lang="en-US" altLang="en-US">
                <a:latin typeface="Calibri" panose="020F0502020204030204" pitchFamily="34" charset="0"/>
                <a:ea typeface="ＭＳ Ｐゴシック" panose="020B0600070205080204" pitchFamily="34" charset="-128"/>
              </a:rPr>
              <a:t>and prepared to move into Germany.</a:t>
            </a:r>
          </a:p>
          <a:p>
            <a:r>
              <a:rPr lang="en-US" altLang="en-US">
                <a:latin typeface="Calibri" panose="020F0502020204030204" pitchFamily="34" charset="0"/>
                <a:ea typeface="ＭＳ Ｐゴシック" panose="020B0600070205080204" pitchFamily="34" charset="-128"/>
              </a:rPr>
              <a:t>Makeshift bridges enabled the Allies to cross</a:t>
            </a:r>
          </a:p>
          <a:p>
            <a:r>
              <a:rPr lang="en-US" altLang="en-US">
                <a:latin typeface="Calibri" panose="020F0502020204030204" pitchFamily="34" charset="0"/>
                <a:ea typeface="ＭＳ Ｐゴシック" panose="020B0600070205080204" pitchFamily="34" charset="-128"/>
              </a:rPr>
              <a:t>the Rhine in some areas and advance deeper</a:t>
            </a:r>
          </a:p>
          <a:p>
            <a:r>
              <a:rPr lang="en-US" altLang="en-US">
                <a:latin typeface="Calibri" panose="020F0502020204030204" pitchFamily="34" charset="0"/>
                <a:ea typeface="ＭＳ Ｐゴシック" panose="020B0600070205080204" pitchFamily="34" charset="-128"/>
              </a:rPr>
              <a:t>into Germany. Units of the U.S. Seventh</a:t>
            </a:r>
          </a:p>
          <a:p>
            <a:r>
              <a:rPr lang="en-US" altLang="en-US">
                <a:latin typeface="Calibri" panose="020F0502020204030204" pitchFamily="34" charset="0"/>
                <a:ea typeface="ＭＳ Ｐゴシック" panose="020B0600070205080204" pitchFamily="34" charset="-128"/>
              </a:rPr>
              <a:t>Army of General Patch are shown here</a:t>
            </a:r>
          </a:p>
          <a:p>
            <a:r>
              <a:rPr lang="en-US" altLang="en-US">
                <a:latin typeface="Calibri" panose="020F0502020204030204" pitchFamily="34" charset="0"/>
                <a:ea typeface="ＭＳ Ｐゴシック" panose="020B0600070205080204" pitchFamily="34" charset="-128"/>
              </a:rPr>
              <a:t>crossing the Rhine at Worms on a pontoon</a:t>
            </a:r>
          </a:p>
          <a:p>
            <a:r>
              <a:rPr lang="en-US" altLang="en-US">
                <a:latin typeface="Calibri" panose="020F0502020204030204" pitchFamily="34" charset="0"/>
                <a:ea typeface="ＭＳ Ｐゴシック" panose="020B0600070205080204" pitchFamily="34" charset="-128"/>
              </a:rPr>
              <a:t>bridge constructed by battalions of</a:t>
            </a:r>
          </a:p>
          <a:p>
            <a:r>
              <a:rPr lang="en-US" altLang="en-US">
                <a:latin typeface="Calibri" panose="020F0502020204030204" pitchFamily="34" charset="0"/>
                <a:ea typeface="ＭＳ Ｐゴシック" panose="020B0600070205080204" pitchFamily="34" charset="-128"/>
              </a:rPr>
              <a:t>engineers alongside the ruins of the old</a:t>
            </a:r>
          </a:p>
          <a:p>
            <a:r>
              <a:rPr lang="en-US" altLang="en-US">
                <a:latin typeface="Calibri" panose="020F0502020204030204" pitchFamily="34" charset="0"/>
                <a:ea typeface="ＭＳ Ｐゴシック" panose="020B0600070205080204" pitchFamily="34" charset="-128"/>
              </a:rPr>
              <a:t>bridge.</a:t>
            </a: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90BBCAC-D5DA-437E-8DF2-2BB58E27F854}" type="slidenum">
              <a:rPr lang="en-US" altLang="en-US" smtClean="0">
                <a:latin typeface="Calibri" panose="020F0502020204030204" pitchFamily="34" charset="0"/>
              </a:rPr>
              <a:pPr>
                <a:spcBef>
                  <a:spcPct val="0"/>
                </a:spcBef>
              </a:pPr>
              <a:t>31</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World War II</a:t>
            </a: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8378A55-A1C9-437B-8422-9636DB889499}" type="slidenum">
              <a:rPr lang="en-US" altLang="en-US" smtClean="0">
                <a:latin typeface="Calibri" panose="020F0502020204030204" pitchFamily="34" charset="0"/>
              </a:rPr>
              <a:pPr>
                <a:spcBef>
                  <a:spcPct val="0"/>
                </a:spcBef>
              </a:pPr>
              <a:t>32</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Salomon Perel/Josef Peters (Marco Hofschneider) as a Hitler</a:t>
            </a:r>
          </a:p>
          <a:p>
            <a:r>
              <a:rPr lang="en-US" altLang="en-US">
                <a:latin typeface="Calibri" panose="020F0502020204030204" pitchFamily="34" charset="0"/>
                <a:ea typeface="ＭＳ Ｐゴシック" panose="020B0600070205080204" pitchFamily="34" charset="-128"/>
              </a:rPr>
              <a:t>Youth member.</a:t>
            </a: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37F5E2E-531D-4DCE-8979-9FBA8F658C95}" type="slidenum">
              <a:rPr lang="en-US" altLang="en-US" smtClean="0">
                <a:latin typeface="Calibri" panose="020F0502020204030204" pitchFamily="34" charset="0"/>
              </a:rPr>
              <a:pPr>
                <a:spcBef>
                  <a:spcPct val="0"/>
                </a:spcBef>
              </a:pPr>
              <a:t>35</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Holocaust: Activities of the Einsatzgruppen. The activities of the</a:t>
            </a:r>
          </a:p>
          <a:p>
            <a:r>
              <a:rPr lang="en-US" altLang="en-US">
                <a:latin typeface="Calibri" panose="020F0502020204030204" pitchFamily="34" charset="0"/>
                <a:ea typeface="ＭＳ Ｐゴシック" panose="020B0600070205080204" pitchFamily="34" charset="-128"/>
              </a:rPr>
              <a:t>mobile killing units known as the Einsatzgruppen were the first stage in the</a:t>
            </a:r>
          </a:p>
          <a:p>
            <a:r>
              <a:rPr lang="en-US" altLang="en-US">
                <a:latin typeface="Calibri" panose="020F0502020204030204" pitchFamily="34" charset="0"/>
                <a:ea typeface="ＭＳ Ｐゴシック" panose="020B0600070205080204" pitchFamily="34" charset="-128"/>
              </a:rPr>
              <a:t>mass killings of the Holocaust. This picture shows a soldier of Einsatzgruppe D</a:t>
            </a:r>
          </a:p>
          <a:p>
            <a:r>
              <a:rPr lang="en-US" altLang="en-US">
                <a:latin typeface="Calibri" panose="020F0502020204030204" pitchFamily="34" charset="0"/>
                <a:ea typeface="ＭＳ Ｐゴシック" panose="020B0600070205080204" pitchFamily="34" charset="-128"/>
              </a:rPr>
              <a:t>about to shoot a Jew kneeling in front of a mass grave in Ukraine. Onlookers</a:t>
            </a:r>
          </a:p>
          <a:p>
            <a:r>
              <a:rPr lang="en-US" altLang="en-US">
                <a:latin typeface="Calibri" panose="020F0502020204030204" pitchFamily="34" charset="0"/>
                <a:ea typeface="ＭＳ Ｐゴシック" panose="020B0600070205080204" pitchFamily="34" charset="-128"/>
              </a:rPr>
              <a:t>include members of the German army, the German Labor Service, and even</a:t>
            </a:r>
          </a:p>
          <a:p>
            <a:r>
              <a:rPr lang="en-US" altLang="en-US">
                <a:latin typeface="Calibri" panose="020F0502020204030204" pitchFamily="34" charset="0"/>
                <a:ea typeface="ＭＳ Ｐゴシック" panose="020B0600070205080204" pitchFamily="34" charset="-128"/>
              </a:rPr>
              <a:t>Hitler Youth. When it became apparent that this method of killing was</a:t>
            </a:r>
          </a:p>
          <a:p>
            <a:r>
              <a:rPr lang="en-US" altLang="en-US">
                <a:latin typeface="Calibri" panose="020F0502020204030204" pitchFamily="34" charset="0"/>
                <a:ea typeface="ＭＳ Ｐゴシック" panose="020B0600070205080204" pitchFamily="34" charset="-128"/>
              </a:rPr>
              <a:t>inefficient, it was replaced by the death camps.</a:t>
            </a: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40DB899-DFF0-4C3F-B562-68C05D4C1E51}" type="slidenum">
              <a:rPr lang="en-US" altLang="en-US" smtClean="0">
                <a:latin typeface="Calibri" panose="020F0502020204030204" pitchFamily="34" charset="0"/>
              </a:rPr>
              <a:pPr>
                <a:spcBef>
                  <a:spcPct val="0"/>
                </a:spcBef>
              </a:pPr>
              <a:t>39</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27.4 The Holocaust. Hitler used the fiction of the Aryan race, to which Germans</a:t>
            </a:r>
          </a:p>
          <a:p>
            <a:r>
              <a:rPr lang="en-US" altLang="en-US">
                <a:latin typeface="Calibri" panose="020F0502020204030204" pitchFamily="34" charset="0"/>
                <a:ea typeface="ＭＳ Ｐゴシック" panose="020B0600070205080204" pitchFamily="34" charset="-128"/>
              </a:rPr>
              <a:t>supposedly belonged, to help radicalize the German people and justify his hatred of Jews.</a:t>
            </a:r>
          </a:p>
          <a:p>
            <a:r>
              <a:rPr lang="en-US" altLang="en-US">
                <a:latin typeface="Calibri" panose="020F0502020204030204" pitchFamily="34" charset="0"/>
                <a:ea typeface="ＭＳ Ｐゴシック" panose="020B0600070205080204" pitchFamily="34" charset="-128"/>
              </a:rPr>
              <a:t>Hitler’s ‘‘Final Solution’’ to the ‘‘Jewish problem’’ was the mass execution of Europe’s Jews in</a:t>
            </a:r>
          </a:p>
          <a:p>
            <a:r>
              <a:rPr lang="en-US" altLang="en-US">
                <a:latin typeface="Calibri" panose="020F0502020204030204" pitchFamily="34" charset="0"/>
                <a:ea typeface="ＭＳ Ｐゴシック" panose="020B0600070205080204" pitchFamily="34" charset="-128"/>
              </a:rPr>
              <a:t>death camps.</a:t>
            </a: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A63F845-A7E0-48A4-B575-99054316827E}" type="slidenum">
              <a:rPr lang="en-US" altLang="en-US" smtClean="0">
                <a:latin typeface="Calibri" panose="020F0502020204030204" pitchFamily="34" charset="0"/>
              </a:rPr>
              <a:pPr>
                <a:spcBef>
                  <a:spcPct val="0"/>
                </a:spcBef>
              </a:pPr>
              <a:t>40</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Holocaust: The Extermination Camp at Auschwitz. After their initial successes in the east,</a:t>
            </a:r>
          </a:p>
          <a:p>
            <a:r>
              <a:rPr lang="en-US" altLang="en-US">
                <a:latin typeface="Calibri" panose="020F0502020204030204" pitchFamily="34" charset="0"/>
                <a:ea typeface="ＭＳ Ｐゴシック" panose="020B0600070205080204" pitchFamily="34" charset="-128"/>
              </a:rPr>
              <a:t>Hitler and the Nazis set in motion the machinery for the physical annihilation of Europe’s Jews. Shown here</a:t>
            </a:r>
          </a:p>
          <a:p>
            <a:r>
              <a:rPr lang="en-US" altLang="en-US">
                <a:latin typeface="Calibri" panose="020F0502020204030204" pitchFamily="34" charset="0"/>
                <a:ea typeface="ＭＳ Ｐゴシック" panose="020B0600070205080204" pitchFamily="34" charset="-128"/>
              </a:rPr>
              <a:t>is a group of Jews arriving at Auschwitz. It is estimated that 1.1 million people (90 percent of them Jews)</a:t>
            </a:r>
          </a:p>
          <a:p>
            <a:r>
              <a:rPr lang="en-US" altLang="en-US">
                <a:latin typeface="Calibri" panose="020F0502020204030204" pitchFamily="34" charset="0"/>
                <a:ea typeface="ＭＳ Ｐゴシック" panose="020B0600070205080204" pitchFamily="34" charset="-128"/>
              </a:rPr>
              <a:t>were killed there.</a:t>
            </a: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C9C954E-B4AC-4EA9-A43E-682F2797678B}" type="slidenum">
              <a:rPr lang="en-US" altLang="en-US" smtClean="0">
                <a:latin typeface="Calibri" panose="020F0502020204030204" pitchFamily="34" charset="0"/>
              </a:rPr>
              <a:pPr>
                <a:spcBef>
                  <a:spcPct val="0"/>
                </a:spcBef>
              </a:pPr>
              <a:t>41</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Women in the Factories. Although only the Soviet Union used women in combat</a:t>
            </a:r>
          </a:p>
          <a:p>
            <a:r>
              <a:rPr lang="en-US" altLang="en-US">
                <a:latin typeface="Calibri" panose="020F0502020204030204" pitchFamily="34" charset="0"/>
                <a:ea typeface="ＭＳ Ｐゴシック" panose="020B0600070205080204" pitchFamily="34" charset="-128"/>
              </a:rPr>
              <a:t>positions, the number of women working in industry increased dramatically in most</a:t>
            </a:r>
          </a:p>
          <a:p>
            <a:r>
              <a:rPr lang="en-US" altLang="en-US">
                <a:latin typeface="Calibri" panose="020F0502020204030204" pitchFamily="34" charset="0"/>
                <a:ea typeface="ＭＳ Ｐゴシック" panose="020B0600070205080204" pitchFamily="34" charset="-128"/>
              </a:rPr>
              <a:t>belligerent countries. British women are shown here in a factory building Beaufort</a:t>
            </a:r>
          </a:p>
          <a:p>
            <a:r>
              <a:rPr lang="en-US" altLang="en-US">
                <a:latin typeface="Calibri" panose="020F0502020204030204" pitchFamily="34" charset="0"/>
                <a:ea typeface="ＭＳ Ｐゴシック" panose="020B0600070205080204" pitchFamily="34" charset="-128"/>
              </a:rPr>
              <a:t>fighter planes for the British air force in 1940. </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1471B9-3076-486F-98EE-1500B0E51C87}" type="slidenum">
              <a:rPr lang="en-US" altLang="en-US" smtClean="0">
                <a:latin typeface="Calibri" panose="020F0502020204030204" pitchFamily="34" charset="0"/>
              </a:rPr>
              <a:pPr>
                <a:spcBef>
                  <a:spcPct val="0"/>
                </a:spcBef>
              </a:pPr>
              <a:t>44</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Hitler Arrives in Vienna. By threatening</a:t>
            </a:r>
          </a:p>
          <a:p>
            <a:r>
              <a:rPr lang="en-US" altLang="en-US">
                <a:latin typeface="Calibri" panose="020F0502020204030204" pitchFamily="34" charset="0"/>
                <a:ea typeface="ＭＳ Ｐゴシック" panose="020B0600070205080204" pitchFamily="34" charset="-128"/>
              </a:rPr>
              <a:t>to invade Austria, Hitler forced the Austrian</a:t>
            </a:r>
          </a:p>
          <a:p>
            <a:r>
              <a:rPr lang="en-US" altLang="en-US">
                <a:latin typeface="Calibri" panose="020F0502020204030204" pitchFamily="34" charset="0"/>
                <a:ea typeface="ＭＳ Ｐゴシック" panose="020B0600070205080204" pitchFamily="34" charset="-128"/>
              </a:rPr>
              <a:t>government to capitulate to his wishes.</a:t>
            </a:r>
          </a:p>
          <a:p>
            <a:r>
              <a:rPr lang="en-US" altLang="en-US">
                <a:latin typeface="Calibri" panose="020F0502020204030204" pitchFamily="34" charset="0"/>
                <a:ea typeface="ＭＳ Ｐゴシック" panose="020B0600070205080204" pitchFamily="34" charset="-128"/>
              </a:rPr>
              <a:t>Austria was annexed to Germany. Shown</a:t>
            </a:r>
          </a:p>
          <a:p>
            <a:r>
              <a:rPr lang="en-US" altLang="en-US">
                <a:latin typeface="Calibri" panose="020F0502020204030204" pitchFamily="34" charset="0"/>
                <a:ea typeface="ＭＳ Ｐゴシック" panose="020B0600070205080204" pitchFamily="34" charset="-128"/>
              </a:rPr>
              <a:t>here is the triumphal arrival of Hitler in</a:t>
            </a:r>
          </a:p>
          <a:p>
            <a:r>
              <a:rPr lang="en-US" altLang="en-US">
                <a:latin typeface="Calibri" panose="020F0502020204030204" pitchFamily="34" charset="0"/>
                <a:ea typeface="ＭＳ Ｐゴシック" panose="020B0600070205080204" pitchFamily="34" charset="-128"/>
              </a:rPr>
              <a:t>Vienna on March 13, 1938. Sitting in the car</a:t>
            </a:r>
          </a:p>
          <a:p>
            <a:r>
              <a:rPr lang="en-US" altLang="en-US">
                <a:latin typeface="Calibri" panose="020F0502020204030204" pitchFamily="34" charset="0"/>
                <a:ea typeface="ＭＳ Ｐゴシック" panose="020B0600070205080204" pitchFamily="34" charset="-128"/>
              </a:rPr>
              <a:t>beside Hitler is Arthur Seyss-Inquart,</a:t>
            </a:r>
          </a:p>
          <a:p>
            <a:r>
              <a:rPr lang="en-US" altLang="en-US">
                <a:latin typeface="Calibri" panose="020F0502020204030204" pitchFamily="34" charset="0"/>
                <a:ea typeface="ＭＳ Ｐゴシック" panose="020B0600070205080204" pitchFamily="34" charset="-128"/>
              </a:rPr>
              <a:t>Hitler’s new handpicked governor of</a:t>
            </a:r>
          </a:p>
          <a:p>
            <a:r>
              <a:rPr lang="en-US" altLang="en-US">
                <a:latin typeface="Calibri" panose="020F0502020204030204" pitchFamily="34" charset="0"/>
                <a:ea typeface="ＭＳ Ｐゴシック" panose="020B0600070205080204" pitchFamily="34" charset="-128"/>
              </a:rPr>
              <a:t>Austria.</a:t>
            </a: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7B331E3-809A-4CAF-AA04-4B831DFD257B}" type="slidenum">
              <a:rPr lang="en-US" altLang="en-US" smtClean="0">
                <a:latin typeface="Calibri" panose="020F0502020204030204" pitchFamily="34" charset="0"/>
              </a:rPr>
              <a:pPr>
                <a:spcBef>
                  <a:spcPct val="0"/>
                </a:spcBef>
              </a:pPr>
              <a:t>8</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Women in the Factories. Although only the Soviet Union used women in combat</a:t>
            </a:r>
          </a:p>
          <a:p>
            <a:r>
              <a:rPr lang="en-US" altLang="en-US">
                <a:latin typeface="Calibri" panose="020F0502020204030204" pitchFamily="34" charset="0"/>
                <a:ea typeface="ＭＳ Ｐゴシック" panose="020B0600070205080204" pitchFamily="34" charset="-128"/>
              </a:rPr>
              <a:t>positions, the number of women working in industry increased dramatically in most</a:t>
            </a:r>
          </a:p>
          <a:p>
            <a:r>
              <a:rPr lang="en-US" altLang="en-US">
                <a:latin typeface="Calibri" panose="020F0502020204030204" pitchFamily="34" charset="0"/>
                <a:ea typeface="ＭＳ Ｐゴシック" panose="020B0600070205080204" pitchFamily="34" charset="-128"/>
              </a:rPr>
              <a:t>belligerent countries. Pictured is a propaganda poster</a:t>
            </a:r>
          </a:p>
          <a:p>
            <a:r>
              <a:rPr lang="en-US" altLang="en-US">
                <a:latin typeface="Calibri" panose="020F0502020204030204" pitchFamily="34" charset="0"/>
                <a:ea typeface="ＭＳ Ｐゴシック" panose="020B0600070205080204" pitchFamily="34" charset="-128"/>
              </a:rPr>
              <a:t>encouraging women to work in the factories.</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2592F66-24CA-4E9C-AC92-0514B049BF75}" type="slidenum">
              <a:rPr lang="en-US" altLang="en-US" smtClean="0">
                <a:latin typeface="Calibri" panose="020F0502020204030204" pitchFamily="34" charset="0"/>
              </a:rPr>
              <a:pPr>
                <a:spcBef>
                  <a:spcPct val="0"/>
                </a:spcBef>
              </a:pPr>
              <a:t>45</a:t>
            </a:fld>
            <a:endParaRPr lang="en-US"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Impact of Total War</a:t>
            </a: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46CE879-D131-4531-8E8F-5F995E279F84}" type="slidenum">
              <a:rPr lang="en-US" altLang="en-US" smtClean="0">
                <a:latin typeface="Calibri" panose="020F0502020204030204" pitchFamily="34" charset="0"/>
              </a:rPr>
              <a:pPr>
                <a:spcBef>
                  <a:spcPct val="0"/>
                </a:spcBef>
              </a:pPr>
              <a:t>48</a:t>
            </a:fld>
            <a:endParaRPr lang="en-US"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Impact of Total War</a:t>
            </a: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7EF69C2-94AF-418A-A2EB-42F95CB4CA40}" type="slidenum">
              <a:rPr lang="en-US" altLang="en-US" smtClean="0">
                <a:latin typeface="Calibri" panose="020F0502020204030204" pitchFamily="34" charset="0"/>
              </a:rPr>
              <a:pPr>
                <a:spcBef>
                  <a:spcPct val="0"/>
                </a:spcBef>
              </a:pPr>
              <a:t>49</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Impact of Total War</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0A67C1A-26FF-44AD-AAEF-92FD070B31B1}" type="slidenum">
              <a:rPr lang="en-US" altLang="en-US" smtClean="0">
                <a:latin typeface="Calibri" panose="020F0502020204030204" pitchFamily="34" charset="0"/>
              </a:rPr>
              <a:pPr>
                <a:spcBef>
                  <a:spcPct val="0"/>
                </a:spcBef>
              </a:pPr>
              <a:t>50</a:t>
            </a:fld>
            <a:endParaRPr lang="en-US"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Alan Turing in the </a:t>
            </a:r>
            <a:r>
              <a:rPr lang="en-US" altLang="en-US" i="1">
                <a:latin typeface="Calibri" panose="020F0502020204030204" pitchFamily="34" charset="0"/>
                <a:ea typeface="ＭＳ Ｐゴシック" panose="020B0600070205080204" pitchFamily="34" charset="-128"/>
              </a:rPr>
              <a:t>Imitation Game</a:t>
            </a: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216CF13-CCBD-46C8-9985-6151B4344479}" type="slidenum">
              <a:rPr lang="en-US" altLang="en-US" smtClean="0">
                <a:latin typeface="Calibri" panose="020F0502020204030204" pitchFamily="34" charset="0"/>
              </a:rPr>
              <a:pPr>
                <a:spcBef>
                  <a:spcPct val="0"/>
                </a:spcBef>
              </a:pPr>
              <a:t>54</a:t>
            </a:fld>
            <a:endParaRPr lang="en-US"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Victorious Allied Leaders at</a:t>
            </a:r>
          </a:p>
          <a:p>
            <a:r>
              <a:rPr lang="en-US" altLang="en-US">
                <a:latin typeface="Calibri" panose="020F0502020204030204" pitchFamily="34" charset="0"/>
                <a:ea typeface="ＭＳ Ｐゴシック" panose="020B0600070205080204" pitchFamily="34" charset="-128"/>
              </a:rPr>
              <a:t>Yalta. Even before World War II ended,</a:t>
            </a:r>
          </a:p>
          <a:p>
            <a:r>
              <a:rPr lang="en-US" altLang="en-US">
                <a:latin typeface="Calibri" panose="020F0502020204030204" pitchFamily="34" charset="0"/>
                <a:ea typeface="ＭＳ Ｐゴシック" panose="020B0600070205080204" pitchFamily="34" charset="-128"/>
              </a:rPr>
              <a:t>the leaders of the Big Three of the Grand</a:t>
            </a:r>
          </a:p>
          <a:p>
            <a:r>
              <a:rPr lang="en-US" altLang="en-US">
                <a:latin typeface="Calibri" panose="020F0502020204030204" pitchFamily="34" charset="0"/>
                <a:ea typeface="ＭＳ Ｐゴシック" panose="020B0600070205080204" pitchFamily="34" charset="-128"/>
              </a:rPr>
              <a:t>Alliance, Churchill, Roosevelt, and Stalin</a:t>
            </a:r>
          </a:p>
          <a:p>
            <a:r>
              <a:rPr lang="en-US" altLang="en-US">
                <a:latin typeface="Calibri" panose="020F0502020204030204" pitchFamily="34" charset="0"/>
                <a:ea typeface="ＭＳ Ｐゴシック" panose="020B0600070205080204" pitchFamily="34" charset="-128"/>
              </a:rPr>
              <a:t>(seated, left to right), met in wartime</a:t>
            </a:r>
          </a:p>
          <a:p>
            <a:r>
              <a:rPr lang="en-US" altLang="en-US">
                <a:latin typeface="Calibri" panose="020F0502020204030204" pitchFamily="34" charset="0"/>
                <a:ea typeface="ＭＳ Ｐゴシック" panose="020B0600070205080204" pitchFamily="34" charset="-128"/>
              </a:rPr>
              <a:t>conferences to plan the final assault on</a:t>
            </a:r>
          </a:p>
          <a:p>
            <a:r>
              <a:rPr lang="en-US" altLang="en-US">
                <a:latin typeface="Calibri" panose="020F0502020204030204" pitchFamily="34" charset="0"/>
                <a:ea typeface="ＭＳ Ｐゴシック" panose="020B0600070205080204" pitchFamily="34" charset="-128"/>
              </a:rPr>
              <a:t>Germany and negotiate the outlines of the</a:t>
            </a:r>
          </a:p>
          <a:p>
            <a:r>
              <a:rPr lang="en-US" altLang="en-US">
                <a:latin typeface="Calibri" panose="020F0502020204030204" pitchFamily="34" charset="0"/>
                <a:ea typeface="ＭＳ Ｐゴシック" panose="020B0600070205080204" pitchFamily="34" charset="-128"/>
              </a:rPr>
              <a:t>postwar settlement. At the Yalta meeting</a:t>
            </a:r>
          </a:p>
          <a:p>
            <a:r>
              <a:rPr lang="en-US" altLang="en-US">
                <a:latin typeface="Calibri" panose="020F0502020204030204" pitchFamily="34" charset="0"/>
                <a:ea typeface="ＭＳ Ｐゴシック" panose="020B0600070205080204" pitchFamily="34" charset="-128"/>
              </a:rPr>
              <a:t>(February 5–11, 1945), the three leaders</a:t>
            </a:r>
          </a:p>
          <a:p>
            <a:r>
              <a:rPr lang="en-US" altLang="en-US">
                <a:latin typeface="Calibri" panose="020F0502020204030204" pitchFamily="34" charset="0"/>
                <a:ea typeface="ＭＳ Ｐゴシック" panose="020B0600070205080204" pitchFamily="34" charset="-128"/>
              </a:rPr>
              <a:t>concentrated on postwar issues. The</a:t>
            </a:r>
          </a:p>
          <a:p>
            <a:r>
              <a:rPr lang="en-US" altLang="en-US">
                <a:latin typeface="Calibri" panose="020F0502020204030204" pitchFamily="34" charset="0"/>
                <a:ea typeface="ＭＳ Ｐゴシック" panose="020B0600070205080204" pitchFamily="34" charset="-128"/>
              </a:rPr>
              <a:t>American president, who died two</a:t>
            </a:r>
          </a:p>
          <a:p>
            <a:r>
              <a:rPr lang="en-US" altLang="en-US">
                <a:latin typeface="Calibri" panose="020F0502020204030204" pitchFamily="34" charset="0"/>
                <a:ea typeface="ＭＳ Ｐゴシック" panose="020B0600070205080204" pitchFamily="34" charset="-128"/>
              </a:rPr>
              <a:t>months later, was already a worn-out man</a:t>
            </a:r>
          </a:p>
          <a:p>
            <a:r>
              <a:rPr lang="en-US" altLang="en-US">
                <a:latin typeface="Calibri" panose="020F0502020204030204" pitchFamily="34" charset="0"/>
                <a:ea typeface="ＭＳ Ｐゴシック" panose="020B0600070205080204" pitchFamily="34" charset="-128"/>
              </a:rPr>
              <a:t>at Yalta.</a:t>
            </a: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16F266C-31BD-4DA8-A776-D8876B79A256}" type="slidenum">
              <a:rPr lang="en-US" altLang="en-US" smtClean="0">
                <a:latin typeface="Calibri" panose="020F0502020204030204" pitchFamily="34" charset="0"/>
              </a:rPr>
              <a:pPr>
                <a:spcBef>
                  <a:spcPct val="0"/>
                </a:spcBef>
              </a:pPr>
              <a:t>55</a:t>
            </a:fld>
            <a:endParaRPr lang="en-US"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27.5 Territorial Changes After World War II. In the last months of World War II, the Red Army</a:t>
            </a:r>
          </a:p>
          <a:p>
            <a:r>
              <a:rPr lang="en-US" altLang="en-US">
                <a:latin typeface="Calibri" panose="020F0502020204030204" pitchFamily="34" charset="0"/>
                <a:ea typeface="ＭＳ Ｐゴシック" panose="020B0600070205080204" pitchFamily="34" charset="-128"/>
              </a:rPr>
              <a:t>occupied much of eastern Europe. Stalin sought pro-Soviet satellite states in the region as a buffer</a:t>
            </a:r>
          </a:p>
          <a:p>
            <a:r>
              <a:rPr lang="en-US" altLang="en-US">
                <a:latin typeface="Calibri" panose="020F0502020204030204" pitchFamily="34" charset="0"/>
                <a:ea typeface="ＭＳ Ｐゴシック" panose="020B0600070205080204" pitchFamily="34" charset="-128"/>
              </a:rPr>
              <a:t>against future invasions from western Europe, whereas Britain and the United States wanted</a:t>
            </a:r>
          </a:p>
          <a:p>
            <a:r>
              <a:rPr lang="en-US" altLang="en-US">
                <a:latin typeface="Calibri" panose="020F0502020204030204" pitchFamily="34" charset="0"/>
                <a:ea typeface="ＭＳ Ｐゴシック" panose="020B0600070205080204" pitchFamily="34" charset="-128"/>
              </a:rPr>
              <a:t>democratically elected governments. Soviet military control of the territory settled the question.</a:t>
            </a: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120F9CF-C09C-40C2-83D9-E7D3AFDE146F}" type="slidenum">
              <a:rPr lang="en-US" altLang="en-US" smtClean="0">
                <a:latin typeface="Calibri" panose="020F0502020204030204" pitchFamily="34" charset="0"/>
              </a:rPr>
              <a:pPr>
                <a:spcBef>
                  <a:spcPct val="0"/>
                </a:spcBef>
              </a:pPr>
              <a:t>61</a:t>
            </a:fld>
            <a:endParaRPr lang="en-US" altLang="en-US">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Calibri" panose="020F0502020204030204" pitchFamily="34" charset="0"/>
              <a:ea typeface="ＭＳ Ｐゴシック" panose="020B0600070205080204" pitchFamily="34" charset="-128"/>
            </a:endParaRP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8A1007B-579B-4756-BCF8-0467E2606BA0}" type="slidenum">
              <a:rPr lang="en-US" altLang="en-US" smtClean="0">
                <a:latin typeface="Calibri" panose="020F0502020204030204" pitchFamily="34" charset="0"/>
              </a:rPr>
              <a:pPr>
                <a:spcBef>
                  <a:spcPct val="0"/>
                </a:spcBef>
              </a:pPr>
              <a:t>64</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27.1 Changes in Central Europe, 1936–1939. Hitler’s main objectives in the late 1930s were</a:t>
            </a:r>
          </a:p>
          <a:p>
            <a:r>
              <a:rPr lang="en-US" altLang="en-US">
                <a:latin typeface="Calibri" panose="020F0502020204030204" pitchFamily="34" charset="0"/>
                <a:ea typeface="ＭＳ Ｐゴシック" panose="020B0600070205080204" pitchFamily="34" charset="-128"/>
              </a:rPr>
              <a:t>the reoccupation of the Rhineland, the incorporation into a greater Germany of lands that contained</a:t>
            </a:r>
          </a:p>
          <a:p>
            <a:r>
              <a:rPr lang="en-US" altLang="en-US">
                <a:latin typeface="Calibri" panose="020F0502020204030204" pitchFamily="34" charset="0"/>
                <a:ea typeface="ＭＳ Ｐゴシック" panose="020B0600070205080204" pitchFamily="34" charset="-128"/>
              </a:rPr>
              <a:t>German people (Austria and the Sudetenland), and the acquisition of Lebensraum (living space) in</a:t>
            </a:r>
          </a:p>
          <a:p>
            <a:r>
              <a:rPr lang="en-US" altLang="en-US">
                <a:latin typeface="Calibri" panose="020F0502020204030204" pitchFamily="34" charset="0"/>
                <a:ea typeface="ＭＳ Ｐゴシック" panose="020B0600070205080204" pitchFamily="34" charset="-128"/>
              </a:rPr>
              <a:t>eastern Europe for the expansion of the German people.</a:t>
            </a: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1574FCE-7F9C-435E-BCF9-BDEDCB4FD84D}" type="slidenum">
              <a:rPr lang="en-US" altLang="en-US" smtClean="0">
                <a:latin typeface="Calibri" panose="020F0502020204030204" pitchFamily="34" charset="0"/>
              </a:rPr>
              <a:pPr>
                <a:spcBef>
                  <a:spcPct val="0"/>
                </a:spcBef>
              </a:pPr>
              <a:t>9</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Hitler Declares War. Adolf Hitler believed that it was necessary for Germany to gain</a:t>
            </a:r>
          </a:p>
          <a:p>
            <a:r>
              <a:rPr lang="en-US" altLang="en-US">
                <a:latin typeface="Calibri" panose="020F0502020204030204" pitchFamily="34" charset="0"/>
                <a:ea typeface="ＭＳ Ｐゴシック" panose="020B0600070205080204" pitchFamily="34" charset="-128"/>
              </a:rPr>
              <a:t>living space through conquest in the east. This policy meant war. Hitler’s nonaggression</a:t>
            </a:r>
          </a:p>
          <a:p>
            <a:r>
              <a:rPr lang="en-US" altLang="en-US">
                <a:latin typeface="Calibri" panose="020F0502020204030204" pitchFamily="34" charset="0"/>
                <a:ea typeface="ＭＳ Ｐゴシック" panose="020B0600070205080204" pitchFamily="34" charset="-128"/>
              </a:rPr>
              <a:t>pact with the Soviet Union on August 23, 1939, paved the way for his invasion of Poland</a:t>
            </a:r>
          </a:p>
          <a:p>
            <a:r>
              <a:rPr lang="en-US" altLang="en-US">
                <a:latin typeface="Calibri" panose="020F0502020204030204" pitchFamily="34" charset="0"/>
                <a:ea typeface="ＭＳ Ｐゴシック" panose="020B0600070205080204" pitchFamily="34" charset="-128"/>
              </a:rPr>
              <a:t>on September 1. On that day, Hitler spoke to the German Reichstag and announced the</a:t>
            </a:r>
          </a:p>
          <a:p>
            <a:r>
              <a:rPr lang="en-US" altLang="en-US">
                <a:latin typeface="Calibri" panose="020F0502020204030204" pitchFamily="34" charset="0"/>
                <a:ea typeface="ＭＳ Ｐゴシック" panose="020B0600070205080204" pitchFamily="34" charset="-128"/>
              </a:rPr>
              <a:t>outbreak of war.</a:t>
            </a: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FB86C13-6090-440D-A960-FE579EE32634}" type="slidenum">
              <a:rPr lang="en-US" altLang="en-US" smtClean="0">
                <a:latin typeface="Calibri" panose="020F0502020204030204" pitchFamily="34" charset="0"/>
              </a:rPr>
              <a:pPr>
                <a:spcBef>
                  <a:spcPct val="0"/>
                </a:spcBef>
              </a:pPr>
              <a:t>15</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A Japanese Victory March in China. After consolidating its</a:t>
            </a:r>
          </a:p>
          <a:p>
            <a:r>
              <a:rPr lang="en-US" altLang="en-US">
                <a:latin typeface="Calibri" panose="020F0502020204030204" pitchFamily="34" charset="0"/>
                <a:ea typeface="ＭＳ Ｐゴシック" panose="020B0600070205080204" pitchFamily="34" charset="-128"/>
              </a:rPr>
              <a:t>authority over Manchuria, Japan began to expand into northern China.</a:t>
            </a:r>
          </a:p>
          <a:p>
            <a:r>
              <a:rPr lang="en-US" altLang="en-US">
                <a:latin typeface="Calibri" panose="020F0502020204030204" pitchFamily="34" charset="0"/>
                <a:ea typeface="ＭＳ Ｐゴシック" panose="020B0600070205080204" pitchFamily="34" charset="-128"/>
              </a:rPr>
              <a:t>Direct hostilities between Japanese and Chinese forces began in 1937.</a:t>
            </a:r>
          </a:p>
          <a:p>
            <a:r>
              <a:rPr lang="en-US" altLang="en-US">
                <a:latin typeface="Calibri" panose="020F0502020204030204" pitchFamily="34" charset="0"/>
                <a:ea typeface="ＭＳ Ｐゴシック" panose="020B0600070205080204" pitchFamily="34" charset="-128"/>
              </a:rPr>
              <a:t>This photograph shows a Japanese victory march in Shanghai at the</a:t>
            </a:r>
          </a:p>
          <a:p>
            <a:r>
              <a:rPr lang="en-US" altLang="en-US">
                <a:latin typeface="Calibri" panose="020F0502020204030204" pitchFamily="34" charset="0"/>
                <a:ea typeface="ＭＳ Ｐゴシック" panose="020B0600070205080204" pitchFamily="34" charset="-128"/>
              </a:rPr>
              <a:t>beginning of December 1937. By 1939, Japan had conquered most of</a:t>
            </a:r>
          </a:p>
          <a:p>
            <a:r>
              <a:rPr lang="en-US" altLang="en-US">
                <a:latin typeface="Calibri" panose="020F0502020204030204" pitchFamily="34" charset="0"/>
                <a:ea typeface="ＭＳ Ｐゴシック" panose="020B0600070205080204" pitchFamily="34" charset="-128"/>
              </a:rPr>
              <a:t>eastern China.</a:t>
            </a: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33743E2-4BC3-4CAF-A179-452CDD8285CF}" type="slidenum">
              <a:rPr lang="en-US" altLang="en-US" smtClean="0">
                <a:latin typeface="Calibri" panose="020F0502020204030204" pitchFamily="34" charset="0"/>
              </a:rPr>
              <a:pPr>
                <a:spcBef>
                  <a:spcPct val="0"/>
                </a:spcBef>
              </a:pPr>
              <a:t>17</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Prelude to War, 1933–1939</a:t>
            </a: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9DB45AC-9AE4-4504-A321-0BF6FB74FCA0}" type="slidenum">
              <a:rPr lang="en-US" altLang="en-US" smtClean="0">
                <a:latin typeface="Calibri" panose="020F0502020204030204" pitchFamily="34" charset="0"/>
              </a:rPr>
              <a:pPr>
                <a:spcBef>
                  <a:spcPct val="0"/>
                </a:spcBef>
              </a:pPr>
              <a:t>18</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27.2 World War II in Europe and North Africa. With its fast and effective military, Germany</a:t>
            </a:r>
          </a:p>
          <a:p>
            <a:r>
              <a:rPr lang="en-US" altLang="en-US">
                <a:latin typeface="Calibri" panose="020F0502020204030204" pitchFamily="34" charset="0"/>
                <a:ea typeface="ＭＳ Ｐゴシック" panose="020B0600070205080204" pitchFamily="34" charset="-128"/>
              </a:rPr>
              <a:t>quickly overwhelmed much of western Europe. Hitler had overestimated his country’s capabilities,</a:t>
            </a:r>
          </a:p>
          <a:p>
            <a:r>
              <a:rPr lang="en-US" altLang="en-US">
                <a:latin typeface="Calibri" panose="020F0502020204030204" pitchFamily="34" charset="0"/>
                <a:ea typeface="ＭＳ Ｐゴシック" panose="020B0600070205080204" pitchFamily="34" charset="-128"/>
              </a:rPr>
              <a:t>however, and underestimated those of his foes. By late 1942, his invasion of the Soviet Union was</a:t>
            </a:r>
          </a:p>
          <a:p>
            <a:r>
              <a:rPr lang="en-US" altLang="en-US">
                <a:latin typeface="Calibri" panose="020F0502020204030204" pitchFamily="34" charset="0"/>
                <a:ea typeface="ＭＳ Ｐゴシック" panose="020B0600070205080204" pitchFamily="34" charset="-128"/>
              </a:rPr>
              <a:t>failing, and the United States had become a major factor in the war. The Allies successfully invaded Italy</a:t>
            </a:r>
          </a:p>
          <a:p>
            <a:r>
              <a:rPr lang="en-US" altLang="en-US">
                <a:latin typeface="Calibri" panose="020F0502020204030204" pitchFamily="34" charset="0"/>
                <a:ea typeface="ＭＳ Ｐゴシック" panose="020B0600070205080204" pitchFamily="34" charset="-128"/>
              </a:rPr>
              <a:t>in 1943 and France in 1944.</a:t>
            </a: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45E9007-0009-4F2A-B1C5-4B57C682A6A3}" type="slidenum">
              <a:rPr lang="en-US" altLang="en-US" smtClean="0">
                <a:latin typeface="Calibri" panose="020F0502020204030204" pitchFamily="34" charset="0"/>
              </a:rPr>
              <a:pPr>
                <a:spcBef>
                  <a:spcPct val="0"/>
                </a:spcBef>
              </a:pPr>
              <a:t>21</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German Troops in the Soviet Union. At first, the German attack on the Soviet</a:t>
            </a:r>
          </a:p>
          <a:p>
            <a:r>
              <a:rPr lang="en-US" altLang="en-US">
                <a:latin typeface="Calibri" panose="020F0502020204030204" pitchFamily="34" charset="0"/>
                <a:ea typeface="ＭＳ Ｐゴシック" panose="020B0600070205080204" pitchFamily="34" charset="-128"/>
              </a:rPr>
              <a:t>Union—known as Operation Barbarossa—was enormously successful, leading one German</a:t>
            </a:r>
          </a:p>
          <a:p>
            <a:r>
              <a:rPr lang="en-US" altLang="en-US">
                <a:latin typeface="Calibri" panose="020F0502020204030204" pitchFamily="34" charset="0"/>
                <a:ea typeface="ＭＳ Ｐゴシック" panose="020B0600070205080204" pitchFamily="34" charset="-128"/>
              </a:rPr>
              <a:t>general to remark in his diary: ‘‘It is probably no overstatement to say that the Russian</a:t>
            </a:r>
          </a:p>
          <a:p>
            <a:r>
              <a:rPr lang="en-US" altLang="en-US">
                <a:latin typeface="Calibri" panose="020F0502020204030204" pitchFamily="34" charset="0"/>
                <a:ea typeface="ＭＳ Ｐゴシック" panose="020B0600070205080204" pitchFamily="34" charset="-128"/>
              </a:rPr>
              <a:t>campaign has been won in the space of two weeks.’’ This photo shows German troops</a:t>
            </a:r>
          </a:p>
          <a:p>
            <a:r>
              <a:rPr lang="en-US" altLang="en-US">
                <a:latin typeface="Calibri" panose="020F0502020204030204" pitchFamily="34" charset="0"/>
                <a:ea typeface="ＭＳ Ｐゴシック" panose="020B0600070205080204" pitchFamily="34" charset="-128"/>
              </a:rPr>
              <a:t>advancing by foot.</a:t>
            </a: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B62B4A1-A363-4981-8F8E-70B6F70F975C}" type="slidenum">
              <a:rPr lang="en-US" altLang="en-US" smtClean="0">
                <a:latin typeface="Calibri" panose="020F0502020204030204" pitchFamily="34" charset="0"/>
              </a:rPr>
              <a:pPr>
                <a:spcBef>
                  <a:spcPct val="0"/>
                </a:spcBef>
              </a:pPr>
              <a:t>23</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German Troops in the Soviet Union. At first, the German attack on the Soviet</a:t>
            </a:r>
          </a:p>
          <a:p>
            <a:r>
              <a:rPr lang="en-US" altLang="en-US">
                <a:latin typeface="Calibri" panose="020F0502020204030204" pitchFamily="34" charset="0"/>
                <a:ea typeface="ＭＳ Ｐゴシック" panose="020B0600070205080204" pitchFamily="34" charset="-128"/>
              </a:rPr>
              <a:t>Union—known as Operation Barbarossa—was enormously successful, leading one German</a:t>
            </a:r>
          </a:p>
          <a:p>
            <a:r>
              <a:rPr lang="en-US" altLang="en-US">
                <a:latin typeface="Calibri" panose="020F0502020204030204" pitchFamily="34" charset="0"/>
                <a:ea typeface="ＭＳ Ｐゴシック" panose="020B0600070205080204" pitchFamily="34" charset="-128"/>
              </a:rPr>
              <a:t>general to remark in his diary: ‘‘It is probably no overstatement to say that the Russian</a:t>
            </a:r>
          </a:p>
          <a:p>
            <a:r>
              <a:rPr lang="en-US" altLang="en-US">
                <a:latin typeface="Calibri" panose="020F0502020204030204" pitchFamily="34" charset="0"/>
                <a:ea typeface="ＭＳ Ｐゴシック" panose="020B0600070205080204" pitchFamily="34" charset="-128"/>
              </a:rPr>
              <a:t>campaign has been won in the space of two weeks.’’ This photo shows German troops</a:t>
            </a:r>
          </a:p>
          <a:p>
            <a:r>
              <a:rPr lang="en-US" altLang="en-US">
                <a:latin typeface="Calibri" panose="020F0502020204030204" pitchFamily="34" charset="0"/>
                <a:ea typeface="ＭＳ Ｐゴシック" panose="020B0600070205080204" pitchFamily="34" charset="-128"/>
              </a:rPr>
              <a:t>advancing by tank in the Soviet Union.</a:t>
            </a: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389C838-645E-4C65-8455-9D9562E09F0F}" type="slidenum">
              <a:rPr lang="en-US" altLang="en-US" smtClean="0">
                <a:latin typeface="Calibri" panose="020F0502020204030204" pitchFamily="34" charset="0"/>
              </a:rPr>
              <a:pPr>
                <a:spcBef>
                  <a:spcPct val="0"/>
                </a:spcBef>
              </a:pPr>
              <a:t>24</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3" name="Picture 22"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7938" y="6500813"/>
            <a:ext cx="9151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1"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15875" y="-7938"/>
            <a:ext cx="9159875" cy="33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0" y="644525"/>
            <a:ext cx="432435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48600" y="6149975"/>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noGrp="1" noChangeArrowheads="1"/>
          </p:cNvSpPr>
          <p:nvPr>
            <p:ph type="ctrTitle"/>
          </p:nvPr>
        </p:nvSpPr>
        <p:spPr>
          <a:xfrm>
            <a:off x="4552950" y="2895600"/>
            <a:ext cx="4432300" cy="2005013"/>
          </a:xfrm>
        </p:spPr>
        <p:txBody>
          <a:bodyPr/>
          <a:lstStyle>
            <a:lvl1pPr>
              <a:defRPr sz="3600">
                <a:effectLst>
                  <a:outerShdw blurRad="38100" dist="38100" dir="2700000" algn="tl">
                    <a:srgbClr val="FFFFFF"/>
                  </a:outerShdw>
                </a:effectLst>
                <a:latin typeface="Arial" charset="0"/>
              </a:defRPr>
            </a:lvl1pPr>
          </a:lstStyle>
          <a:p>
            <a:pPr lvl="0"/>
            <a:r>
              <a:rPr lang="en-US" noProof="0"/>
              <a:t>Click to edit Master title style</a:t>
            </a:r>
          </a:p>
        </p:txBody>
      </p:sp>
    </p:spTree>
    <p:extLst>
      <p:ext uri="{BB962C8B-B14F-4D97-AF65-F5344CB8AC3E}">
        <p14:creationId xmlns:p14="http://schemas.microsoft.com/office/powerpoint/2010/main" val="1762478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71562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102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2739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95854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308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97537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6731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2509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10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21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94038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8" descr="Expbanna"/>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76200" y="76200"/>
            <a:ext cx="906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652463" y="1600200"/>
            <a:ext cx="803433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998"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Lst>
  <p:txStyles>
    <p:titleStyle>
      <a:lvl1pPr algn="ctr" rtl="0" eaLnBrk="0" fontAlgn="base" hangingPunct="0">
        <a:spcBef>
          <a:spcPct val="0"/>
        </a:spcBef>
        <a:spcAft>
          <a:spcPct val="0"/>
        </a:spcAft>
        <a:defRPr sz="40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008040"/>
        </a:buClr>
        <a:buSzPct val="75000"/>
        <a:buFont typeface="Wingdings" panose="05000000000000000000" pitchFamily="2" charset="2"/>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008040"/>
        </a:buClr>
        <a:buSzPct val="75000"/>
        <a:buFont typeface="Wingdings" panose="05000000000000000000" pitchFamily="2" charset="2"/>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8040"/>
        </a:buClr>
        <a:buSzPct val="75000"/>
        <a:buFont typeface="Wingdings" panose="05000000000000000000" pitchFamily="2" charset="2"/>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itle 1"/>
          <p:cNvSpPr>
            <a:spLocks noChangeArrowheads="1"/>
          </p:cNvSpPr>
          <p:nvPr/>
        </p:nvSpPr>
        <p:spPr bwMode="auto">
          <a:xfrm>
            <a:off x="4714875" y="2298700"/>
            <a:ext cx="41640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3000" dirty="0">
                <a:effectLst>
                  <a:outerShdw blurRad="38100" dist="38100" dir="2700000" algn="tl">
                    <a:srgbClr val="FFFFFF"/>
                  </a:outerShdw>
                </a:effectLst>
                <a:latin typeface="Calibri"/>
                <a:ea typeface="ＭＳ Ｐゴシック" charset="0"/>
                <a:cs typeface="Calibri"/>
              </a:rPr>
              <a:t>Chapter 27</a:t>
            </a:r>
            <a:endParaRPr lang="en-US" sz="3000" dirty="0">
              <a:latin typeface="Calibri"/>
              <a:ea typeface="ＭＳ Ｐゴシック" charset="0"/>
              <a:cs typeface="Calibri"/>
            </a:endParaRPr>
          </a:p>
        </p:txBody>
      </p:sp>
      <p:sp>
        <p:nvSpPr>
          <p:cNvPr id="28674" name="Rectangle 2"/>
          <p:cNvSpPr>
            <a:spLocks noGrp="1" noChangeArrowheads="1"/>
          </p:cNvSpPr>
          <p:nvPr>
            <p:ph type="ctrTitle"/>
          </p:nvPr>
        </p:nvSpPr>
        <p:spPr>
          <a:xfrm>
            <a:off x="4579938" y="2895600"/>
            <a:ext cx="4432300" cy="2005013"/>
          </a:xfrm>
        </p:spPr>
        <p:txBody>
          <a:bodyPr/>
          <a:lstStyle/>
          <a:p>
            <a:pPr eaLnBrk="1" hangingPunct="1">
              <a:defRPr/>
            </a:pPr>
            <a:r>
              <a:rPr lang="en-US" altLang="en-US" sz="3000" b="1">
                <a:solidFill>
                  <a:srgbClr val="008040"/>
                </a:solidFill>
                <a:effectLst>
                  <a:outerShdw blurRad="38100" dist="38100" dir="2700000" algn="tl">
                    <a:srgbClr val="C0C0C0"/>
                  </a:outerShdw>
                </a:effectLst>
                <a:latin typeface="Calibri" pitchFamily="34" charset="0"/>
                <a:ea typeface="ＭＳ Ｐゴシック" pitchFamily="34" charset="-128"/>
              </a:rPr>
              <a:t>The Deepening of the European Crisis:</a:t>
            </a:r>
            <a:br>
              <a:rPr lang="en-US" altLang="en-US" sz="3000" b="1">
                <a:solidFill>
                  <a:srgbClr val="008040"/>
                </a:solidFill>
                <a:effectLst>
                  <a:outerShdw blurRad="38100" dist="38100" dir="2700000" algn="tl">
                    <a:srgbClr val="C0C0C0"/>
                  </a:outerShdw>
                </a:effectLst>
                <a:latin typeface="Calibri" pitchFamily="34" charset="0"/>
                <a:ea typeface="ＭＳ Ｐゴシック" pitchFamily="34" charset="-128"/>
              </a:rPr>
            </a:br>
            <a:r>
              <a:rPr lang="en-US" altLang="en-US" sz="3000" b="1">
                <a:solidFill>
                  <a:srgbClr val="008040"/>
                </a:solidFill>
                <a:effectLst>
                  <a:outerShdw blurRad="38100" dist="38100" dir="2700000" algn="tl">
                    <a:srgbClr val="C0C0C0"/>
                  </a:outerShdw>
                </a:effectLst>
                <a:latin typeface="Calibri" pitchFamily="34" charset="0"/>
                <a:ea typeface="ＭＳ Ｐゴシック" pitchFamily="34" charset="-128"/>
              </a:rPr>
              <a:t>World War II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763000" cy="1600200"/>
          </a:xfrm>
        </p:spPr>
        <p:txBody>
          <a:bodyPr/>
          <a:lstStyle/>
          <a:p>
            <a:r>
              <a:rPr lang="en-US" dirty="0" smtClean="0"/>
              <a:t>Neville Chamberlain after</a:t>
            </a:r>
            <a:br>
              <a:rPr lang="en-US" dirty="0" smtClean="0"/>
            </a:br>
            <a:r>
              <a:rPr lang="en-US" dirty="0" smtClean="0"/>
              <a:t>the Munich Conference, Sept 1938</a:t>
            </a:r>
            <a:endParaRPr lang="en-US" dirty="0"/>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2133600"/>
            <a:ext cx="8034337" cy="3780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24398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Prelude to War, 1933-1939</a:t>
            </a:r>
            <a:endParaRPr lang="en-US" dirty="0"/>
          </a:p>
        </p:txBody>
      </p:sp>
      <p:sp>
        <p:nvSpPr>
          <p:cNvPr id="3" name="Content Placeholder 2"/>
          <p:cNvSpPr>
            <a:spLocks noGrp="1"/>
          </p:cNvSpPr>
          <p:nvPr>
            <p:ph idx="1"/>
          </p:nvPr>
        </p:nvSpPr>
        <p:spPr>
          <a:xfrm>
            <a:off x="652463" y="914400"/>
            <a:ext cx="8034337" cy="5943600"/>
          </a:xfrm>
        </p:spPr>
        <p:txBody>
          <a:bodyPr/>
          <a:lstStyle/>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Poland</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Hitler demands return of Danzig, and </a:t>
            </a:r>
            <a:r>
              <a:rPr lang="en-US" altLang="en-US" i="1" dirty="0" smtClean="0">
                <a:latin typeface="Calibri" panose="020F0502020204030204" pitchFamily="34" charset="0"/>
                <a:ea typeface="ＭＳ Ｐゴシック" panose="020B0600070205080204" pitchFamily="34" charset="-128"/>
              </a:rPr>
              <a:t>finally</a:t>
            </a:r>
            <a:r>
              <a:rPr lang="en-US" altLang="en-US" dirty="0" smtClean="0">
                <a:latin typeface="Calibri" panose="020F0502020204030204" pitchFamily="34" charset="0"/>
                <a:ea typeface="ＭＳ Ｐゴシック" panose="020B0600070205080204" pitchFamily="34" charset="-128"/>
              </a:rPr>
              <a:t> the Allies realize the danger. </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France and Britain realize they need Stalin’s help and begin negotiations with him. </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Nonaggression pact with the Soviet Union, August </a:t>
            </a:r>
            <a:r>
              <a:rPr lang="en-US" altLang="en-US" dirty="0" smtClean="0">
                <a:latin typeface="Calibri" panose="020F0502020204030204" pitchFamily="34" charset="0"/>
                <a:ea typeface="ＭＳ Ｐゴシック" panose="020B0600070205080204" pitchFamily="34" charset="-128"/>
              </a:rPr>
              <a:t>23, 1939.</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Takes the whole world by surprise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Established spheres of influence for Germany and USSR and gives Hitler freedom to attack Poland.</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September 1- Hitler invades Poland</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September 3- Britain and France declare war on Germany</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Sep 17- USSR invades eastern Poland.</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86530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Nazi-Soviet Pact, 1939</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838200"/>
            <a:ext cx="59436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29457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Nazi-Soviet Pact</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6868" y="762000"/>
            <a:ext cx="7653731"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2468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Nazi-Soviet Pact</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609600"/>
            <a:ext cx="6857999"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29331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Hitler Declares War</a:t>
            </a:r>
            <a:endParaRPr lang="en-US" dirty="0"/>
          </a:p>
        </p:txBody>
      </p:sp>
      <p:sp>
        <p:nvSpPr>
          <p:cNvPr id="1331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p834</a:t>
            </a:r>
          </a:p>
        </p:txBody>
      </p:sp>
      <p:pic>
        <p:nvPicPr>
          <p:cNvPr id="11269" name="Picture 2" descr="A black and white photo shows the German dictator, Adolf Hitler delivering a speech in front of the assembly.  " title="Hitler Declares Wa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8738" y="762000"/>
            <a:ext cx="3946525"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2"/>
          <p:cNvSpPr>
            <a:spLocks noChangeArrowheads="1"/>
          </p:cNvSpPr>
          <p:nvPr/>
        </p:nvSpPr>
        <p:spPr bwMode="auto">
          <a:xfrm>
            <a:off x="952500" y="5756275"/>
            <a:ext cx="723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Adolf Hitler believed that it was necessary for Germany to gain living space through conquest in the east. This policy meant war. </a:t>
            </a:r>
            <a:endParaRPr lang="en-US" altLang="en-US" sz="20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noChangeArrowheads="1"/>
          </p:cNvSpPr>
          <p:nvPr>
            <p:ph type="title"/>
          </p:nvPr>
        </p:nvSpPr>
        <p:spPr>
          <a:xfrm>
            <a:off x="690563"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Path to War in Asia</a:t>
            </a:r>
          </a:p>
        </p:txBody>
      </p:sp>
      <p:sp>
        <p:nvSpPr>
          <p:cNvPr id="15363" name="Rectangle 9"/>
          <p:cNvSpPr>
            <a:spLocks noGrp="1" noChangeArrowheads="1"/>
          </p:cNvSpPr>
          <p:nvPr>
            <p:ph type="body" idx="1"/>
          </p:nvPr>
        </p:nvSpPr>
        <p:spPr>
          <a:xfrm>
            <a:off x="690563" y="1066800"/>
            <a:ext cx="7769225" cy="4113212"/>
          </a:xfrm>
        </p:spPr>
        <p:txBody>
          <a:bodyPr/>
          <a:lstStyle/>
          <a:p>
            <a:pPr eaLnBrk="1" hangingPunct="1"/>
            <a:r>
              <a:rPr lang="en-US" altLang="en-US" dirty="0">
                <a:latin typeface="Calibri" panose="020F0502020204030204" pitchFamily="34" charset="0"/>
                <a:ea typeface="ＭＳ Ｐゴシック" panose="020B0600070205080204" pitchFamily="34" charset="-128"/>
              </a:rPr>
              <a:t>Rise of the Japanese</a:t>
            </a:r>
          </a:p>
          <a:p>
            <a:pPr lvl="1" eaLnBrk="1" hangingPunct="1"/>
            <a:r>
              <a:rPr lang="en-US" altLang="en-US" dirty="0">
                <a:latin typeface="Calibri" panose="020F0502020204030204" pitchFamily="34" charset="0"/>
                <a:ea typeface="ＭＳ Ｐゴシック" panose="020B0600070205080204" pitchFamily="34" charset="-128"/>
              </a:rPr>
              <a:t>Imperial strength and weakness</a:t>
            </a:r>
          </a:p>
          <a:p>
            <a:pPr lvl="2" eaLnBrk="1" hangingPunct="1"/>
            <a:r>
              <a:rPr lang="en-US" altLang="en-US" dirty="0">
                <a:latin typeface="Calibri" panose="020F0502020204030204" pitchFamily="34" charset="0"/>
                <a:ea typeface="ＭＳ Ｐゴシック" panose="020B0600070205080204" pitchFamily="34" charset="-128"/>
              </a:rPr>
              <a:t>Acquisition of Korea, Formosa, Manchuria, and the Marshall, Caroline, and Mariana islands</a:t>
            </a:r>
          </a:p>
          <a:p>
            <a:pPr lvl="2" eaLnBrk="1" hangingPunct="1"/>
            <a:r>
              <a:rPr lang="en-US" altLang="en-US" dirty="0">
                <a:latin typeface="Calibri" panose="020F0502020204030204" pitchFamily="34" charset="0"/>
                <a:ea typeface="ＭＳ Ｐゴシック" panose="020B0600070205080204" pitchFamily="34" charset="-128"/>
              </a:rPr>
              <a:t>Internal tensions, economic crises, and right-wing patriotism</a:t>
            </a:r>
          </a:p>
          <a:p>
            <a:pPr lvl="1" eaLnBrk="1" hangingPunct="1"/>
            <a:r>
              <a:rPr lang="en-US" altLang="en-US" dirty="0">
                <a:latin typeface="Calibri" panose="020F0502020204030204" pitchFamily="34" charset="0"/>
                <a:ea typeface="ＭＳ Ｐゴシック" panose="020B0600070205080204" pitchFamily="34" charset="-128"/>
              </a:rPr>
              <a:t>Japanese goals in East Asia</a:t>
            </a:r>
          </a:p>
          <a:p>
            <a:pPr lvl="2" eaLnBrk="1" hangingPunct="1"/>
            <a:r>
              <a:rPr lang="en-US" altLang="en-US" dirty="0">
                <a:latin typeface="Calibri" panose="020F0502020204030204" pitchFamily="34" charset="0"/>
                <a:ea typeface="ＭＳ Ｐゴシック" panose="020B0600070205080204" pitchFamily="34" charset="-128"/>
              </a:rPr>
              <a:t>Military strategy targeting China</a:t>
            </a:r>
          </a:p>
          <a:p>
            <a:pPr lvl="3" eaLnBrk="1" hangingPunct="1"/>
            <a:r>
              <a:rPr lang="en-US" altLang="en-US" dirty="0">
                <a:latin typeface="Calibri" panose="020F0502020204030204" pitchFamily="34" charset="0"/>
                <a:ea typeface="ＭＳ Ｐゴシック" panose="020B0600070205080204" pitchFamily="34" charset="-128"/>
              </a:rPr>
              <a:t>Japanese seizure of Manchuria, 1931 </a:t>
            </a:r>
          </a:p>
          <a:p>
            <a:pPr lvl="4" eaLnBrk="1" hangingPunct="1"/>
            <a:r>
              <a:rPr lang="en-US" altLang="en-US" dirty="0">
                <a:latin typeface="Calibri" panose="020F0502020204030204" pitchFamily="34" charset="0"/>
                <a:ea typeface="ＭＳ Ｐゴシック" panose="020B0600070205080204" pitchFamily="34" charset="-128"/>
              </a:rPr>
              <a:t>Chiang Kai-shek (1887 – 1975)</a:t>
            </a:r>
          </a:p>
          <a:p>
            <a:pPr lvl="3" eaLnBrk="1" hangingPunct="1"/>
            <a:r>
              <a:rPr lang="en-US" altLang="en-US" dirty="0">
                <a:latin typeface="Calibri" panose="020F0502020204030204" pitchFamily="34" charset="0"/>
                <a:ea typeface="ＭＳ Ｐゴシック" panose="020B0600070205080204" pitchFamily="34" charset="-128"/>
              </a:rPr>
              <a:t>Seizure of Nanjing, 1937</a:t>
            </a:r>
          </a:p>
          <a:p>
            <a:pPr lvl="2" eaLnBrk="1" hangingPunct="1"/>
            <a:r>
              <a:rPr lang="en-US" altLang="en-US" dirty="0">
                <a:latin typeface="Calibri" panose="020F0502020204030204" pitchFamily="34" charset="0"/>
                <a:ea typeface="ＭＳ Ｐゴシック" panose="020B0600070205080204" pitchFamily="34" charset="-128"/>
              </a:rPr>
              <a:t>Cooperation with Nazi Germany</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A Japanese Victory March in China</a:t>
            </a:r>
            <a:endParaRPr lang="en-US" dirty="0"/>
          </a:p>
        </p:txBody>
      </p:sp>
      <p:sp>
        <p:nvSpPr>
          <p:cNvPr id="1638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p835</a:t>
            </a:r>
          </a:p>
        </p:txBody>
      </p:sp>
      <p:pic>
        <p:nvPicPr>
          <p:cNvPr id="1638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762000"/>
            <a:ext cx="3492500"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2"/>
          <p:cNvSpPr>
            <a:spLocks noChangeArrowheads="1"/>
          </p:cNvSpPr>
          <p:nvPr/>
        </p:nvSpPr>
        <p:spPr bwMode="auto">
          <a:xfrm>
            <a:off x="1098550" y="5616575"/>
            <a:ext cx="6934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After consolidating its authority over Manchuria, Japan began to expand into northern China.</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idx="4294967295"/>
          </p:nvPr>
        </p:nvSpPr>
        <p:spPr>
          <a:xfrm>
            <a:off x="0" y="381000"/>
            <a:ext cx="9144000" cy="381000"/>
          </a:xfrm>
        </p:spPr>
        <p:txBody>
          <a:bodyPr/>
          <a:lstStyle/>
          <a:p>
            <a:pPr eaLnBrk="1" hangingPunct="1"/>
            <a:r>
              <a:rPr lang="en-US" altLang="en-US" dirty="0">
                <a:solidFill>
                  <a:srgbClr val="000000"/>
                </a:solidFill>
                <a:latin typeface="Calibri" panose="020F0502020204030204" pitchFamily="34" charset="0"/>
                <a:ea typeface="ＭＳ Ｐゴシック" panose="020B0600070205080204" pitchFamily="34" charset="-128"/>
              </a:rPr>
              <a:t>CHRONOLOGY Prelude to War, </a:t>
            </a:r>
            <a:br>
              <a:rPr lang="en-US" altLang="en-US" dirty="0">
                <a:solidFill>
                  <a:srgbClr val="000000"/>
                </a:solidFill>
                <a:latin typeface="Calibri" panose="020F0502020204030204" pitchFamily="34" charset="0"/>
                <a:ea typeface="ＭＳ Ｐゴシック" panose="020B0600070205080204" pitchFamily="34" charset="-128"/>
              </a:rPr>
            </a:br>
            <a:r>
              <a:rPr lang="en-US" altLang="en-US" dirty="0">
                <a:solidFill>
                  <a:srgbClr val="000000"/>
                </a:solidFill>
                <a:latin typeface="Calibri" panose="020F0502020204030204" pitchFamily="34" charset="0"/>
                <a:ea typeface="ＭＳ Ｐゴシック" panose="020B0600070205080204" pitchFamily="34" charset="-128"/>
              </a:rPr>
              <a:t>1933–1939 (Slide 1 of 2)</a:t>
            </a:r>
            <a:endParaRPr lang="en-US" altLang="en-US" dirty="0">
              <a:ea typeface="ＭＳ Ｐゴシック" panose="020B0600070205080204" pitchFamily="34" charset="-128"/>
            </a:endParaRPr>
          </a:p>
        </p:txBody>
      </p:sp>
      <p:sp>
        <p:nvSpPr>
          <p:cNvPr id="1843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p835</a:t>
            </a:r>
          </a:p>
        </p:txBody>
      </p:sp>
      <p:graphicFrame>
        <p:nvGraphicFramePr>
          <p:cNvPr id="6" name="Table 5"/>
          <p:cNvGraphicFramePr>
            <a:graphicFrameLocks noGrp="1"/>
          </p:cNvGraphicFramePr>
          <p:nvPr>
            <p:extLst>
              <p:ext uri="{D42A27DB-BD31-4B8C-83A1-F6EECF244321}">
                <p14:modId xmlns:p14="http://schemas.microsoft.com/office/powerpoint/2010/main" val="1571350882"/>
              </p:ext>
            </p:extLst>
          </p:nvPr>
        </p:nvGraphicFramePr>
        <p:xfrm>
          <a:off x="1066800" y="1219200"/>
          <a:ext cx="7924800" cy="5227320"/>
        </p:xfrm>
        <a:graphic>
          <a:graphicData uri="http://schemas.openxmlformats.org/drawingml/2006/table">
            <a:tbl>
              <a:tblPr firstRow="1"/>
              <a:tblGrid>
                <a:gridCol w="5079744">
                  <a:extLst>
                    <a:ext uri="{9D8B030D-6E8A-4147-A177-3AD203B41FA5}">
                      <a16:colId xmlns="" xmlns:a16="http://schemas.microsoft.com/office/drawing/2014/main" val="20000"/>
                    </a:ext>
                  </a:extLst>
                </a:gridCol>
                <a:gridCol w="2845056">
                  <a:extLst>
                    <a:ext uri="{9D8B030D-6E8A-4147-A177-3AD203B41FA5}">
                      <a16:colId xmlns="" xmlns:a16="http://schemas.microsoft.com/office/drawing/2014/main" val="20001"/>
                    </a:ext>
                  </a:extLst>
                </a:gridCol>
              </a:tblGrid>
              <a:tr h="411480">
                <a:tc>
                  <a:txBody>
                    <a:bodyPr/>
                    <a:lstStyle/>
                    <a:p>
                      <a:pPr marL="0" marR="0">
                        <a:lnSpc>
                          <a:spcPct val="115000"/>
                        </a:lnSpc>
                        <a:spcBef>
                          <a:spcPts val="0"/>
                        </a:spcBef>
                        <a:spcAft>
                          <a:spcPts val="0"/>
                        </a:spcAft>
                      </a:pPr>
                      <a:r>
                        <a:rPr lang="en-US" sz="20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41148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Japan seizes Manchuria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1931 (September)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41148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Hitler becomes chancellor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1933 (January 30)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r h="41148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Hitler announces a German air force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1935 (March 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49226594"/>
                  </a:ext>
                </a:extLst>
              </a:tr>
              <a:tr h="41148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Hitler announces military conscription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1935 (March 16)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3"/>
                  </a:ext>
                </a:extLst>
              </a:tr>
              <a:tr h="41148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Anglo-German Naval Pact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1935 (June 18)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369013255"/>
                  </a:ext>
                </a:extLst>
              </a:tr>
              <a:tr h="41148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Mussolini invades Ethiopia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1935 (October)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4"/>
                  </a:ext>
                </a:extLst>
              </a:tr>
              <a:tr h="41148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Hitler occupies demilitarized Rhineland</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1936 (March 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5"/>
                  </a:ext>
                </a:extLst>
              </a:tr>
              <a:tr h="41148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Mussolini and Hitler intervene in the Spanish Civil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1936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447531681"/>
                  </a:ext>
                </a:extLst>
              </a:tr>
              <a:tr h="41148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Rome-Berlin Axis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1936 (October)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6"/>
                  </a:ext>
                </a:extLst>
              </a:tr>
              <a:tr h="41148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Anti-Comintern Pact (Japan and Germany)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1936 (November)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7"/>
                  </a:ext>
                </a:extLst>
              </a:tr>
              <a:tr h="41148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Japan invades China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1937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8"/>
                  </a:ext>
                </a:extLst>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534400" cy="381000"/>
          </a:xfrm>
        </p:spPr>
        <p:txBody>
          <a:bodyPr/>
          <a:lstStyle/>
          <a:p>
            <a:r>
              <a:rPr lang="en-US" altLang="en-US" dirty="0">
                <a:solidFill>
                  <a:srgbClr val="000000"/>
                </a:solidFill>
                <a:latin typeface="Calibri" panose="020F0502020204030204" pitchFamily="34" charset="0"/>
                <a:ea typeface="ＭＳ Ｐゴシック" panose="020B0600070205080204" pitchFamily="34" charset="-128"/>
              </a:rPr>
              <a:t>CHRONOLOGY Prelude to War, </a:t>
            </a:r>
            <a:br>
              <a:rPr lang="en-US" altLang="en-US" dirty="0">
                <a:solidFill>
                  <a:srgbClr val="000000"/>
                </a:solidFill>
                <a:latin typeface="Calibri" panose="020F0502020204030204" pitchFamily="34" charset="0"/>
                <a:ea typeface="ＭＳ Ｐゴシック" panose="020B0600070205080204" pitchFamily="34" charset="-128"/>
              </a:rPr>
            </a:br>
            <a:r>
              <a:rPr lang="en-US" altLang="en-US" dirty="0">
                <a:solidFill>
                  <a:srgbClr val="000000"/>
                </a:solidFill>
                <a:latin typeface="Calibri" panose="020F0502020204030204" pitchFamily="34" charset="0"/>
                <a:ea typeface="ＭＳ Ｐゴシック" panose="020B0600070205080204" pitchFamily="34" charset="-128"/>
              </a:rPr>
              <a:t>1933–1939 (Slide 2 of 2)</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831720735"/>
              </p:ext>
            </p:extLst>
          </p:nvPr>
        </p:nvGraphicFramePr>
        <p:xfrm>
          <a:off x="800100" y="1600200"/>
          <a:ext cx="8153400" cy="4819650"/>
        </p:xfrm>
        <a:graphic>
          <a:graphicData uri="http://schemas.openxmlformats.org/drawingml/2006/table">
            <a:tbl>
              <a:tblPr firstRow="1"/>
              <a:tblGrid>
                <a:gridCol w="5226275">
                  <a:extLst>
                    <a:ext uri="{9D8B030D-6E8A-4147-A177-3AD203B41FA5}">
                      <a16:colId xmlns="" xmlns:a16="http://schemas.microsoft.com/office/drawing/2014/main" val="20000"/>
                    </a:ext>
                  </a:extLst>
                </a:gridCol>
                <a:gridCol w="2927125">
                  <a:extLst>
                    <a:ext uri="{9D8B030D-6E8A-4147-A177-3AD203B41FA5}">
                      <a16:colId xmlns="" xmlns:a16="http://schemas.microsoft.com/office/drawing/2014/main" val="20001"/>
                    </a:ext>
                  </a:extLst>
                </a:gridCol>
              </a:tblGrid>
              <a:tr h="41148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41148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Germany annexes Austria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1938 (March 13)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41148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Munich Conference: Germany occupies Sudetenland</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1938 (September 29)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r h="41148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Germany occupies the rest of Czechoslovakia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1939 (March)</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3"/>
                  </a:ext>
                </a:extLst>
              </a:tr>
              <a:tr h="41148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German-Soviet Nonaggression Pact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1939 (August 23)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4"/>
                  </a:ext>
                </a:extLst>
              </a:tr>
              <a:tr h="41148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Germany invades Poland</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1939 (September 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5"/>
                  </a:ext>
                </a:extLst>
              </a:tr>
              <a:tr h="41148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Britain and France declare war on Germany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1939 (September 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6"/>
                  </a:ext>
                </a:extLst>
              </a:tr>
              <a:tr h="41148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Soviet Union invades</a:t>
                      </a:r>
                      <a:r>
                        <a:rPr lang="en-US" sz="2500" baseline="0" dirty="0">
                          <a:effectLst/>
                          <a:latin typeface="Calibri" panose="020F0502020204030204" pitchFamily="34" charset="0"/>
                          <a:ea typeface="Calibri"/>
                          <a:cs typeface="Times New Roman"/>
                        </a:rPr>
                        <a:t> Poland</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1939 (September 17)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044661007"/>
                  </a:ext>
                </a:extLst>
              </a:tr>
            </a:tbl>
          </a:graphicData>
        </a:graphic>
      </p:graphicFrame>
    </p:spTree>
    <p:extLst>
      <p:ext uri="{BB962C8B-B14F-4D97-AF65-F5344CB8AC3E}">
        <p14:creationId xmlns:p14="http://schemas.microsoft.com/office/powerpoint/2010/main" val="6105483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62" y="152400"/>
            <a:ext cx="8491537" cy="381000"/>
          </a:xfrm>
        </p:spPr>
        <p:txBody>
          <a:bodyPr/>
          <a:lstStyle/>
          <a:p>
            <a:r>
              <a:rPr lang="en-US" dirty="0">
                <a:latin typeface="Calibri" panose="020F0502020204030204" pitchFamily="34" charset="0"/>
              </a:rPr>
              <a:t>Focus Questions</a:t>
            </a:r>
          </a:p>
        </p:txBody>
      </p:sp>
      <p:sp>
        <p:nvSpPr>
          <p:cNvPr id="3" name="Content Placeholder 2"/>
          <p:cNvSpPr>
            <a:spLocks noGrp="1"/>
          </p:cNvSpPr>
          <p:nvPr>
            <p:ph idx="1"/>
          </p:nvPr>
        </p:nvSpPr>
        <p:spPr>
          <a:xfrm>
            <a:off x="652462" y="914400"/>
            <a:ext cx="8034337" cy="4953000"/>
          </a:xfrm>
        </p:spPr>
        <p:txBody>
          <a:bodyPr/>
          <a:lstStyle/>
          <a:p>
            <a:r>
              <a:rPr lang="en-US" sz="2500" dirty="0">
                <a:latin typeface="Calibri" panose="020F0502020204030204" pitchFamily="34" charset="0"/>
              </a:rPr>
              <a:t>​What were Hitler’s foreign policy goals, and what steps did he take to achieve them between 1933 and 1939? How did Japan’s policies lead to war in Asia?</a:t>
            </a:r>
          </a:p>
          <a:p>
            <a:r>
              <a:rPr lang="en-US" sz="2500" dirty="0">
                <a:latin typeface="Calibri" panose="020F0502020204030204" pitchFamily="34" charset="0"/>
              </a:rPr>
              <a:t>​What were the major events of World War II in Europe and in Asia, and why were the Allies ultimately victorious?</a:t>
            </a:r>
          </a:p>
          <a:p>
            <a:r>
              <a:rPr lang="en-US" sz="2500" dirty="0">
                <a:latin typeface="Calibri" panose="020F0502020204030204" pitchFamily="34" charset="0"/>
              </a:rPr>
              <a:t>​How was the Nazi empire organized? What was the Holocaust, and what was the relationship between Hitler’s worldview, his foreign policy, and the Holocaust?</a:t>
            </a:r>
          </a:p>
          <a:p>
            <a:r>
              <a:rPr lang="en-US" sz="2500" dirty="0">
                <a:latin typeface="Calibri" panose="020F0502020204030204" pitchFamily="34" charset="0"/>
              </a:rPr>
              <a:t>​What were conditions like on the home front for Japan and the major Western nations involved in World War II?</a:t>
            </a:r>
          </a:p>
          <a:p>
            <a:r>
              <a:rPr lang="en-US" sz="2500" dirty="0">
                <a:latin typeface="Calibri" panose="020F0502020204030204" pitchFamily="34" charset="0"/>
              </a:rPr>
              <a:t>​What were the costs of World War II? How did the Allies’ visions of postwar Europe differ, and how did these differences contribute to the emergence of the Cold War?</a:t>
            </a:r>
          </a:p>
        </p:txBody>
      </p:sp>
    </p:spTree>
    <p:extLst>
      <p:ext uri="{BB962C8B-B14F-4D97-AF65-F5344CB8AC3E}">
        <p14:creationId xmlns:p14="http://schemas.microsoft.com/office/powerpoint/2010/main" val="2890089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noChangeArrowheads="1"/>
          </p:cNvSpPr>
          <p:nvPr>
            <p:ph type="title"/>
          </p:nvPr>
        </p:nvSpPr>
        <p:spPr>
          <a:xfrm>
            <a:off x="690563" y="381000"/>
            <a:ext cx="8453437" cy="762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Course of World War II </a:t>
            </a:r>
            <a:br>
              <a:rPr lang="en-US" altLang="en-US" dirty="0">
                <a:latin typeface="Calibri" panose="020F0502020204030204" pitchFamily="34" charset="0"/>
                <a:ea typeface="ＭＳ Ｐゴシック" panose="020B0600070205080204" pitchFamily="34" charset="-128"/>
              </a:rPr>
            </a:br>
            <a:endParaRPr lang="en-US" altLang="en-US" dirty="0">
              <a:latin typeface="Calibri" panose="020F0502020204030204" pitchFamily="34" charset="0"/>
              <a:ea typeface="ＭＳ Ｐゴシック" panose="020B0600070205080204" pitchFamily="34" charset="-128"/>
            </a:endParaRPr>
          </a:p>
        </p:txBody>
      </p:sp>
      <p:sp>
        <p:nvSpPr>
          <p:cNvPr id="20483" name="Rectangle 9"/>
          <p:cNvSpPr>
            <a:spLocks noGrp="1" noChangeArrowheads="1"/>
          </p:cNvSpPr>
          <p:nvPr>
            <p:ph type="body" idx="1"/>
          </p:nvPr>
        </p:nvSpPr>
        <p:spPr>
          <a:xfrm>
            <a:off x="690563" y="914400"/>
            <a:ext cx="8148637" cy="5334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Victory and Stalemate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Dismemberment of Poland within four weeks </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Hitler’s attack in the west</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“Phony War”, winter 1939-1940</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Germany resumes offensive </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Attacks on Denmark, Norway, Netherlands, Belgium, and France, April-May 1940 </a:t>
            </a:r>
          </a:p>
          <a:p>
            <a:pPr lvl="4" eaLnBrk="1" hangingPunct="1">
              <a:lnSpc>
                <a:spcPct val="90000"/>
              </a:lnSpc>
            </a:pPr>
            <a:r>
              <a:rPr lang="en-US" altLang="en-US" dirty="0">
                <a:latin typeface="Calibri" panose="020F0502020204030204" pitchFamily="34" charset="0"/>
                <a:ea typeface="ＭＳ Ｐゴシック" panose="020B0600070205080204" pitchFamily="34" charset="-128"/>
              </a:rPr>
              <a:t>Evacuation of Dunkirk</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Surrender of France, June 22, 1940</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Establishment of the Vichy regime</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Marshal Henri </a:t>
            </a:r>
            <a:r>
              <a:rPr lang="en-US" altLang="en-US" dirty="0" err="1">
                <a:latin typeface="Calibri" panose="020F0502020204030204" pitchFamily="34" charset="0"/>
                <a:ea typeface="ＭＳ Ｐゴシック" panose="020B0600070205080204" pitchFamily="34" charset="-128"/>
              </a:rPr>
              <a:t>Pétain</a:t>
            </a:r>
            <a:r>
              <a:rPr lang="en-US" altLang="en-US" dirty="0">
                <a:latin typeface="Calibri" panose="020F0502020204030204" pitchFamily="34" charset="0"/>
                <a:ea typeface="ＭＳ Ｐゴシック" panose="020B0600070205080204" pitchFamily="34" charset="-128"/>
              </a:rPr>
              <a:t> (1856 – 1951)</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27.2 World War II in Europe and North Africa</a:t>
            </a:r>
            <a:endParaRPr lang="en-US" dirty="0"/>
          </a:p>
        </p:txBody>
      </p:sp>
      <p:sp>
        <p:nvSpPr>
          <p:cNvPr id="21506"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27.2 p837</a:t>
            </a:r>
          </a:p>
        </p:txBody>
      </p:sp>
      <p:pic>
        <p:nvPicPr>
          <p:cNvPr id="15365" name="Picture 2" descr="A map showing the countries of Europe, northern Africa and western Asia during the World War II. The map also shows the extent of the German-Italian axis (1939), Axis satellites and allies (1941), Axis conquests (1939-1942), Allied powers and areas under allied control, Neutral nations, Axis offensives (1939-1942), Farthest Axis advance (1941-1942), Allied offensives (1942-1945), and Soviet annexations.&#10;&#10;German-Italian axis included: Finland, East Prussia, Germany, Italy, and Albania. &#10;Axis satellites and allies encompassed: Vichy France, Slovakia, Hungary, Bulgaria, Morocco, Spanish Sahara, Algeria, and Tunisia. &#10;Axis conquests included: Norway, Netherlands, Belgium, Ukraine, Soviet Union, Yugoslavia, and Greece.&#10;Allied powers and areas under allied control: Western Asian countries, Iran, Iraq, Kuwait, Syria, Lebanon, Palestine, Egypt, Transjordan, and the Great Britain.&#10;Neutral countries: Ireland, Sweden, Turkey, Spain, and Portugal. &#10;The axis offensives shown (purple arrows) during the period of 1939-42 extended toward France and Belgium on the eastern side, and toward Poland, Lithuania, Latvia and Estonia to the east and even further toward Ukraine and western Russia. In the north, the axis advanced to Norway through Denmark and also into Greece through Yugoslavia in the south.  &#10;The farthest Axis advances (red line) during 1941-42 were into northern and western Russia and into parts of Egypt in the south. The Allied offensives (orange arrows) during 1942-45 entered from Great Britain towards the mainland Europe through the coast of Normandy in France and then further east into Germany. They entered through Finland and Russia in the north and the east, all the way from Ukraine, Romania, Poland, Slovakia and Hungary. &#10;The Allied offensives made their way from the coast of North Africa, through the Mediterranean Sea into Italy and Germany. &#10;The Soviets had annexed (marked with the Soviet emblem) the states of Estonia, Latvia, Lithuania and Romania.                                                                                                                  " title="MAP 27.2 World War II in Europe and North Afric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5550" y="639763"/>
            <a:ext cx="6697663"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noChangeArrowheads="1"/>
          </p:cNvSpPr>
          <p:nvPr>
            <p:ph type="title"/>
          </p:nvPr>
        </p:nvSpPr>
        <p:spPr>
          <a:xfrm>
            <a:off x="685800" y="304800"/>
            <a:ext cx="8453437" cy="762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Course of World War II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(Slide 2 of 2)</a:t>
            </a:r>
          </a:p>
        </p:txBody>
      </p:sp>
      <p:sp>
        <p:nvSpPr>
          <p:cNvPr id="23555" name="Rectangle 9"/>
          <p:cNvSpPr>
            <a:spLocks noGrp="1" noChangeArrowheads="1"/>
          </p:cNvSpPr>
          <p:nvPr>
            <p:ph type="body" idx="1"/>
          </p:nvPr>
        </p:nvSpPr>
        <p:spPr>
          <a:xfrm>
            <a:off x="685800" y="1447800"/>
            <a:ext cx="7769225" cy="45847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Problem of Britain</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New leadership: Winston Churchill (1874 – 1965)</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Battle of Britain, August-September 1940</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Failure of the German Luftwaffe to weaken Britain for invasion</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Possibility of a Mediterranean strategy</a:t>
            </a:r>
          </a:p>
          <a:p>
            <a:pPr eaLnBrk="1" hangingPunct="1">
              <a:lnSpc>
                <a:spcPct val="90000"/>
              </a:lnSpc>
            </a:pPr>
            <a:r>
              <a:rPr lang="en-US" altLang="en-US" dirty="0">
                <a:latin typeface="Calibri" panose="020F0502020204030204" pitchFamily="34" charset="0"/>
                <a:ea typeface="ＭＳ Ｐゴシック" panose="020B0600070205080204" pitchFamily="34" charset="-128"/>
              </a:rPr>
              <a:t>Invasion of the Soviet Union </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Attack launched, June 22, 1941</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Soviet resistance and counterattacks stalls the German offensive, December 1941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German Troops in the Soviet Union (Slide 1 of 2)</a:t>
            </a:r>
            <a:endParaRPr lang="en-US" dirty="0"/>
          </a:p>
        </p:txBody>
      </p:sp>
      <p:sp>
        <p:nvSpPr>
          <p:cNvPr id="2457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p838</a:t>
            </a:r>
          </a:p>
        </p:txBody>
      </p:sp>
      <p:pic>
        <p:nvPicPr>
          <p:cNvPr id="2458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5113" y="555625"/>
            <a:ext cx="3533775"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Rectangle 2"/>
          <p:cNvSpPr>
            <a:spLocks noChangeArrowheads="1"/>
          </p:cNvSpPr>
          <p:nvPr/>
        </p:nvSpPr>
        <p:spPr bwMode="auto">
          <a:xfrm>
            <a:off x="1771650" y="5715000"/>
            <a:ext cx="5600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This photo shows German troops advancing by foot.</a:t>
            </a:r>
            <a:endParaRPr lang="en-US" altLang="en-US" sz="20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German Troops in the Soviet Union (Slide 2 of 2)</a:t>
            </a:r>
            <a:endParaRPr lang="en-US" dirty="0"/>
          </a:p>
        </p:txBody>
      </p:sp>
      <p:sp>
        <p:nvSpPr>
          <p:cNvPr id="2662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p838</a:t>
            </a:r>
          </a:p>
        </p:txBody>
      </p:sp>
      <p:pic>
        <p:nvPicPr>
          <p:cNvPr id="2662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762000"/>
            <a:ext cx="6886575"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2"/>
          <p:cNvSpPr>
            <a:spLocks noChangeArrowheads="1"/>
          </p:cNvSpPr>
          <p:nvPr/>
        </p:nvSpPr>
        <p:spPr bwMode="auto">
          <a:xfrm>
            <a:off x="762000" y="6011863"/>
            <a:ext cx="7620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This photo shows German troops advancing by tank in the Soviet Union.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noChangeArrowheads="1"/>
          </p:cNvSpPr>
          <p:nvPr>
            <p:ph type="title"/>
          </p:nvPr>
        </p:nvSpPr>
        <p:spPr>
          <a:xfrm>
            <a:off x="690563"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War in Asia</a:t>
            </a:r>
          </a:p>
        </p:txBody>
      </p:sp>
      <p:sp>
        <p:nvSpPr>
          <p:cNvPr id="28675" name="Rectangle 3"/>
          <p:cNvSpPr>
            <a:spLocks noGrp="1" noChangeArrowheads="1"/>
          </p:cNvSpPr>
          <p:nvPr>
            <p:ph type="body" idx="1"/>
          </p:nvPr>
        </p:nvSpPr>
        <p:spPr>
          <a:xfrm>
            <a:off x="685800" y="1295400"/>
            <a:ext cx="7769225" cy="4113213"/>
          </a:xfrm>
        </p:spPr>
        <p:txBody>
          <a:bodyPr/>
          <a:lstStyle/>
          <a:p>
            <a:pPr eaLnBrk="1" hangingPunct="1"/>
            <a:r>
              <a:rPr lang="en-US" altLang="en-US">
                <a:latin typeface="Calibri" panose="020F0502020204030204" pitchFamily="34" charset="0"/>
                <a:ea typeface="ＭＳ Ｐゴシック" panose="020B0600070205080204" pitchFamily="34" charset="-128"/>
              </a:rPr>
              <a:t>The End of American Isolationism</a:t>
            </a:r>
          </a:p>
          <a:p>
            <a:pPr lvl="1" eaLnBrk="1" hangingPunct="1"/>
            <a:r>
              <a:rPr lang="en-US" altLang="en-US">
                <a:latin typeface="Calibri" panose="020F0502020204030204" pitchFamily="34" charset="0"/>
                <a:ea typeface="ＭＳ Ｐゴシック" panose="020B0600070205080204" pitchFamily="34" charset="-128"/>
              </a:rPr>
              <a:t>Japan’s assault on Pearl Harbor and the Philippines creates global war</a:t>
            </a:r>
          </a:p>
          <a:p>
            <a:pPr lvl="1" eaLnBrk="1" hangingPunct="1"/>
            <a:r>
              <a:rPr lang="en-US" altLang="en-US">
                <a:latin typeface="Calibri" panose="020F0502020204030204" pitchFamily="34" charset="0"/>
                <a:ea typeface="ＭＳ Ｐゴシック" panose="020B0600070205080204" pitchFamily="34" charset="-128"/>
              </a:rPr>
              <a:t>Japanese advances, spring 1942</a:t>
            </a:r>
          </a:p>
          <a:p>
            <a:pPr lvl="2" eaLnBrk="1" hangingPunct="1"/>
            <a:r>
              <a:rPr lang="en-US" altLang="en-US">
                <a:latin typeface="Calibri" panose="020F0502020204030204" pitchFamily="34" charset="0"/>
                <a:ea typeface="ＭＳ Ｐゴシック" panose="020B0600070205080204" pitchFamily="34" charset="-128"/>
              </a:rPr>
              <a:t>Establishment of the Great East Asia Co-Prosperity Sphere</a:t>
            </a:r>
          </a:p>
          <a:p>
            <a:pPr lvl="1" eaLnBrk="1" hangingPunct="1"/>
            <a:r>
              <a:rPr lang="en-US" altLang="en-US">
                <a:latin typeface="Calibri" panose="020F0502020204030204" pitchFamily="34" charset="0"/>
                <a:ea typeface="ＭＳ Ｐゴシック" panose="020B0600070205080204" pitchFamily="34" charset="-128"/>
              </a:rPr>
              <a:t>Attacks galvanized American opinion in support for war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27.3 World War II in Asia and the Pacific</a:t>
            </a:r>
            <a:endParaRPr lang="en-US" dirty="0"/>
          </a:p>
        </p:txBody>
      </p:sp>
      <p:sp>
        <p:nvSpPr>
          <p:cNvPr id="29698"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27.3 p839</a:t>
            </a:r>
          </a:p>
        </p:txBody>
      </p:sp>
      <p:pic>
        <p:nvPicPr>
          <p:cNvPr id="21509" name="Picture 2" descr="A map shows eastern Asia and the Pacific during the World War II showcasing Allied powers and areas under Allied control, Japanese Empire (1937), Japanese conquests (1937–1944), Japanese satellite areas (1941), Farthest Japanese advance, Allied offensives (1942–1945), Japanese offensives (1942–1945), Main bombing routes, and Naval battles.&#10;The Allied powers and areas under allied control extended from the Soviet Union and Mongolia in the north to Australia and India in the south with a small portion of China in between. The Japanese empire in 1937 extended from the islands of Japan up to Korea and Manchukuo. The Japanese made conquests during 1937-44 into eastern China, Hong Kong and Burma in the west. They advanced to parts of Malaya, Singapore, Philippine islands, Borneo and the Solomon islands.  The Japanese satellite areas in 1941 were French Indochina, Thailand and northern Malaya. Japan’s farthest advance was extended till Burma in the west to the islands of Dutch East Indies in the south and to the Aleutian Islands, just off the Alaskan coast in the east. The Allies made offensives during the period of 1942-45 from India and China in the west, to the Philippine Islands and Borneo in the south and the islands of Saipan, Guam, Caroline and Marshall in the east. They also advanced into Manchukuo form the Soviet Union in the north. The Japanese made offensives during the same period into Malaya, Philippine Islands, Borneo and eastern areas of the Dutch East Indies. The main bombing routes were from the south of Japan and from islands of Iwojima and Okinawa. The period also witnessed naval battles at the Philippine Islands, Malaya, Guadalcanal in Coral Sea and at Midway, located in the Pacific Ocean.  " title="MAP 27.3 World War II in Asia and the Pacific"/>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1863" y="668338"/>
            <a:ext cx="7280275" cy="593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noChangeArrowheads="1"/>
          </p:cNvSpPr>
          <p:nvPr>
            <p:ph type="title"/>
          </p:nvPr>
        </p:nvSpPr>
        <p:spPr>
          <a:xfrm>
            <a:off x="690563" y="0"/>
            <a:ext cx="8453437" cy="990600"/>
          </a:xfrm>
        </p:spPr>
        <p:txBody>
          <a:bodyPr/>
          <a:lstStyle/>
          <a:p>
            <a:pPr eaLnBrk="1" hangingPunct="1"/>
            <a:r>
              <a:rPr lang="en-US" altLang="en-US" dirty="0">
                <a:latin typeface="Calibri" panose="020F0502020204030204" pitchFamily="34" charset="0"/>
                <a:ea typeface="ＭＳ Ｐゴシック" panose="020B0600070205080204" pitchFamily="34" charset="-128"/>
              </a:rPr>
              <a:t>Turning Point of War, 1942-1943</a:t>
            </a:r>
          </a:p>
        </p:txBody>
      </p:sp>
      <p:sp>
        <p:nvSpPr>
          <p:cNvPr id="9219" name="Rectangle 9"/>
          <p:cNvSpPr>
            <a:spLocks noGrp="1" noChangeArrowheads="1"/>
          </p:cNvSpPr>
          <p:nvPr>
            <p:ph type="body" idx="1"/>
          </p:nvPr>
        </p:nvSpPr>
        <p:spPr>
          <a:xfrm>
            <a:off x="685800" y="1066800"/>
            <a:ext cx="8305800" cy="5715000"/>
          </a:xfrm>
        </p:spPr>
        <p:txBody>
          <a:bodyPr>
            <a:normAutofit fontScale="92500" lnSpcReduction="10000"/>
          </a:bodyPr>
          <a:lstStyle/>
          <a:p>
            <a:pPr eaLnBrk="1" hangingPunct="1">
              <a:lnSpc>
                <a:spcPct val="90000"/>
              </a:lnSpc>
              <a:buFont typeface="Wingdings" charset="0"/>
              <a:buChar char="§"/>
              <a:defRPr/>
            </a:pPr>
            <a:r>
              <a:rPr lang="en-US" altLang="en-US" dirty="0">
                <a:latin typeface="Calibri" panose="020F0502020204030204" pitchFamily="34" charset="0"/>
                <a:ea typeface="+mn-ea"/>
                <a:cs typeface="+mn-cs"/>
              </a:rPr>
              <a:t>The Grand Alliance versus the Axis Powers</a:t>
            </a:r>
          </a:p>
          <a:p>
            <a:pPr lvl="1" eaLnBrk="1" hangingPunct="1">
              <a:lnSpc>
                <a:spcPct val="90000"/>
              </a:lnSpc>
              <a:buFont typeface="Wingdings" charset="0"/>
              <a:buChar char="§"/>
              <a:defRPr/>
            </a:pPr>
            <a:r>
              <a:rPr lang="en-US" altLang="en-US" dirty="0">
                <a:latin typeface="Calibri" panose="020F0502020204030204" pitchFamily="34" charset="0"/>
              </a:rPr>
              <a:t>Defeat of Germany the first priority</a:t>
            </a:r>
          </a:p>
          <a:p>
            <a:pPr lvl="2" eaLnBrk="1" hangingPunct="1">
              <a:lnSpc>
                <a:spcPct val="90000"/>
              </a:lnSpc>
              <a:buFont typeface="Wingdings" charset="0"/>
              <a:buChar char="§"/>
              <a:defRPr/>
            </a:pPr>
            <a:r>
              <a:rPr lang="en-US" altLang="en-US" dirty="0">
                <a:latin typeface="Calibri" panose="020F0502020204030204" pitchFamily="34" charset="0"/>
              </a:rPr>
              <a:t>Military aid to Russia and Britain</a:t>
            </a:r>
          </a:p>
          <a:p>
            <a:pPr lvl="2" eaLnBrk="1" hangingPunct="1">
              <a:lnSpc>
                <a:spcPct val="90000"/>
              </a:lnSpc>
              <a:buFont typeface="Wingdings" charset="0"/>
              <a:buChar char="§"/>
              <a:defRPr/>
            </a:pPr>
            <a:r>
              <a:rPr lang="en-US" altLang="en-US" dirty="0">
                <a:latin typeface="Calibri" panose="020F0502020204030204" pitchFamily="34" charset="0"/>
              </a:rPr>
              <a:t>Allies ignore political differences</a:t>
            </a:r>
          </a:p>
          <a:p>
            <a:pPr lvl="2" eaLnBrk="1" hangingPunct="1">
              <a:lnSpc>
                <a:spcPct val="90000"/>
              </a:lnSpc>
              <a:buFont typeface="Wingdings" charset="0"/>
              <a:buChar char="§"/>
              <a:defRPr/>
            </a:pPr>
            <a:r>
              <a:rPr lang="en-US" altLang="en-US" dirty="0">
                <a:latin typeface="Calibri" panose="020F0502020204030204" pitchFamily="34" charset="0"/>
              </a:rPr>
              <a:t>Agree on unconditional surrender</a:t>
            </a:r>
          </a:p>
          <a:p>
            <a:pPr lvl="1" eaLnBrk="1" hangingPunct="1">
              <a:lnSpc>
                <a:spcPct val="90000"/>
              </a:lnSpc>
              <a:buFont typeface="Wingdings" charset="0"/>
              <a:buChar char="§"/>
              <a:defRPr/>
            </a:pPr>
            <a:r>
              <a:rPr lang="en-US" altLang="en-US" dirty="0">
                <a:latin typeface="Calibri" panose="020F0502020204030204" pitchFamily="34" charset="0"/>
              </a:rPr>
              <a:t>Allied victory in Africa, 1943 </a:t>
            </a:r>
            <a:endParaRPr lang="en-US" altLang="en-US" sz="2400" dirty="0">
              <a:latin typeface="Calibri" panose="020F0502020204030204" pitchFamily="34" charset="0"/>
            </a:endParaRPr>
          </a:p>
          <a:p>
            <a:pPr eaLnBrk="1" hangingPunct="1">
              <a:lnSpc>
                <a:spcPct val="90000"/>
              </a:lnSpc>
              <a:buFont typeface="Wingdings" charset="0"/>
              <a:buChar char="§"/>
              <a:defRPr/>
            </a:pPr>
            <a:r>
              <a:rPr lang="en-US" altLang="en-US" dirty="0">
                <a:latin typeface="Calibri" panose="020F0502020204030204" pitchFamily="34" charset="0"/>
                <a:ea typeface="+mn-ea"/>
                <a:cs typeface="+mn-cs"/>
              </a:rPr>
              <a:t>Battle of Stalingrad</a:t>
            </a:r>
          </a:p>
          <a:p>
            <a:pPr lvl="1" eaLnBrk="1" hangingPunct="1">
              <a:lnSpc>
                <a:spcPct val="90000"/>
              </a:lnSpc>
              <a:buFont typeface="Wingdings" charset="0"/>
              <a:buChar char="§"/>
              <a:defRPr/>
            </a:pPr>
            <a:r>
              <a:rPr lang="en-US" altLang="en-US" dirty="0">
                <a:latin typeface="Calibri" panose="020F0502020204030204" pitchFamily="34" charset="0"/>
              </a:rPr>
              <a:t>Devastation and deprivation, winter 1942-1943</a:t>
            </a:r>
          </a:p>
          <a:p>
            <a:pPr lvl="2" eaLnBrk="1" hangingPunct="1">
              <a:lnSpc>
                <a:spcPct val="90000"/>
              </a:lnSpc>
              <a:buFont typeface="Wingdings" charset="0"/>
              <a:buChar char="§"/>
              <a:defRPr/>
            </a:pPr>
            <a:r>
              <a:rPr lang="en-US" altLang="en-US" dirty="0">
                <a:latin typeface="Calibri" panose="020F0502020204030204" pitchFamily="34" charset="0"/>
              </a:rPr>
              <a:t>German surrender, February 1943</a:t>
            </a:r>
          </a:p>
          <a:p>
            <a:pPr marL="457200" lvl="1" indent="-457200" eaLnBrk="1" hangingPunct="1">
              <a:lnSpc>
                <a:spcPct val="90000"/>
              </a:lnSpc>
              <a:buFont typeface="Wingdings" charset="0"/>
              <a:buChar char="§"/>
              <a:defRPr/>
            </a:pPr>
            <a:r>
              <a:rPr lang="en-US" altLang="en-US" sz="3200" dirty="0">
                <a:latin typeface="Calibri" panose="020F0502020204030204" pitchFamily="34" charset="0"/>
              </a:rPr>
              <a:t>Battle of Midway, June 4, 1942</a:t>
            </a:r>
          </a:p>
          <a:p>
            <a:pPr lvl="1" eaLnBrk="1" hangingPunct="1">
              <a:lnSpc>
                <a:spcPct val="90000"/>
              </a:lnSpc>
              <a:buFont typeface="Wingdings" charset="0"/>
              <a:buChar char="§"/>
              <a:defRPr/>
            </a:pPr>
            <a:r>
              <a:rPr lang="en-US" altLang="en-US" dirty="0">
                <a:latin typeface="Calibri" panose="020F0502020204030204" pitchFamily="34" charset="0"/>
              </a:rPr>
              <a:t>Turning the tide in Asia</a:t>
            </a:r>
          </a:p>
          <a:p>
            <a:pPr lvl="2" eaLnBrk="1" hangingPunct="1">
              <a:lnSpc>
                <a:spcPct val="90000"/>
              </a:lnSpc>
              <a:buFont typeface="Wingdings" charset="0"/>
              <a:buChar char="§"/>
              <a:defRPr/>
            </a:pPr>
            <a:r>
              <a:rPr lang="en-US" altLang="en-US" dirty="0">
                <a:latin typeface="Calibri" panose="020F0502020204030204" pitchFamily="34" charset="0"/>
              </a:rPr>
              <a:t>American advances across the Pacific</a:t>
            </a:r>
          </a:p>
          <a:p>
            <a:pPr marL="347472" lvl="2" indent="-347472" eaLnBrk="1" hangingPunct="1">
              <a:lnSpc>
                <a:spcPct val="90000"/>
              </a:lnSpc>
              <a:buFont typeface="Wingdings" charset="0"/>
              <a:buChar char="§"/>
              <a:defRPr/>
            </a:pPr>
            <a:r>
              <a:rPr lang="en-US" altLang="en-US" sz="3000" dirty="0">
                <a:latin typeface="Calibri" panose="020F0502020204030204" pitchFamily="34" charset="0"/>
              </a:rPr>
              <a:t>Mid-1943: Allies begin to win the Battle of the North Atlantic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The Battle of Stalingrad (Slide 1 of 2)</a:t>
            </a:r>
            <a:endParaRPr lang="en-US" dirty="0"/>
          </a:p>
        </p:txBody>
      </p:sp>
      <p:sp>
        <p:nvSpPr>
          <p:cNvPr id="3277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p840</a:t>
            </a:r>
          </a:p>
        </p:txBody>
      </p:sp>
      <p:pic>
        <p:nvPicPr>
          <p:cNvPr id="3277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5525" y="685800"/>
            <a:ext cx="709295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2"/>
          <p:cNvSpPr>
            <a:spLocks noChangeArrowheads="1"/>
          </p:cNvSpPr>
          <p:nvPr/>
        </p:nvSpPr>
        <p:spPr bwMode="auto">
          <a:xfrm>
            <a:off x="838200" y="5727700"/>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Shown in the photograph is a German infantry platoon in the ruins of a</a:t>
            </a:r>
          </a:p>
          <a:p>
            <a:pPr>
              <a:spcBef>
                <a:spcPct val="0"/>
              </a:spcBef>
              <a:buClrTx/>
              <a:buSzTx/>
              <a:buFontTx/>
              <a:buNone/>
            </a:pPr>
            <a:r>
              <a:rPr lang="en-US" altLang="en-US" sz="2000">
                <a:latin typeface="Calibri" panose="020F0502020204030204" pitchFamily="34" charset="0"/>
              </a:rPr>
              <a:t>tractor factory they had captured in the northern part of Stalingrad. </a:t>
            </a:r>
            <a:endParaRPr lang="en-US" altLang="en-US" sz="20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The Battle of Stalingrad (Slide 2 of 2)</a:t>
            </a:r>
            <a:endParaRPr lang="en-US" dirty="0"/>
          </a:p>
        </p:txBody>
      </p:sp>
      <p:sp>
        <p:nvSpPr>
          <p:cNvPr id="3481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p840</a:t>
            </a:r>
          </a:p>
        </p:txBody>
      </p:sp>
      <p:pic>
        <p:nvPicPr>
          <p:cNvPr id="3482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1875" y="685800"/>
            <a:ext cx="7080250"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2"/>
          <p:cNvSpPr>
            <a:spLocks noChangeArrowheads="1"/>
          </p:cNvSpPr>
          <p:nvPr/>
        </p:nvSpPr>
        <p:spPr bwMode="auto">
          <a:xfrm>
            <a:off x="876300" y="5767388"/>
            <a:ext cx="73914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photograph shows thousands of captured soldiers being marched across frozen Soviet soil to prison camps. </a:t>
            </a:r>
            <a:endParaRPr lang="en-US" altLang="en-US" sz="2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9144000" cy="381000"/>
          </a:xfrm>
        </p:spPr>
        <p:txBody>
          <a:bodyPr/>
          <a:lstStyle/>
          <a:p>
            <a:pPr>
              <a:defRPr/>
            </a:pPr>
            <a:r>
              <a:rPr lang="en-US" sz="3000" kern="1200" dirty="0">
                <a:solidFill>
                  <a:srgbClr val="000000"/>
                </a:solidFill>
                <a:latin typeface="Calibri"/>
                <a:ea typeface="ＭＳ Ｐゴシック"/>
                <a:cs typeface="ＭＳ Ｐゴシック"/>
              </a:rPr>
              <a:t>Adolf Hitler salutes soldiers marching in Nuremberg during the party rally in 1938</a:t>
            </a:r>
            <a:endParaRPr lang="en-US" sz="3000" dirty="0"/>
          </a:p>
        </p:txBody>
      </p:sp>
      <p:sp>
        <p:nvSpPr>
          <p:cNvPr id="512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p827</a:t>
            </a:r>
          </a:p>
        </p:txBody>
      </p:sp>
      <p:pic>
        <p:nvPicPr>
          <p:cNvPr id="51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1143000"/>
            <a:ext cx="6438900"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noChangeArrowheads="1"/>
          </p:cNvSpPr>
          <p:nvPr>
            <p:ph type="title"/>
          </p:nvPr>
        </p:nvSpPr>
        <p:spPr>
          <a:xfrm>
            <a:off x="685800" y="152400"/>
            <a:ext cx="8458200" cy="609600"/>
          </a:xfrm>
        </p:spPr>
        <p:txBody>
          <a:bodyPr/>
          <a:lstStyle/>
          <a:p>
            <a:pPr eaLnBrk="1" hangingPunct="1"/>
            <a:r>
              <a:rPr lang="en-US" altLang="en-US" dirty="0">
                <a:latin typeface="Calibri" panose="020F0502020204030204" pitchFamily="34" charset="0"/>
                <a:ea typeface="ＭＳ Ｐゴシック" panose="020B0600070205080204" pitchFamily="34" charset="-128"/>
              </a:rPr>
              <a:t>The Last Years of the War</a:t>
            </a:r>
          </a:p>
        </p:txBody>
      </p:sp>
      <p:sp>
        <p:nvSpPr>
          <p:cNvPr id="12290" name="Rectangle 9"/>
          <p:cNvSpPr>
            <a:spLocks noGrp="1" noChangeArrowheads="1"/>
          </p:cNvSpPr>
          <p:nvPr>
            <p:ph type="body" idx="1"/>
          </p:nvPr>
        </p:nvSpPr>
        <p:spPr>
          <a:xfrm>
            <a:off x="765175" y="914400"/>
            <a:ext cx="8226425" cy="5791200"/>
          </a:xfrm>
        </p:spPr>
        <p:txBody>
          <a:bodyPr>
            <a:normAutofit lnSpcReduction="10000"/>
          </a:bodyPr>
          <a:lstStyle/>
          <a:p>
            <a:pPr eaLnBrk="1" hangingPunct="1">
              <a:lnSpc>
                <a:spcPct val="80000"/>
              </a:lnSpc>
              <a:defRPr/>
            </a:pPr>
            <a:r>
              <a:rPr lang="en-US" altLang="en-US" dirty="0">
                <a:latin typeface="Calibri" pitchFamily="34" charset="0"/>
                <a:ea typeface="ＭＳ Ｐゴシック" pitchFamily="34" charset="-128"/>
              </a:rPr>
              <a:t>Allied Advances in the West</a:t>
            </a:r>
          </a:p>
          <a:p>
            <a:pPr lvl="1" eaLnBrk="1" hangingPunct="1">
              <a:lnSpc>
                <a:spcPct val="80000"/>
              </a:lnSpc>
              <a:defRPr/>
            </a:pPr>
            <a:r>
              <a:rPr lang="en-US" altLang="en-US" dirty="0">
                <a:latin typeface="Calibri" pitchFamily="34" charset="0"/>
                <a:ea typeface="ＭＳ Ｐゴシック" pitchFamily="34" charset="-128"/>
              </a:rPr>
              <a:t>Invasion of Italy, September 1943</a:t>
            </a:r>
          </a:p>
          <a:p>
            <a:pPr lvl="2" eaLnBrk="1" hangingPunct="1">
              <a:lnSpc>
                <a:spcPct val="80000"/>
              </a:lnSpc>
              <a:defRPr/>
            </a:pPr>
            <a:r>
              <a:rPr lang="en-US" altLang="en-US" dirty="0">
                <a:latin typeface="Calibri" pitchFamily="34" charset="0"/>
                <a:ea typeface="ＭＳ Ｐゴシック" pitchFamily="34" charset="-128"/>
              </a:rPr>
              <a:t>Fall of Rome, June 4, 1944</a:t>
            </a:r>
          </a:p>
          <a:p>
            <a:pPr lvl="1" eaLnBrk="1" hangingPunct="1">
              <a:lnSpc>
                <a:spcPct val="80000"/>
              </a:lnSpc>
              <a:defRPr/>
            </a:pPr>
            <a:r>
              <a:rPr lang="en-US" altLang="en-US" dirty="0">
                <a:latin typeface="Calibri" pitchFamily="34" charset="0"/>
                <a:ea typeface="ＭＳ Ｐゴシック" pitchFamily="34" charset="-128"/>
              </a:rPr>
              <a:t>D-Day invasion of France, June 6, 1944</a:t>
            </a:r>
          </a:p>
          <a:p>
            <a:pPr lvl="2" eaLnBrk="1" hangingPunct="1">
              <a:lnSpc>
                <a:spcPct val="80000"/>
              </a:lnSpc>
              <a:defRPr/>
            </a:pPr>
            <a:r>
              <a:rPr lang="en-US" altLang="en-US" dirty="0">
                <a:latin typeface="Calibri" pitchFamily="34" charset="0"/>
                <a:ea typeface="ＭＳ Ｐゴシック" pitchFamily="34" charset="-128"/>
              </a:rPr>
              <a:t>Five assault divisions land on Normandy beaches</a:t>
            </a:r>
          </a:p>
          <a:p>
            <a:pPr lvl="1" eaLnBrk="1" hangingPunct="1">
              <a:lnSpc>
                <a:spcPct val="80000"/>
              </a:lnSpc>
              <a:defRPr/>
            </a:pPr>
            <a:r>
              <a:rPr lang="en-US" altLang="en-US" dirty="0">
                <a:latin typeface="Calibri" pitchFamily="34" charset="0"/>
                <a:ea typeface="ＭＳ Ｐゴシック" pitchFamily="34" charset="-128"/>
              </a:rPr>
              <a:t>Advance into Germany</a:t>
            </a:r>
          </a:p>
          <a:p>
            <a:pPr eaLnBrk="1" hangingPunct="1">
              <a:lnSpc>
                <a:spcPct val="80000"/>
              </a:lnSpc>
              <a:defRPr/>
            </a:pPr>
            <a:r>
              <a:rPr lang="en-US" altLang="en-US" dirty="0">
                <a:latin typeface="Calibri" pitchFamily="34" charset="0"/>
                <a:ea typeface="ＭＳ Ｐゴシック" pitchFamily="34" charset="-128"/>
              </a:rPr>
              <a:t>Soviet Offensive in the East</a:t>
            </a:r>
          </a:p>
          <a:p>
            <a:pPr lvl="1" eaLnBrk="1" hangingPunct="1">
              <a:lnSpc>
                <a:spcPct val="80000"/>
              </a:lnSpc>
              <a:defRPr/>
            </a:pPr>
            <a:r>
              <a:rPr lang="en-US" altLang="en-US" dirty="0">
                <a:latin typeface="Calibri" pitchFamily="34" charset="0"/>
                <a:ea typeface="ＭＳ Ｐゴシック" pitchFamily="34" charset="-128"/>
              </a:rPr>
              <a:t>Battle of Kursk, July 5-12, 1943</a:t>
            </a:r>
          </a:p>
          <a:p>
            <a:pPr lvl="1" eaLnBrk="1" hangingPunct="1">
              <a:lnSpc>
                <a:spcPct val="80000"/>
              </a:lnSpc>
              <a:defRPr/>
            </a:pPr>
            <a:r>
              <a:rPr lang="en-US" altLang="en-US" dirty="0">
                <a:latin typeface="Calibri" pitchFamily="34" charset="0"/>
                <a:ea typeface="ＭＳ Ｐゴシック" pitchFamily="34" charset="-128"/>
              </a:rPr>
              <a:t>Advances in eastern Europe, 1944-1945</a:t>
            </a:r>
          </a:p>
          <a:p>
            <a:pPr lvl="1" eaLnBrk="1" hangingPunct="1">
              <a:lnSpc>
                <a:spcPct val="80000"/>
              </a:lnSpc>
              <a:defRPr/>
            </a:pPr>
            <a:r>
              <a:rPr lang="en-US" altLang="en-US" dirty="0">
                <a:latin typeface="Calibri" pitchFamily="34" charset="0"/>
                <a:ea typeface="ＭＳ Ｐゴシック" pitchFamily="34" charset="-128"/>
              </a:rPr>
              <a:t>Hitler’s suicide and German surrender</a:t>
            </a:r>
          </a:p>
          <a:p>
            <a:pPr eaLnBrk="1" hangingPunct="1">
              <a:lnSpc>
                <a:spcPct val="80000"/>
              </a:lnSpc>
              <a:defRPr/>
            </a:pPr>
            <a:r>
              <a:rPr lang="en-US" altLang="en-US" sz="2800" dirty="0">
                <a:latin typeface="Calibri" pitchFamily="34" charset="0"/>
                <a:ea typeface="ＭＳ Ｐゴシック" pitchFamily="34" charset="-128"/>
              </a:rPr>
              <a:t>Defeat of Japan </a:t>
            </a:r>
          </a:p>
          <a:p>
            <a:pPr marL="740664" eaLnBrk="1" hangingPunct="1">
              <a:lnSpc>
                <a:spcPct val="80000"/>
              </a:lnSpc>
              <a:defRPr/>
            </a:pPr>
            <a:r>
              <a:rPr lang="en-US" sz="2800" dirty="0">
                <a:latin typeface="Calibri" panose="020F0502020204030204" pitchFamily="34" charset="0"/>
              </a:rPr>
              <a:t>Battle of Leyte Gulf in the Philippines: largest naval battle of World War II.</a:t>
            </a:r>
            <a:endParaRPr lang="en-US" altLang="en-US" sz="2800" dirty="0">
              <a:latin typeface="Calibri" pitchFamily="34" charset="0"/>
              <a:ea typeface="ＭＳ Ｐゴシック" pitchFamily="34" charset="-128"/>
            </a:endParaRPr>
          </a:p>
          <a:p>
            <a:pPr lvl="1" eaLnBrk="1" hangingPunct="1">
              <a:lnSpc>
                <a:spcPct val="80000"/>
              </a:lnSpc>
              <a:defRPr/>
            </a:pPr>
            <a:r>
              <a:rPr lang="en-US" altLang="en-US" dirty="0">
                <a:latin typeface="Calibri" pitchFamily="34" charset="0"/>
                <a:ea typeface="ＭＳ Ｐゴシック" pitchFamily="34" charset="-128"/>
              </a:rPr>
              <a:t>Surrender after atomic bombs on </a:t>
            </a:r>
            <a:r>
              <a:rPr lang="en-US" altLang="en-US" dirty="0" err="1">
                <a:latin typeface="Calibri" pitchFamily="34" charset="0"/>
                <a:ea typeface="ＭＳ Ｐゴシック" pitchFamily="34" charset="-128"/>
              </a:rPr>
              <a:t>Nagaski</a:t>
            </a:r>
            <a:r>
              <a:rPr lang="en-US" altLang="en-US" dirty="0">
                <a:latin typeface="Calibri" pitchFamily="34" charset="0"/>
                <a:ea typeface="ＭＳ Ｐゴシック" pitchFamily="34" charset="-128"/>
              </a:rPr>
              <a:t> and Hiroshima, August 1945</a:t>
            </a:r>
          </a:p>
          <a:p>
            <a:pPr eaLnBrk="1" hangingPunct="1">
              <a:lnSpc>
                <a:spcPct val="80000"/>
              </a:lnSpc>
              <a:buFontTx/>
              <a:buNone/>
              <a:defRPr/>
            </a:pPr>
            <a:endParaRPr lang="en-US" altLang="en-US" sz="2800" dirty="0">
              <a:latin typeface="Calibri" pitchFamily="34" charset="0"/>
              <a:ea typeface="ＭＳ Ｐゴシック" pitchFamily="34" charset="-12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Crossing the Rhine</a:t>
            </a:r>
            <a:endParaRPr lang="en-US" dirty="0"/>
          </a:p>
        </p:txBody>
      </p:sp>
      <p:sp>
        <p:nvSpPr>
          <p:cNvPr id="3789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p842</a:t>
            </a:r>
          </a:p>
        </p:txBody>
      </p:sp>
      <p:pic>
        <p:nvPicPr>
          <p:cNvPr id="3789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7163" y="838200"/>
            <a:ext cx="62896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Rectangle 2"/>
          <p:cNvSpPr>
            <a:spLocks noChangeArrowheads="1"/>
          </p:cNvSpPr>
          <p:nvPr/>
        </p:nvSpPr>
        <p:spPr bwMode="auto">
          <a:xfrm>
            <a:off x="1143000" y="5443538"/>
            <a:ext cx="68580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After landing at Normandy, Allied forces liberated France and prepared to move into Germany.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8180" y="414179"/>
            <a:ext cx="8458200" cy="381000"/>
          </a:xfrm>
        </p:spPr>
        <p:txBody>
          <a:bodyPr/>
          <a:lstStyle/>
          <a:p>
            <a:pPr eaLnBrk="1" hangingPunct="1">
              <a:defRPr/>
            </a:pPr>
            <a:r>
              <a:rPr lang="en-US" kern="1200" dirty="0">
                <a:solidFill>
                  <a:srgbClr val="000000"/>
                </a:solidFill>
                <a:latin typeface="Calibri"/>
                <a:ea typeface="ＭＳ Ｐゴシック"/>
                <a:cs typeface="ＭＳ Ｐゴシック"/>
              </a:rPr>
              <a:t>CHRONOLOGY World War II </a:t>
            </a:r>
            <a:br>
              <a:rPr lang="en-US" kern="1200" dirty="0">
                <a:solidFill>
                  <a:srgbClr val="000000"/>
                </a:solidFill>
                <a:latin typeface="Calibri"/>
                <a:ea typeface="ＭＳ Ｐゴシック"/>
                <a:cs typeface="ＭＳ Ｐゴシック"/>
              </a:rPr>
            </a:br>
            <a:r>
              <a:rPr lang="en-US" kern="1200" dirty="0">
                <a:solidFill>
                  <a:srgbClr val="000000"/>
                </a:solidFill>
                <a:latin typeface="Calibri"/>
                <a:ea typeface="ＭＳ Ｐゴシック"/>
                <a:cs typeface="ＭＳ Ｐゴシック"/>
              </a:rPr>
              <a:t>(Slide 1 of 2)</a:t>
            </a:r>
            <a:endParaRPr lang="en-US" dirty="0"/>
          </a:p>
        </p:txBody>
      </p:sp>
      <p:sp>
        <p:nvSpPr>
          <p:cNvPr id="3993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p843</a:t>
            </a:r>
          </a:p>
        </p:txBody>
      </p:sp>
      <p:graphicFrame>
        <p:nvGraphicFramePr>
          <p:cNvPr id="6" name="Table 5"/>
          <p:cNvGraphicFramePr>
            <a:graphicFrameLocks noGrp="1"/>
          </p:cNvGraphicFramePr>
          <p:nvPr>
            <p:extLst>
              <p:ext uri="{D42A27DB-BD31-4B8C-83A1-F6EECF244321}">
                <p14:modId xmlns:p14="http://schemas.microsoft.com/office/powerpoint/2010/main" val="2086916127"/>
              </p:ext>
            </p:extLst>
          </p:nvPr>
        </p:nvGraphicFramePr>
        <p:xfrm>
          <a:off x="689903" y="1357551"/>
          <a:ext cx="8382000" cy="4937760"/>
        </p:xfrm>
        <a:graphic>
          <a:graphicData uri="http://schemas.openxmlformats.org/drawingml/2006/table">
            <a:tbl>
              <a:tblPr firstRow="1"/>
              <a:tblGrid>
                <a:gridCol w="5939497">
                  <a:extLst>
                    <a:ext uri="{9D8B030D-6E8A-4147-A177-3AD203B41FA5}">
                      <a16:colId xmlns="" xmlns:a16="http://schemas.microsoft.com/office/drawing/2014/main" val="20000"/>
                    </a:ext>
                  </a:extLst>
                </a:gridCol>
                <a:gridCol w="2442503">
                  <a:extLst>
                    <a:ext uri="{9D8B030D-6E8A-4147-A177-3AD203B41FA5}">
                      <a16:colId xmlns="" xmlns:a16="http://schemas.microsoft.com/office/drawing/2014/main" val="20001"/>
                    </a:ext>
                  </a:extLst>
                </a:gridCol>
              </a:tblGrid>
              <a:tr h="411480">
                <a:tc>
                  <a:txBody>
                    <a:bodyPr/>
                    <a:lstStyle/>
                    <a:p>
                      <a:pPr marL="0" marR="0">
                        <a:lnSpc>
                          <a:spcPct val="115000"/>
                        </a:lnSpc>
                        <a:spcBef>
                          <a:spcPts val="0"/>
                        </a:spcBef>
                        <a:spcAft>
                          <a:spcPts val="0"/>
                        </a:spcAft>
                      </a:pPr>
                      <a:r>
                        <a:rPr lang="en-US" sz="22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b="1" kern="1200" dirty="0">
                          <a:solidFill>
                            <a:schemeClr val="tx1"/>
                          </a:solidFill>
                          <a:effectLst/>
                          <a:latin typeface="Calibri" panose="020F0502020204030204" pitchFamily="34" charset="0"/>
                          <a:ea typeface="Calibri"/>
                          <a:cs typeface="Times New Roman"/>
                        </a:rPr>
                        <a:t>Dates</a:t>
                      </a:r>
                      <a:endParaRPr lang="en-US" sz="22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41148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Germany and the Soviet Union divide</a:t>
                      </a:r>
                      <a:r>
                        <a:rPr lang="en-US" sz="2200" baseline="0" dirty="0">
                          <a:effectLst/>
                          <a:latin typeface="Calibri" panose="020F0502020204030204" pitchFamily="34" charset="0"/>
                          <a:ea typeface="Calibri"/>
                          <a:cs typeface="Times New Roman"/>
                        </a:rPr>
                        <a:t> Poland</a:t>
                      </a:r>
                      <a:endParaRPr lang="en-US" sz="22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1939 (September)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41148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Blitzkrieg against Denmark and Norway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1940 (April)</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r h="41148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Blitzkrieg against Belgium, Netherlands, and France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1940 (May)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3"/>
                  </a:ext>
                </a:extLst>
              </a:tr>
              <a:tr h="41148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Churchill becomes British prime minister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1940 (May 10)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4"/>
                  </a:ext>
                </a:extLst>
              </a:tr>
              <a:tr h="41148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France surrenders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1940 (June 22)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5"/>
                  </a:ext>
                </a:extLst>
              </a:tr>
              <a:tr h="41148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Battle of Britain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1940 (Summer)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6"/>
                  </a:ext>
                </a:extLst>
              </a:tr>
              <a:tr h="41148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Nazi seizure of Yugoslavia and Greece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1941 (April)</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7"/>
                  </a:ext>
                </a:extLst>
              </a:tr>
              <a:tr h="41148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Germany invades</a:t>
                      </a:r>
                      <a:r>
                        <a:rPr lang="en-US" sz="2200" baseline="0" dirty="0">
                          <a:effectLst/>
                          <a:latin typeface="Calibri" panose="020F0502020204030204" pitchFamily="34" charset="0"/>
                          <a:ea typeface="Calibri"/>
                          <a:cs typeface="Times New Roman"/>
                        </a:rPr>
                        <a:t> </a:t>
                      </a:r>
                      <a:r>
                        <a:rPr lang="en-US" sz="2200" dirty="0">
                          <a:effectLst/>
                          <a:latin typeface="Calibri" panose="020F0502020204030204" pitchFamily="34" charset="0"/>
                          <a:ea typeface="Calibri"/>
                          <a:cs typeface="Times New Roman"/>
                        </a:rPr>
                        <a:t>the Soviet Union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1941 (June 22)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8"/>
                  </a:ext>
                </a:extLst>
              </a:tr>
              <a:tr h="41148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Japanese attack on Pearl Harbor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1941 (December 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9"/>
                  </a:ext>
                </a:extLst>
              </a:tr>
              <a:tr h="41148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Battle of the Coral Sea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1942 (May 7–8)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10"/>
                  </a:ext>
                </a:extLst>
              </a:tr>
              <a:tr h="41148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Battle of Midway Island</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1942 (June 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11"/>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381000"/>
          </a:xfrm>
        </p:spPr>
        <p:txBody>
          <a:bodyPr/>
          <a:lstStyle/>
          <a:p>
            <a:r>
              <a:rPr lang="en-US" kern="1200" dirty="0">
                <a:solidFill>
                  <a:srgbClr val="000000"/>
                </a:solidFill>
                <a:latin typeface="Calibri"/>
                <a:ea typeface="ＭＳ Ｐゴシック"/>
                <a:cs typeface="ＭＳ Ｐゴシック"/>
              </a:rPr>
              <a:t>CHRONOLOGY World War II </a:t>
            </a:r>
            <a:br>
              <a:rPr lang="en-US" kern="1200" dirty="0">
                <a:solidFill>
                  <a:srgbClr val="000000"/>
                </a:solidFill>
                <a:latin typeface="Calibri"/>
                <a:ea typeface="ＭＳ Ｐゴシック"/>
                <a:cs typeface="ＭＳ Ｐゴシック"/>
              </a:rPr>
            </a:br>
            <a:r>
              <a:rPr lang="en-US" kern="1200" dirty="0">
                <a:solidFill>
                  <a:srgbClr val="000000"/>
                </a:solidFill>
                <a:latin typeface="Calibri"/>
                <a:ea typeface="ＭＳ Ｐゴシック"/>
                <a:cs typeface="ＭＳ Ｐゴシック"/>
              </a:rPr>
              <a:t>(Slide 2 of 2)</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23167007"/>
              </p:ext>
            </p:extLst>
          </p:nvPr>
        </p:nvGraphicFramePr>
        <p:xfrm>
          <a:off x="723900" y="1752600"/>
          <a:ext cx="8382000" cy="4526280"/>
        </p:xfrm>
        <a:graphic>
          <a:graphicData uri="http://schemas.openxmlformats.org/drawingml/2006/table">
            <a:tbl>
              <a:tblPr firstRow="1"/>
              <a:tblGrid>
                <a:gridCol w="6096000">
                  <a:extLst>
                    <a:ext uri="{9D8B030D-6E8A-4147-A177-3AD203B41FA5}">
                      <a16:colId xmlns="" xmlns:a16="http://schemas.microsoft.com/office/drawing/2014/main" val="20000"/>
                    </a:ext>
                  </a:extLst>
                </a:gridCol>
                <a:gridCol w="2286000">
                  <a:extLst>
                    <a:ext uri="{9D8B030D-6E8A-4147-A177-3AD203B41FA5}">
                      <a16:colId xmlns="" xmlns:a16="http://schemas.microsoft.com/office/drawing/2014/main" val="20001"/>
                    </a:ext>
                  </a:extLst>
                </a:gridCol>
              </a:tblGrid>
              <a:tr h="411480">
                <a:tc>
                  <a:txBody>
                    <a:bodyPr/>
                    <a:lstStyle/>
                    <a:p>
                      <a:pPr marL="0" marR="0">
                        <a:lnSpc>
                          <a:spcPct val="115000"/>
                        </a:lnSpc>
                        <a:spcBef>
                          <a:spcPts val="0"/>
                        </a:spcBef>
                        <a:spcAft>
                          <a:spcPts val="0"/>
                        </a:spcAft>
                      </a:pPr>
                      <a:r>
                        <a:rPr lang="en-US" sz="22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b="1" kern="1200" dirty="0">
                          <a:solidFill>
                            <a:schemeClr val="tx1"/>
                          </a:solidFill>
                          <a:effectLst/>
                          <a:latin typeface="Calibri" panose="020F0502020204030204" pitchFamily="34" charset="0"/>
                          <a:ea typeface="Calibri"/>
                          <a:cs typeface="Times New Roman"/>
                        </a:rPr>
                        <a:t>Dates</a:t>
                      </a:r>
                      <a:endParaRPr lang="en-US" sz="22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41148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Allied invasion of North Africa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1942 (November)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41148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Soviets win Battle of Stalingrad</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1943 (February 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r h="41148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Axis forces surrender in North Africa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1943 (May 13)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3"/>
                  </a:ext>
                </a:extLst>
              </a:tr>
              <a:tr h="41148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Battle of Kursk</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1943 (July 5–12)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4"/>
                  </a:ext>
                </a:extLst>
              </a:tr>
              <a:tr h="41148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Invasion of mainland Italy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1943 (September)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5"/>
                  </a:ext>
                </a:extLst>
              </a:tr>
              <a:tr h="41148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Allied invasion of France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1944 (June 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6"/>
                  </a:ext>
                </a:extLst>
              </a:tr>
              <a:tr h="41148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Hitler</a:t>
                      </a:r>
                      <a:r>
                        <a:rPr lang="en-US" sz="2200" baseline="0" dirty="0">
                          <a:effectLst/>
                          <a:latin typeface="Calibri" panose="020F0502020204030204" pitchFamily="34" charset="0"/>
                          <a:ea typeface="Calibri"/>
                          <a:cs typeface="Times New Roman"/>
                        </a:rPr>
                        <a:t> commits</a:t>
                      </a:r>
                      <a:r>
                        <a:rPr lang="en-US" sz="2200" dirty="0">
                          <a:effectLst/>
                          <a:latin typeface="Calibri" panose="020F0502020204030204" pitchFamily="34" charset="0"/>
                          <a:ea typeface="Calibri"/>
                          <a:cs typeface="Times New Roman"/>
                        </a:rPr>
                        <a:t> suicide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1945 (April 30)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7"/>
                  </a:ext>
                </a:extLst>
              </a:tr>
              <a:tr h="41148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Germany surrenders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1945 (May 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8"/>
                  </a:ext>
                </a:extLst>
              </a:tr>
              <a:tr h="41148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Atomic bomb dropped on Hiroshima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1945 (August 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9"/>
                  </a:ext>
                </a:extLst>
              </a:tr>
              <a:tr h="41148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Japan surrenders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1945 (August 14)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11948407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noChangeArrowheads="1"/>
          </p:cNvSpPr>
          <p:nvPr>
            <p:ph type="title"/>
          </p:nvPr>
        </p:nvSpPr>
        <p:spPr>
          <a:xfrm>
            <a:off x="685800" y="76200"/>
            <a:ext cx="8458200" cy="838200"/>
          </a:xfrm>
        </p:spPr>
        <p:txBody>
          <a:bodyPr/>
          <a:lstStyle/>
          <a:p>
            <a:pPr eaLnBrk="1" hangingPunct="1"/>
            <a:r>
              <a:rPr lang="en-US" altLang="en-US" dirty="0">
                <a:latin typeface="Calibri" panose="020F0502020204030204" pitchFamily="34" charset="0"/>
                <a:ea typeface="ＭＳ Ｐゴシック" panose="020B0600070205080204" pitchFamily="34" charset="-128"/>
              </a:rPr>
              <a:t>The Nazi New Order</a:t>
            </a:r>
          </a:p>
        </p:txBody>
      </p:sp>
      <p:sp>
        <p:nvSpPr>
          <p:cNvPr id="41987" name="Rectangle 7"/>
          <p:cNvSpPr>
            <a:spLocks noGrp="1" noChangeArrowheads="1"/>
          </p:cNvSpPr>
          <p:nvPr>
            <p:ph type="body" idx="1"/>
          </p:nvPr>
        </p:nvSpPr>
        <p:spPr>
          <a:xfrm>
            <a:off x="715963" y="990600"/>
            <a:ext cx="7620000" cy="5486400"/>
          </a:xfrm>
        </p:spPr>
        <p:txBody>
          <a:bodyPr/>
          <a:lstStyle/>
          <a:p>
            <a:pPr eaLnBrk="1" hangingPunct="1">
              <a:lnSpc>
                <a:spcPct val="90000"/>
              </a:lnSpc>
            </a:pPr>
            <a:r>
              <a:rPr lang="en-US" altLang="en-US">
                <a:latin typeface="Calibri" panose="020F0502020204030204" pitchFamily="34" charset="0"/>
                <a:ea typeface="ＭＳ Ｐゴシック" panose="020B0600070205080204" pitchFamily="34" charset="-128"/>
              </a:rPr>
              <a:t>The Nazi Empire</a:t>
            </a:r>
          </a:p>
          <a:p>
            <a:pPr lvl="1" eaLnBrk="1" hangingPunct="1">
              <a:lnSpc>
                <a:spcPct val="90000"/>
              </a:lnSpc>
            </a:pPr>
            <a:r>
              <a:rPr lang="en-US" altLang="en-US">
                <a:latin typeface="Calibri" panose="020F0502020204030204" pitchFamily="34" charset="0"/>
                <a:ea typeface="ＭＳ Ｐゴシック" panose="020B0600070205080204" pitchFamily="34" charset="-128"/>
              </a:rPr>
              <a:t>Organization</a:t>
            </a:r>
          </a:p>
          <a:p>
            <a:pPr lvl="2" eaLnBrk="1" hangingPunct="1">
              <a:lnSpc>
                <a:spcPct val="90000"/>
              </a:lnSpc>
            </a:pPr>
            <a:r>
              <a:rPr lang="en-US" altLang="en-US">
                <a:latin typeface="Calibri" panose="020F0502020204030204" pitchFamily="34" charset="0"/>
                <a:ea typeface="ＭＳ Ｐゴシック" panose="020B0600070205080204" pitchFamily="34" charset="-128"/>
              </a:rPr>
              <a:t>Some areas made into German provinces</a:t>
            </a:r>
          </a:p>
          <a:p>
            <a:pPr lvl="2" eaLnBrk="1" hangingPunct="1">
              <a:lnSpc>
                <a:spcPct val="90000"/>
              </a:lnSpc>
            </a:pPr>
            <a:r>
              <a:rPr lang="en-US" altLang="en-US">
                <a:latin typeface="Calibri" panose="020F0502020204030204" pitchFamily="34" charset="0"/>
                <a:ea typeface="ＭＳ Ｐゴシック" panose="020B0600070205080204" pitchFamily="34" charset="-128"/>
              </a:rPr>
              <a:t>Most occupied and administered by Germans</a:t>
            </a:r>
          </a:p>
          <a:p>
            <a:pPr lvl="2" eaLnBrk="1" hangingPunct="1">
              <a:lnSpc>
                <a:spcPct val="90000"/>
              </a:lnSpc>
            </a:pPr>
            <a:r>
              <a:rPr lang="en-US" altLang="en-US">
                <a:latin typeface="Calibri" panose="020F0502020204030204" pitchFamily="34" charset="0"/>
                <a:ea typeface="ＭＳ Ｐゴシック" panose="020B0600070205080204" pitchFamily="34" charset="-128"/>
              </a:rPr>
              <a:t>Racial considerations for the Nazi New Order</a:t>
            </a:r>
          </a:p>
          <a:p>
            <a:pPr lvl="1" eaLnBrk="1" hangingPunct="1">
              <a:lnSpc>
                <a:spcPct val="90000"/>
              </a:lnSpc>
            </a:pPr>
            <a:r>
              <a:rPr lang="en-US" altLang="en-US">
                <a:latin typeface="Calibri" panose="020F0502020204030204" pitchFamily="34" charset="0"/>
                <a:ea typeface="ＭＳ Ｐゴシック" panose="020B0600070205080204" pitchFamily="34" charset="-128"/>
              </a:rPr>
              <a:t>Plans for an Aryan racial empire</a:t>
            </a:r>
          </a:p>
          <a:p>
            <a:pPr lvl="2" eaLnBrk="1" hangingPunct="1">
              <a:lnSpc>
                <a:spcPct val="90000"/>
              </a:lnSpc>
            </a:pPr>
            <a:r>
              <a:rPr lang="en-US" altLang="en-US">
                <a:latin typeface="Calibri" panose="020F0502020204030204" pitchFamily="34" charset="0"/>
                <a:ea typeface="ＭＳ Ｐゴシック" panose="020B0600070205080204" pitchFamily="34" charset="-128"/>
              </a:rPr>
              <a:t>Brutality of the plans for the East</a:t>
            </a:r>
          </a:p>
          <a:p>
            <a:pPr lvl="3" eaLnBrk="1" hangingPunct="1">
              <a:lnSpc>
                <a:spcPct val="90000"/>
              </a:lnSpc>
            </a:pPr>
            <a:r>
              <a:rPr lang="en-US" altLang="en-US">
                <a:latin typeface="Calibri" panose="020F0502020204030204" pitchFamily="34" charset="0"/>
                <a:ea typeface="ＭＳ Ｐゴシック" panose="020B0600070205080204" pitchFamily="34" charset="-128"/>
              </a:rPr>
              <a:t>Evacuation of “inferior peoples,” colonization by ethnic Germans</a:t>
            </a:r>
          </a:p>
          <a:p>
            <a:pPr lvl="1" eaLnBrk="1" hangingPunct="1">
              <a:lnSpc>
                <a:spcPct val="90000"/>
              </a:lnSpc>
            </a:pPr>
            <a:r>
              <a:rPr lang="en-US" altLang="en-US">
                <a:latin typeface="Calibri" panose="020F0502020204030204" pitchFamily="34" charset="0"/>
                <a:ea typeface="ＭＳ Ｐゴシック" panose="020B0600070205080204" pitchFamily="34" charset="-128"/>
              </a:rPr>
              <a:t>Economic exploitation</a:t>
            </a:r>
          </a:p>
          <a:p>
            <a:pPr lvl="1" eaLnBrk="1" hangingPunct="1">
              <a:lnSpc>
                <a:spcPct val="90000"/>
              </a:lnSpc>
            </a:pPr>
            <a:r>
              <a:rPr lang="en-US" altLang="en-US">
                <a:latin typeface="Calibri" panose="020F0502020204030204" pitchFamily="34" charset="0"/>
                <a:ea typeface="ＭＳ Ｐゴシック" panose="020B0600070205080204" pitchFamily="34" charset="-128"/>
              </a:rPr>
              <a:t>Use of foreign workers</a:t>
            </a:r>
          </a:p>
          <a:p>
            <a:pPr lvl="2" eaLnBrk="1" hangingPunct="1">
              <a:lnSpc>
                <a:spcPct val="90000"/>
              </a:lnSpc>
            </a:pPr>
            <a:r>
              <a:rPr lang="en-US" altLang="en-US">
                <a:latin typeface="Calibri" panose="020F0502020204030204" pitchFamily="34" charset="0"/>
                <a:ea typeface="ＭＳ Ｐゴシック" panose="020B0600070205080204" pitchFamily="34" charset="-128"/>
              </a:rPr>
              <a:t>Forced labor to address German labor shortages</a:t>
            </a:r>
          </a:p>
          <a:p>
            <a:pPr lvl="3" eaLnBrk="1" hangingPunct="1">
              <a:lnSpc>
                <a:spcPct val="90000"/>
              </a:lnSpc>
            </a:pPr>
            <a:r>
              <a:rPr lang="en-US" altLang="en-US">
                <a:latin typeface="Calibri" panose="020F0502020204030204" pitchFamily="34" charset="0"/>
                <a:ea typeface="ＭＳ Ｐゴシック" panose="020B0600070205080204" pitchFamily="34" charset="-128"/>
              </a:rPr>
              <a:t>Cause of resistance of Nazi occupation forces</a:t>
            </a:r>
          </a:p>
          <a:p>
            <a:pPr lvl="3" eaLnBrk="1" hangingPunct="1">
              <a:lnSpc>
                <a:spcPct val="90000"/>
              </a:lnSpc>
            </a:pPr>
            <a:endParaRPr lang="en-US" altLang="en-US">
              <a:latin typeface="Calibri" panose="020F0502020204030204" pitchFamily="34" charset="0"/>
              <a:ea typeface="ＭＳ Ｐゴシック" panose="020B0600070205080204" pitchFamily="34" charset="-12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200" kern="1200" dirty="0">
                <a:solidFill>
                  <a:srgbClr val="000000"/>
                </a:solidFill>
                <a:latin typeface="Calibri"/>
                <a:ea typeface="ＭＳ Ｐゴシック"/>
                <a:cs typeface="ＭＳ Ｐゴシック"/>
              </a:rPr>
              <a:t>Film &amp; History: </a:t>
            </a:r>
            <a:r>
              <a:rPr lang="en-US" sz="3200" i="1" kern="1200" dirty="0">
                <a:solidFill>
                  <a:srgbClr val="000000"/>
                </a:solidFill>
                <a:latin typeface="Calibri"/>
                <a:ea typeface="ＭＳ Ｐゴシック"/>
                <a:cs typeface="ＭＳ Ｐゴシック"/>
              </a:rPr>
              <a:t>Europa </a:t>
            </a:r>
            <a:r>
              <a:rPr lang="en-US" sz="3200" i="1" kern="1200" dirty="0" err="1">
                <a:solidFill>
                  <a:srgbClr val="000000"/>
                </a:solidFill>
                <a:latin typeface="Calibri"/>
                <a:ea typeface="ＭＳ Ｐゴシック"/>
                <a:cs typeface="ＭＳ Ｐゴシック"/>
              </a:rPr>
              <a:t>Europa</a:t>
            </a:r>
            <a:r>
              <a:rPr lang="en-US" sz="3200" i="1" kern="1200" dirty="0">
                <a:solidFill>
                  <a:srgbClr val="000000"/>
                </a:solidFill>
                <a:latin typeface="Calibri"/>
                <a:ea typeface="ＭＳ Ｐゴシック"/>
                <a:cs typeface="ＭＳ Ｐゴシック"/>
              </a:rPr>
              <a:t> </a:t>
            </a:r>
            <a:r>
              <a:rPr lang="en-US" sz="3200" kern="1200" dirty="0">
                <a:solidFill>
                  <a:srgbClr val="000000"/>
                </a:solidFill>
                <a:latin typeface="Calibri"/>
                <a:ea typeface="ＭＳ Ｐゴシック"/>
                <a:cs typeface="ＭＳ Ｐゴシック"/>
              </a:rPr>
              <a:t>(1990)</a:t>
            </a:r>
            <a:endParaRPr lang="en-US" sz="3200" dirty="0"/>
          </a:p>
        </p:txBody>
      </p:sp>
      <p:sp>
        <p:nvSpPr>
          <p:cNvPr id="4301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p846</a:t>
            </a:r>
          </a:p>
        </p:txBody>
      </p:sp>
      <p:pic>
        <p:nvPicPr>
          <p:cNvPr id="29701" name="Picture 2" descr="Still from the movie Europa (1990)" title="Film &amp; History: Europa Europa (199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7888" y="1066800"/>
            <a:ext cx="4848225"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Rectangle 2"/>
          <p:cNvSpPr>
            <a:spLocks noChangeArrowheads="1"/>
          </p:cNvSpPr>
          <p:nvPr/>
        </p:nvSpPr>
        <p:spPr bwMode="auto">
          <a:xfrm>
            <a:off x="511175" y="5651500"/>
            <a:ext cx="807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Salomon Perel/Josef Peters (Marco Hofschneider) as a Hitler Youth member.</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noChangeArrowheads="1"/>
          </p:cNvSpPr>
          <p:nvPr>
            <p:ph type="title"/>
          </p:nvPr>
        </p:nvSpPr>
        <p:spPr>
          <a:xfrm>
            <a:off x="690563" y="77788"/>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Resistance Movements</a:t>
            </a:r>
          </a:p>
        </p:txBody>
      </p:sp>
      <p:sp>
        <p:nvSpPr>
          <p:cNvPr id="45059" name="Rectangle 3"/>
          <p:cNvSpPr>
            <a:spLocks noGrp="1" noChangeArrowheads="1"/>
          </p:cNvSpPr>
          <p:nvPr>
            <p:ph type="body" idx="1"/>
          </p:nvPr>
        </p:nvSpPr>
        <p:spPr>
          <a:xfrm>
            <a:off x="690563" y="1207136"/>
            <a:ext cx="7769225" cy="4113212"/>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Nazi-Occupied Europe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Sabotage, espionage, and anti-Nazi sentiments at home, governments-in-exile abroad</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Charles de Gaulle’s Free French movement</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Josip Broz and guerilla warfare in Yugoslavia</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Communist leadership</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Women’s roles</a:t>
            </a:r>
          </a:p>
          <a:p>
            <a:pPr eaLnBrk="1" hangingPunct="1">
              <a:lnSpc>
                <a:spcPct val="90000"/>
              </a:lnSpc>
            </a:pPr>
            <a:r>
              <a:rPr lang="en-US" altLang="en-US" dirty="0">
                <a:latin typeface="Calibri" panose="020F0502020204030204" pitchFamily="34" charset="0"/>
                <a:ea typeface="ＭＳ Ｐゴシック" panose="020B0600070205080204" pitchFamily="34" charset="-128"/>
              </a:rPr>
              <a:t>Germany</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White Rose movement</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Repression by the Gestapo</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Colonel Count Claus von </a:t>
            </a:r>
            <a:r>
              <a:rPr lang="en-US" altLang="en-US" dirty="0" err="1">
                <a:latin typeface="Calibri" panose="020F0502020204030204" pitchFamily="34" charset="0"/>
                <a:ea typeface="ＭＳ Ｐゴシック" panose="020B0600070205080204" pitchFamily="34" charset="-128"/>
              </a:rPr>
              <a:t>Stauffenberg’s</a:t>
            </a:r>
            <a:r>
              <a:rPr lang="en-US" altLang="en-US" dirty="0">
                <a:latin typeface="Calibri" panose="020F0502020204030204" pitchFamily="34" charset="0"/>
                <a:ea typeface="ＭＳ Ｐゴシック" panose="020B0600070205080204" pitchFamily="34" charset="-128"/>
              </a:rPr>
              <a:t> failed assassination attempt, July 1944</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noChangeArrowheads="1"/>
          </p:cNvSpPr>
          <p:nvPr>
            <p:ph type="title"/>
          </p:nvPr>
        </p:nvSpPr>
        <p:spPr>
          <a:xfrm>
            <a:off x="690563" y="228600"/>
            <a:ext cx="8453437" cy="609600"/>
          </a:xfrm>
        </p:spPr>
        <p:txBody>
          <a:bodyPr/>
          <a:lstStyle/>
          <a:p>
            <a:pPr eaLnBrk="1" hangingPunct="1"/>
            <a:r>
              <a:rPr lang="en-US" altLang="en-US" dirty="0">
                <a:latin typeface="Calibri" panose="020F0502020204030204" pitchFamily="34" charset="0"/>
                <a:ea typeface="ＭＳ Ｐゴシック" panose="020B0600070205080204" pitchFamily="34" charset="-128"/>
              </a:rPr>
              <a:t>The Holocaust (Slide 1 of 2)</a:t>
            </a:r>
          </a:p>
        </p:txBody>
      </p:sp>
      <p:sp>
        <p:nvSpPr>
          <p:cNvPr id="46083" name="Rectangle 9"/>
          <p:cNvSpPr>
            <a:spLocks noGrp="1" noChangeArrowheads="1"/>
          </p:cNvSpPr>
          <p:nvPr>
            <p:ph type="body" idx="1"/>
          </p:nvPr>
        </p:nvSpPr>
        <p:spPr>
          <a:xfrm>
            <a:off x="685800" y="1066800"/>
            <a:ext cx="7769225" cy="4813300"/>
          </a:xfrm>
        </p:spPr>
        <p:txBody>
          <a:bodyPr/>
          <a:lstStyle/>
          <a:p>
            <a:pPr eaLnBrk="1" hangingPunct="1">
              <a:lnSpc>
                <a:spcPct val="90000"/>
              </a:lnSpc>
            </a:pPr>
            <a:r>
              <a:rPr lang="en-US" altLang="en-US">
                <a:latin typeface="Calibri" panose="020F0502020204030204" pitchFamily="34" charset="0"/>
                <a:ea typeface="ＭＳ Ｐゴシック" panose="020B0600070205080204" pitchFamily="34" charset="-128"/>
              </a:rPr>
              <a:t>Early Nazi Policy</a:t>
            </a:r>
          </a:p>
          <a:p>
            <a:pPr lvl="1" eaLnBrk="1" hangingPunct="1">
              <a:lnSpc>
                <a:spcPct val="90000"/>
              </a:lnSpc>
            </a:pPr>
            <a:r>
              <a:rPr lang="en-US" altLang="en-US">
                <a:latin typeface="Calibri" panose="020F0502020204030204" pitchFamily="34" charset="0"/>
                <a:ea typeface="ＭＳ Ｐゴシック" panose="020B0600070205080204" pitchFamily="34" charset="-128"/>
              </a:rPr>
              <a:t>First focused on emigration</a:t>
            </a:r>
          </a:p>
          <a:p>
            <a:pPr eaLnBrk="1" hangingPunct="1">
              <a:lnSpc>
                <a:spcPct val="90000"/>
              </a:lnSpc>
            </a:pPr>
            <a:r>
              <a:rPr lang="en-US" altLang="en-US">
                <a:latin typeface="Calibri" panose="020F0502020204030204" pitchFamily="34" charset="0"/>
                <a:ea typeface="ＭＳ Ｐゴシック" panose="020B0600070205080204" pitchFamily="34" charset="-128"/>
              </a:rPr>
              <a:t>The SS and the </a:t>
            </a:r>
            <a:r>
              <a:rPr lang="en-US" altLang="en-US" i="1">
                <a:latin typeface="Calibri" panose="020F0502020204030204" pitchFamily="34" charset="0"/>
                <a:ea typeface="ＭＳ Ｐゴシック" panose="020B0600070205080204" pitchFamily="34" charset="-128"/>
              </a:rPr>
              <a:t>Einsatzgruppen</a:t>
            </a:r>
            <a:r>
              <a:rPr lang="en-US" altLang="en-US">
                <a:latin typeface="Calibri" panose="020F0502020204030204" pitchFamily="34" charset="0"/>
                <a:ea typeface="ＭＳ Ｐゴシック" panose="020B0600070205080204" pitchFamily="34" charset="-128"/>
              </a:rPr>
              <a:t> </a:t>
            </a:r>
          </a:p>
          <a:p>
            <a:pPr lvl="1" eaLnBrk="1" hangingPunct="1">
              <a:lnSpc>
                <a:spcPct val="90000"/>
              </a:lnSpc>
            </a:pPr>
            <a:r>
              <a:rPr lang="en-US" altLang="en-US">
                <a:latin typeface="Calibri" panose="020F0502020204030204" pitchFamily="34" charset="0"/>
                <a:ea typeface="ＭＳ Ｐゴシック" panose="020B0600070205080204" pitchFamily="34" charset="-128"/>
              </a:rPr>
              <a:t>The Final Solution: annihilation of the Jewish people</a:t>
            </a:r>
          </a:p>
          <a:p>
            <a:pPr lvl="1" eaLnBrk="1" hangingPunct="1">
              <a:lnSpc>
                <a:spcPct val="90000"/>
              </a:lnSpc>
            </a:pPr>
            <a:r>
              <a:rPr lang="en-US" altLang="en-US">
                <a:latin typeface="Calibri" panose="020F0502020204030204" pitchFamily="34" charset="0"/>
                <a:ea typeface="ＭＳ Ｐゴシック" panose="020B0600070205080204" pitchFamily="34" charset="-128"/>
              </a:rPr>
              <a:t>Leadership under Reinhard Heydrich (1904 – 1942)</a:t>
            </a:r>
          </a:p>
          <a:p>
            <a:pPr lvl="2" eaLnBrk="1" hangingPunct="1">
              <a:lnSpc>
                <a:spcPct val="90000"/>
              </a:lnSpc>
            </a:pPr>
            <a:r>
              <a:rPr lang="en-US" altLang="en-US">
                <a:latin typeface="Calibri" panose="020F0502020204030204" pitchFamily="34" charset="0"/>
                <a:ea typeface="ＭＳ Ｐゴシック" panose="020B0600070205080204" pitchFamily="34" charset="-128"/>
              </a:rPr>
              <a:t>From concentration in ghettos to death squads; 1 million Jews dead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noChangeArrowheads="1"/>
          </p:cNvSpPr>
          <p:nvPr>
            <p:ph type="title"/>
          </p:nvPr>
        </p:nvSpPr>
        <p:spPr>
          <a:xfrm>
            <a:off x="690563" y="82550"/>
            <a:ext cx="8453437" cy="609600"/>
          </a:xfrm>
        </p:spPr>
        <p:txBody>
          <a:bodyPr/>
          <a:lstStyle/>
          <a:p>
            <a:pPr eaLnBrk="1" hangingPunct="1"/>
            <a:r>
              <a:rPr lang="en-US" altLang="en-US" dirty="0">
                <a:latin typeface="Calibri" panose="020F0502020204030204" pitchFamily="34" charset="0"/>
                <a:ea typeface="ＭＳ Ｐゴシック" panose="020B0600070205080204" pitchFamily="34" charset="-128"/>
              </a:rPr>
              <a:t>The Holocaust (Slide 2 of 2)</a:t>
            </a:r>
          </a:p>
        </p:txBody>
      </p:sp>
      <p:sp>
        <p:nvSpPr>
          <p:cNvPr id="47107" name="Rectangle 9"/>
          <p:cNvSpPr>
            <a:spLocks noGrp="1" noChangeArrowheads="1"/>
          </p:cNvSpPr>
          <p:nvPr>
            <p:ph type="body" idx="1"/>
          </p:nvPr>
        </p:nvSpPr>
        <p:spPr>
          <a:xfrm>
            <a:off x="690563" y="685800"/>
            <a:ext cx="7769225" cy="4813300"/>
          </a:xfrm>
        </p:spPr>
        <p:txBody>
          <a:bodyPr/>
          <a:lstStyle/>
          <a:p>
            <a:pPr eaLnBrk="1" hangingPunct="1">
              <a:lnSpc>
                <a:spcPct val="90000"/>
              </a:lnSpc>
            </a:pPr>
            <a:r>
              <a:rPr lang="en-US" altLang="en-US">
                <a:latin typeface="Calibri" panose="020F0502020204030204" pitchFamily="34" charset="0"/>
                <a:ea typeface="ＭＳ Ｐゴシック" panose="020B0600070205080204" pitchFamily="34" charset="-128"/>
              </a:rPr>
              <a:t>Death camps</a:t>
            </a:r>
          </a:p>
          <a:p>
            <a:pPr lvl="1" eaLnBrk="1" hangingPunct="1">
              <a:lnSpc>
                <a:spcPct val="90000"/>
              </a:lnSpc>
            </a:pPr>
            <a:r>
              <a:rPr lang="en-US" altLang="en-US">
                <a:latin typeface="Calibri" panose="020F0502020204030204" pitchFamily="34" charset="0"/>
                <a:ea typeface="ＭＳ Ｐゴシック" panose="020B0600070205080204" pitchFamily="34" charset="-128"/>
              </a:rPr>
              <a:t>Plans for systematic extermination (in operation by spring 1942)</a:t>
            </a:r>
          </a:p>
          <a:p>
            <a:pPr lvl="2" eaLnBrk="1" hangingPunct="1">
              <a:lnSpc>
                <a:spcPct val="90000"/>
              </a:lnSpc>
            </a:pPr>
            <a:r>
              <a:rPr lang="en-US" altLang="en-US">
                <a:latin typeface="Calibri" panose="020F0502020204030204" pitchFamily="34" charset="0"/>
                <a:ea typeface="ＭＳ Ｐゴシック" panose="020B0600070205080204" pitchFamily="34" charset="-128"/>
              </a:rPr>
              <a:t>Jews to be shipped to camps in Poland, executed by </a:t>
            </a:r>
            <a:r>
              <a:rPr lang="en-US" altLang="en-US" sz="2800">
                <a:latin typeface="Calibri" panose="020F0502020204030204" pitchFamily="34" charset="0"/>
                <a:ea typeface="ＭＳ Ｐゴシック" panose="020B0600070205080204" pitchFamily="34" charset="-128"/>
              </a:rPr>
              <a:t>Zyklon B gas, and burned in crematoria</a:t>
            </a:r>
          </a:p>
          <a:p>
            <a:pPr lvl="3" eaLnBrk="1" hangingPunct="1">
              <a:lnSpc>
                <a:spcPct val="90000"/>
              </a:lnSpc>
            </a:pPr>
            <a:r>
              <a:rPr lang="en-US" altLang="en-US">
                <a:latin typeface="Calibri" panose="020F0502020204030204" pitchFamily="34" charset="0"/>
                <a:ea typeface="ＭＳ Ｐゴシック" panose="020B0600070205080204" pitchFamily="34" charset="-128"/>
              </a:rPr>
              <a:t>Largest center at Auschwitz-Birkenau</a:t>
            </a:r>
          </a:p>
          <a:p>
            <a:pPr lvl="2" eaLnBrk="1" hangingPunct="1">
              <a:lnSpc>
                <a:spcPct val="90000"/>
              </a:lnSpc>
            </a:pPr>
            <a:r>
              <a:rPr lang="en-US" altLang="en-US">
                <a:latin typeface="Calibri" panose="020F0502020204030204" pitchFamily="34" charset="0"/>
                <a:ea typeface="ＭＳ Ｐゴシック" panose="020B0600070205080204" pitchFamily="34" charset="-128"/>
              </a:rPr>
              <a:t>Resulted in death of nearly 2 out of 3 European Jews (5 to 6 million) </a:t>
            </a:r>
          </a:p>
          <a:p>
            <a:pPr eaLnBrk="1" hangingPunct="1">
              <a:lnSpc>
                <a:spcPct val="90000"/>
              </a:lnSpc>
            </a:pPr>
            <a:r>
              <a:rPr lang="en-US" altLang="en-US">
                <a:latin typeface="Calibri" panose="020F0502020204030204" pitchFamily="34" charset="0"/>
                <a:ea typeface="ＭＳ Ｐゴシック" panose="020B0600070205080204" pitchFamily="34" charset="-128"/>
              </a:rPr>
              <a:t>The Other Holocaust</a:t>
            </a:r>
          </a:p>
          <a:p>
            <a:pPr lvl="1" eaLnBrk="1" hangingPunct="1">
              <a:lnSpc>
                <a:spcPct val="90000"/>
              </a:lnSpc>
            </a:pPr>
            <a:r>
              <a:rPr lang="en-US" altLang="en-US">
                <a:latin typeface="Calibri" panose="020F0502020204030204" pitchFamily="34" charset="0"/>
                <a:ea typeface="ＭＳ Ｐゴシック" panose="020B0600070205080204" pitchFamily="34" charset="-128"/>
              </a:rPr>
              <a:t>Death of at least another 9 to 10 million people </a:t>
            </a:r>
          </a:p>
          <a:p>
            <a:pPr lvl="2" eaLnBrk="1" hangingPunct="1">
              <a:lnSpc>
                <a:spcPct val="90000"/>
              </a:lnSpc>
            </a:pPr>
            <a:r>
              <a:rPr lang="en-US" altLang="en-US">
                <a:latin typeface="Calibri" panose="020F0502020204030204" pitchFamily="34" charset="0"/>
                <a:ea typeface="ＭＳ Ｐゴシック" panose="020B0600070205080204" pitchFamily="34" charset="-128"/>
              </a:rPr>
              <a:t>Targeting European Gypsies, “subhuman” Slavic peoples, and homosexuals</a:t>
            </a:r>
          </a:p>
          <a:p>
            <a:pPr lvl="2" eaLnBrk="1" hangingPunct="1">
              <a:lnSpc>
                <a:spcPct val="90000"/>
              </a:lnSpc>
            </a:pPr>
            <a:r>
              <a:rPr lang="en-US" altLang="en-US">
                <a:latin typeface="Calibri" panose="020F0502020204030204" pitchFamily="34" charset="0"/>
                <a:ea typeface="ＭＳ Ｐゴシック" panose="020B0600070205080204" pitchFamily="34" charset="-128"/>
              </a:rPr>
              <a:t>Death through slave labor</a:t>
            </a:r>
          </a:p>
          <a:p>
            <a:pPr lvl="2" eaLnBrk="1" hangingPunct="1">
              <a:lnSpc>
                <a:spcPct val="90000"/>
              </a:lnSpc>
            </a:pPr>
            <a:r>
              <a:rPr lang="en-US" altLang="en-US">
                <a:latin typeface="Calibri" panose="020F0502020204030204" pitchFamily="34" charset="0"/>
                <a:ea typeface="ＭＳ Ｐゴシック" panose="020B0600070205080204" pitchFamily="34" charset="-128"/>
              </a:rPr>
              <a:t>Prisoners of war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The Holocaust: Activities of the </a:t>
            </a:r>
            <a:r>
              <a:rPr lang="en-US" sz="3000" kern="1200" dirty="0" err="1">
                <a:solidFill>
                  <a:srgbClr val="000000"/>
                </a:solidFill>
                <a:latin typeface="Calibri"/>
                <a:ea typeface="ＭＳ Ｐゴシック"/>
                <a:cs typeface="ＭＳ Ｐゴシック"/>
              </a:rPr>
              <a:t>Einsatzgruppen</a:t>
            </a:r>
            <a:endParaRPr lang="en-US" dirty="0"/>
          </a:p>
        </p:txBody>
      </p:sp>
      <p:sp>
        <p:nvSpPr>
          <p:cNvPr id="4813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p847</a:t>
            </a:r>
          </a:p>
        </p:txBody>
      </p:sp>
      <p:pic>
        <p:nvPicPr>
          <p:cNvPr id="481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51138" y="762000"/>
            <a:ext cx="36417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Rectangle 2"/>
          <p:cNvSpPr>
            <a:spLocks noChangeArrowheads="1"/>
          </p:cNvSpPr>
          <p:nvPr/>
        </p:nvSpPr>
        <p:spPr bwMode="auto">
          <a:xfrm>
            <a:off x="895350" y="5638800"/>
            <a:ext cx="7353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activities of the mobile killing units known as the Einsatzgruppen were the first stage in the mass killings of the Holocaust. </a:t>
            </a:r>
            <a:endParaRPr lang="en-US" altLang="en-US" sz="2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a:xfrm>
            <a:off x="690563" y="0"/>
            <a:ext cx="8453437" cy="685800"/>
          </a:xfrm>
        </p:spPr>
        <p:txBody>
          <a:bodyPr/>
          <a:lstStyle/>
          <a:p>
            <a:pPr eaLnBrk="1" hangingPunct="1"/>
            <a:r>
              <a:rPr lang="en-US" altLang="en-US" dirty="0">
                <a:latin typeface="Calibri" panose="020F0502020204030204" pitchFamily="34" charset="0"/>
                <a:ea typeface="ＭＳ Ｐゴシック" panose="020B0600070205080204" pitchFamily="34" charset="-128"/>
              </a:rPr>
              <a:t>Prelude to War (1933-1939) </a:t>
            </a:r>
          </a:p>
        </p:txBody>
      </p:sp>
      <p:sp>
        <p:nvSpPr>
          <p:cNvPr id="7171" name="Rectangle 9"/>
          <p:cNvSpPr>
            <a:spLocks noGrp="1" noChangeArrowheads="1"/>
          </p:cNvSpPr>
          <p:nvPr>
            <p:ph type="body" idx="1"/>
          </p:nvPr>
        </p:nvSpPr>
        <p:spPr>
          <a:xfrm>
            <a:off x="690563" y="762000"/>
            <a:ext cx="7769225" cy="6096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Role of Hitler</a:t>
            </a:r>
          </a:p>
          <a:p>
            <a:pPr lvl="1" eaLnBrk="1" hangingPunct="1"/>
            <a:r>
              <a:rPr lang="en-US" altLang="en-US" dirty="0">
                <a:latin typeface="Calibri" panose="020F0502020204030204" pitchFamily="34" charset="0"/>
                <a:ea typeface="ＭＳ Ｐゴシック" panose="020B0600070205080204" pitchFamily="34" charset="-128"/>
              </a:rPr>
              <a:t>The doctrine of </a:t>
            </a:r>
            <a:r>
              <a:rPr lang="en-US" altLang="en-US" i="1" dirty="0">
                <a:latin typeface="Calibri" panose="020F0502020204030204" pitchFamily="34" charset="0"/>
                <a:ea typeface="ＭＳ Ｐゴシック" panose="020B0600070205080204" pitchFamily="34" charset="-128"/>
              </a:rPr>
              <a:t>Lebensraum</a:t>
            </a:r>
          </a:p>
          <a:p>
            <a:pPr lvl="2" eaLnBrk="1" hangingPunct="1"/>
            <a:r>
              <a:rPr lang="en-US" altLang="en-US" dirty="0">
                <a:latin typeface="Calibri" panose="020F0502020204030204" pitchFamily="34" charset="0"/>
                <a:ea typeface="ＭＳ Ｐゴシック" panose="020B0600070205080204" pitchFamily="34" charset="-128"/>
              </a:rPr>
              <a:t>The proper conditions and strategies of expansion</a:t>
            </a:r>
          </a:p>
          <a:p>
            <a:pPr eaLnBrk="1" hangingPunct="1"/>
            <a:r>
              <a:rPr lang="en-US" altLang="en-US" dirty="0">
                <a:latin typeface="Calibri" panose="020F0502020204030204" pitchFamily="34" charset="0"/>
                <a:ea typeface="ＭＳ Ｐゴシック" panose="020B0600070205080204" pitchFamily="34" charset="-128"/>
              </a:rPr>
              <a:t>The “Diplomatic Revolution” (1933-1936)</a:t>
            </a:r>
          </a:p>
          <a:p>
            <a:pPr lvl="1" eaLnBrk="1" hangingPunct="1"/>
            <a:r>
              <a:rPr lang="en-US" altLang="en-US" dirty="0">
                <a:latin typeface="Calibri" panose="020F0502020204030204" pitchFamily="34" charset="0"/>
                <a:ea typeface="ＭＳ Ｐゴシック" panose="020B0600070205080204" pitchFamily="34" charset="-128"/>
              </a:rPr>
              <a:t>German rearmament, 1935</a:t>
            </a:r>
          </a:p>
          <a:p>
            <a:pPr lvl="2" eaLnBrk="1" hangingPunct="1"/>
            <a:r>
              <a:rPr lang="en-US" altLang="en-US" dirty="0">
                <a:latin typeface="Calibri" panose="020F0502020204030204" pitchFamily="34" charset="0"/>
                <a:ea typeface="ＭＳ Ｐゴシック" panose="020B0600070205080204" pitchFamily="34" charset="-128"/>
              </a:rPr>
              <a:t>Repudiation of disarmament clauses of Treaty of </a:t>
            </a:r>
            <a:r>
              <a:rPr lang="en-US" altLang="en-US" dirty="0" smtClean="0">
                <a:latin typeface="Calibri" panose="020F0502020204030204" pitchFamily="34" charset="0"/>
                <a:ea typeface="ＭＳ Ｐゴシック" panose="020B0600070205080204" pitchFamily="34" charset="-128"/>
              </a:rPr>
              <a:t>Versailles</a:t>
            </a:r>
          </a:p>
          <a:p>
            <a:pPr lvl="2" eaLnBrk="1" hangingPunct="1"/>
            <a:r>
              <a:rPr lang="en-US" altLang="en-US" dirty="0" smtClean="0">
                <a:latin typeface="Calibri" panose="020F0502020204030204" pitchFamily="34" charset="0"/>
                <a:ea typeface="ＭＳ Ｐゴシック" panose="020B0600070205080204" pitchFamily="34" charset="-128"/>
              </a:rPr>
              <a:t>New air force, new military draft</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Occupation of the Rhineland, </a:t>
            </a:r>
            <a:r>
              <a:rPr lang="en-US" altLang="en-US" dirty="0" smtClean="0">
                <a:latin typeface="Calibri" panose="020F0502020204030204" pitchFamily="34" charset="0"/>
                <a:ea typeface="ＭＳ Ｐゴシック" panose="020B0600070205080204" pitchFamily="34" charset="-128"/>
              </a:rPr>
              <a:t>1936</a:t>
            </a:r>
          </a:p>
          <a:p>
            <a:pPr eaLnBrk="1" hangingPunct="1"/>
            <a:r>
              <a:rPr lang="en-US" altLang="en-US" sz="2800" b="1" u="sng" dirty="0" smtClean="0">
                <a:latin typeface="Calibri" panose="020F0502020204030204" pitchFamily="34" charset="0"/>
                <a:ea typeface="ＭＳ Ｐゴシック" panose="020B0600070205080204" pitchFamily="34" charset="-128"/>
              </a:rPr>
              <a:t>Appeasement</a:t>
            </a:r>
            <a:r>
              <a:rPr lang="en-US" altLang="en-US" sz="2800" dirty="0" smtClean="0">
                <a:latin typeface="Calibri" panose="020F0502020204030204" pitchFamily="34" charset="0"/>
                <a:ea typeface="ＭＳ Ｐゴシック" panose="020B0600070205080204" pitchFamily="34" charset="-128"/>
              </a:rPr>
              <a:t> based on </a:t>
            </a:r>
            <a:r>
              <a:rPr lang="en-US" altLang="en-US" sz="2800" i="1" dirty="0" smtClean="0">
                <a:latin typeface="Calibri" panose="020F0502020204030204" pitchFamily="34" charset="0"/>
                <a:ea typeface="ＭＳ Ｐゴシック" panose="020B0600070205080204" pitchFamily="34" charset="-128"/>
              </a:rPr>
              <a:t>justification of German actions. </a:t>
            </a:r>
          </a:p>
          <a:p>
            <a:pPr lvl="1" eaLnBrk="1" hangingPunct="1"/>
            <a:r>
              <a:rPr lang="en-US" altLang="en-US" sz="2400" dirty="0" smtClean="0">
                <a:latin typeface="Calibri" panose="020F0502020204030204" pitchFamily="34" charset="0"/>
                <a:ea typeface="ＭＳ Ｐゴシック" panose="020B0600070205080204" pitchFamily="34" charset="-128"/>
              </a:rPr>
              <a:t>Hitler seemed “reasonable” in light of injustice of Versailles!</a:t>
            </a:r>
            <a:endParaRPr lang="en-US" altLang="en-US" sz="2400"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7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7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7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17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27.4 The Holocaust</a:t>
            </a:r>
            <a:endParaRPr lang="en-US" dirty="0"/>
          </a:p>
        </p:txBody>
      </p:sp>
      <p:sp>
        <p:nvSpPr>
          <p:cNvPr id="50178"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27.4 p848</a:t>
            </a:r>
          </a:p>
        </p:txBody>
      </p:sp>
      <p:pic>
        <p:nvPicPr>
          <p:cNvPr id="33797" name="Picture 2" descr="A map of Europe shows Concentration Camps, Death camps, and the estimated Jewish death toll in some countries. &#10;&#10;The concentration camps were held at &#10;Klooga and Vaivara (Estonia)&#10;Stutthof (Poland)&#10;Dachau, Flossenberg, Buchenwald, Mittelbau Dora, Bergen-Belsen, Neuengamme, Ravensbrück, Sachsenhausen, Gross Rosen (Germany)&#10;Mauthausen (Austria)&#10;Jasenovac, Gospic, Sajmiste (Yugoslavia)&#10;&#10;Death camps were located in Poland at Chelmno, Treblinka, Auschwitz, Plaszow, Sobibor, Maidanek, and Belzec.&#10;&#10;The countries and the estimated death toll are as follows:&#10;Norway- 868&#10;Estonia- 1,000&#10;Denmark- 120&#10;Germany- 125,000&#10;Netherlands- 106,000&#10;Belgium- 24,000&#10;Luxembourg- 700&#10;France- 83,000&#10;Italy-7500&#10;Yugoslavia- 60,000&#10;Romania-264,000&#10;Hungary- 300,000&#10;Austria- 70,000&#10;Czechoslovakia- 277,000&#10;Greece- 65,000&#10;Soviet Union, Latvia, Lithuania, Poland- 4,565,000" title="MAP 27.4 The Holocaus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0750" y="674688"/>
            <a:ext cx="4762500" cy="567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The Holocaust: The Extermination Camp at Auschwitz</a:t>
            </a:r>
            <a:endParaRPr lang="en-US" dirty="0"/>
          </a:p>
        </p:txBody>
      </p:sp>
      <p:sp>
        <p:nvSpPr>
          <p:cNvPr id="5222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p849</a:t>
            </a:r>
          </a:p>
        </p:txBody>
      </p:sp>
      <p:pic>
        <p:nvPicPr>
          <p:cNvPr id="5222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0775" y="762000"/>
            <a:ext cx="6902450"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Rectangle 2"/>
          <p:cNvSpPr>
            <a:spLocks noChangeArrowheads="1"/>
          </p:cNvSpPr>
          <p:nvPr/>
        </p:nvSpPr>
        <p:spPr bwMode="auto">
          <a:xfrm>
            <a:off x="941388" y="5486400"/>
            <a:ext cx="7261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After their initial successes in the east, Hitler and the Nazis set in motion the machinery for the physical annihilation of Europe’s Jews. </a:t>
            </a:r>
            <a:endParaRPr lang="en-US" altLang="en-US" sz="20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noChangeArrowheads="1"/>
          </p:cNvSpPr>
          <p:nvPr>
            <p:ph type="title"/>
          </p:nvPr>
        </p:nvSpPr>
        <p:spPr>
          <a:xfrm>
            <a:off x="690563" y="76200"/>
            <a:ext cx="8453437" cy="990600"/>
          </a:xfrm>
        </p:spPr>
        <p:txBody>
          <a:bodyPr/>
          <a:lstStyle/>
          <a:p>
            <a:pPr eaLnBrk="1" hangingPunct="1"/>
            <a:r>
              <a:rPr lang="en-US" altLang="en-US" dirty="0">
                <a:latin typeface="Calibri" panose="020F0502020204030204" pitchFamily="34" charset="0"/>
                <a:ea typeface="ＭＳ Ｐゴシック" panose="020B0600070205080204" pitchFamily="34" charset="-128"/>
              </a:rPr>
              <a:t>The New Order in Asia</a:t>
            </a:r>
          </a:p>
        </p:txBody>
      </p:sp>
      <p:sp>
        <p:nvSpPr>
          <p:cNvPr id="54275" name="Rectangle 3"/>
          <p:cNvSpPr>
            <a:spLocks noGrp="1" noChangeArrowheads="1"/>
          </p:cNvSpPr>
          <p:nvPr>
            <p:ph type="body" idx="1"/>
          </p:nvPr>
        </p:nvSpPr>
        <p:spPr>
          <a:xfrm>
            <a:off x="685800" y="1143000"/>
            <a:ext cx="7769225" cy="4113213"/>
          </a:xfrm>
        </p:spPr>
        <p:txBody>
          <a:bodyPr/>
          <a:lstStyle/>
          <a:p>
            <a:pPr eaLnBrk="1" hangingPunct="1"/>
            <a:r>
              <a:rPr lang="en-US" altLang="en-US">
                <a:latin typeface="Calibri" panose="020F0502020204030204" pitchFamily="34" charset="0"/>
                <a:ea typeface="ＭＳ Ｐゴシック" panose="020B0600070205080204" pitchFamily="34" charset="-128"/>
              </a:rPr>
              <a:t>Great East Asia Co-Prosperity Sphere</a:t>
            </a:r>
          </a:p>
          <a:p>
            <a:pPr lvl="1" eaLnBrk="1" hangingPunct="1"/>
            <a:r>
              <a:rPr lang="en-US" altLang="en-US">
                <a:latin typeface="Calibri" panose="020F0502020204030204" pitchFamily="34" charset="0"/>
                <a:ea typeface="ＭＳ Ｐゴシック" panose="020B0600070205080204" pitchFamily="34" charset="-128"/>
              </a:rPr>
              <a:t>“Asia for the Asians” </a:t>
            </a:r>
          </a:p>
          <a:p>
            <a:pPr lvl="1" eaLnBrk="1" hangingPunct="1"/>
            <a:r>
              <a:rPr lang="en-US" altLang="en-US">
                <a:latin typeface="Calibri" panose="020F0502020204030204" pitchFamily="34" charset="0"/>
                <a:ea typeface="ＭＳ Ｐゴシック" panose="020B0600070205080204" pitchFamily="34" charset="-128"/>
              </a:rPr>
              <a:t>Exploitation of resources</a:t>
            </a:r>
          </a:p>
          <a:p>
            <a:pPr lvl="2" eaLnBrk="1" hangingPunct="1"/>
            <a:r>
              <a:rPr lang="en-US" altLang="en-US">
                <a:latin typeface="Calibri" panose="020F0502020204030204" pitchFamily="34" charset="0"/>
                <a:ea typeface="ＭＳ Ｐゴシック" panose="020B0600070205080204" pitchFamily="34" charset="-128"/>
              </a:rPr>
              <a:t>Subjection of people to severe hardships</a:t>
            </a:r>
          </a:p>
          <a:p>
            <a:pPr eaLnBrk="1" hangingPunct="1"/>
            <a:r>
              <a:rPr lang="en-US" altLang="en-US">
                <a:latin typeface="Calibri" panose="020F0502020204030204" pitchFamily="34" charset="0"/>
                <a:ea typeface="ＭＳ Ｐゴシック" panose="020B0600070205080204" pitchFamily="34" charset="-128"/>
              </a:rPr>
              <a:t>Japanese Occupation</a:t>
            </a:r>
          </a:p>
          <a:p>
            <a:pPr lvl="1" eaLnBrk="1" hangingPunct="1"/>
            <a:r>
              <a:rPr lang="en-US" altLang="en-US">
                <a:latin typeface="Calibri" panose="020F0502020204030204" pitchFamily="34" charset="0"/>
                <a:ea typeface="ＭＳ Ｐゴシック" panose="020B0600070205080204" pitchFamily="34" charset="-128"/>
              </a:rPr>
              <a:t>Korean “comfort women”	</a:t>
            </a:r>
          </a:p>
          <a:p>
            <a:pPr lvl="1" eaLnBrk="1" hangingPunct="1"/>
            <a:r>
              <a:rPr lang="en-US" altLang="en-US">
                <a:latin typeface="Calibri" panose="020F0502020204030204" pitchFamily="34" charset="0"/>
                <a:ea typeface="ＭＳ Ｐゴシック" panose="020B0600070205080204" pitchFamily="34" charset="-128"/>
              </a:rPr>
              <a:t>800,000 Korean forced laborers	</a:t>
            </a:r>
          </a:p>
          <a:p>
            <a:pPr lvl="2" eaLnBrk="1" hangingPunct="1"/>
            <a:r>
              <a:rPr lang="en-US" altLang="en-US">
                <a:latin typeface="Calibri" panose="020F0502020204030204" pitchFamily="34" charset="0"/>
                <a:ea typeface="ＭＳ Ｐゴシック" panose="020B0600070205080204" pitchFamily="34" charset="-128"/>
              </a:rPr>
              <a:t>Constructed Burma-Thailand railway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noChangeArrowheads="1"/>
          </p:cNvSpPr>
          <p:nvPr>
            <p:ph type="title"/>
          </p:nvPr>
        </p:nvSpPr>
        <p:spPr>
          <a:xfrm>
            <a:off x="697230" y="152400"/>
            <a:ext cx="8458200" cy="609600"/>
          </a:xfrm>
        </p:spPr>
        <p:txBody>
          <a:bodyPr/>
          <a:lstStyle/>
          <a:p>
            <a:pPr eaLnBrk="1" hangingPunct="1"/>
            <a:r>
              <a:rPr lang="en-US" altLang="en-US" dirty="0">
                <a:latin typeface="Calibri" panose="020F0502020204030204" pitchFamily="34" charset="0"/>
                <a:ea typeface="ＭＳ Ｐゴシック" panose="020B0600070205080204" pitchFamily="34" charset="-128"/>
              </a:rPr>
              <a:t>The Home Front</a:t>
            </a:r>
          </a:p>
        </p:txBody>
      </p:sp>
      <p:sp>
        <p:nvSpPr>
          <p:cNvPr id="55299" name="Rectangle 9"/>
          <p:cNvSpPr>
            <a:spLocks noGrp="1" noChangeArrowheads="1"/>
          </p:cNvSpPr>
          <p:nvPr>
            <p:ph type="body" idx="1"/>
          </p:nvPr>
        </p:nvSpPr>
        <p:spPr>
          <a:xfrm>
            <a:off x="697230" y="990600"/>
            <a:ext cx="8001000" cy="4876800"/>
          </a:xfrm>
        </p:spPr>
        <p:txBody>
          <a:bodyPr/>
          <a:lstStyle/>
          <a:p>
            <a:pPr eaLnBrk="1" hangingPunct="1">
              <a:lnSpc>
                <a:spcPct val="80000"/>
              </a:lnSpc>
            </a:pPr>
            <a:r>
              <a:rPr lang="en-US" altLang="en-US" dirty="0">
                <a:latin typeface="Calibri" panose="020F0502020204030204" pitchFamily="34" charset="0"/>
                <a:ea typeface="ＭＳ Ｐゴシック" panose="020B0600070205080204" pitchFamily="34" charset="-128"/>
              </a:rPr>
              <a:t>Mobilization of Peoples</a:t>
            </a:r>
          </a:p>
          <a:p>
            <a:pPr lvl="1" eaLnBrk="1" hangingPunct="1">
              <a:lnSpc>
                <a:spcPct val="80000"/>
              </a:lnSpc>
            </a:pPr>
            <a:r>
              <a:rPr lang="en-US" altLang="en-US" sz="3200" dirty="0">
                <a:latin typeface="Calibri" panose="020F0502020204030204" pitchFamily="34" charset="0"/>
                <a:ea typeface="ＭＳ Ｐゴシック" panose="020B0600070205080204" pitchFamily="34" charset="-128"/>
              </a:rPr>
              <a:t>Great Britain</a:t>
            </a:r>
          </a:p>
          <a:p>
            <a:pPr lvl="2" eaLnBrk="1" hangingPunct="1">
              <a:lnSpc>
                <a:spcPct val="80000"/>
              </a:lnSpc>
            </a:pPr>
            <a:r>
              <a:rPr lang="en-US" altLang="en-US" sz="2800" dirty="0">
                <a:latin typeface="Calibri" panose="020F0502020204030204" pitchFamily="34" charset="0"/>
                <a:ea typeface="ＭＳ Ｐゴシック" panose="020B0600070205080204" pitchFamily="34" charset="-128"/>
              </a:rPr>
              <a:t>55 percent of the people  were in ‘‘war work”</a:t>
            </a:r>
          </a:p>
          <a:p>
            <a:pPr lvl="3" eaLnBrk="1" hangingPunct="1">
              <a:lnSpc>
                <a:spcPct val="80000"/>
              </a:lnSpc>
            </a:pPr>
            <a:r>
              <a:rPr lang="en-US" altLang="en-US" dirty="0">
                <a:latin typeface="Calibri" panose="020F0502020204030204" pitchFamily="34" charset="0"/>
                <a:ea typeface="ＭＳ Ｐゴシック" panose="020B0600070205080204" pitchFamily="34" charset="-128"/>
              </a:rPr>
              <a:t>By 1944, women held 50 percent of the civil service positions</a:t>
            </a:r>
          </a:p>
          <a:p>
            <a:pPr lvl="2" eaLnBrk="1" hangingPunct="1">
              <a:lnSpc>
                <a:spcPct val="80000"/>
              </a:lnSpc>
            </a:pPr>
            <a:r>
              <a:rPr lang="en-US" altLang="en-US" sz="2800" dirty="0">
                <a:latin typeface="Calibri" panose="020F0502020204030204" pitchFamily="34" charset="0"/>
                <a:ea typeface="ＭＳ Ｐゴシック" panose="020B0600070205080204" pitchFamily="34" charset="-128"/>
              </a:rPr>
              <a:t>“Dig for Victory” campaign</a:t>
            </a:r>
          </a:p>
          <a:p>
            <a:pPr lvl="2" eaLnBrk="1" hangingPunct="1">
              <a:lnSpc>
                <a:spcPct val="80000"/>
              </a:lnSpc>
            </a:pPr>
            <a:r>
              <a:rPr lang="en-US" altLang="en-US" sz="2800" dirty="0">
                <a:latin typeface="Calibri" panose="020F0502020204030204" pitchFamily="34" charset="0"/>
                <a:ea typeface="ＭＳ Ｐゴシック" panose="020B0600070205080204" pitchFamily="34" charset="-128"/>
              </a:rPr>
              <a:t>Emphasis on a planned economy</a:t>
            </a:r>
          </a:p>
          <a:p>
            <a:pPr lvl="3" eaLnBrk="1" hangingPunct="1">
              <a:lnSpc>
                <a:spcPct val="80000"/>
              </a:lnSpc>
            </a:pPr>
            <a:r>
              <a:rPr lang="en-US" altLang="en-US" dirty="0">
                <a:latin typeface="Calibri" panose="020F0502020204030204" pitchFamily="34" charset="0"/>
                <a:ea typeface="ＭＳ Ｐゴシック" panose="020B0600070205080204" pitchFamily="34" charset="-128"/>
              </a:rPr>
              <a:t>Acceptance of increased government interference </a:t>
            </a:r>
          </a:p>
          <a:p>
            <a:pPr lvl="1" eaLnBrk="1" hangingPunct="1">
              <a:lnSpc>
                <a:spcPct val="80000"/>
              </a:lnSpc>
            </a:pPr>
            <a:r>
              <a:rPr lang="en-US" altLang="en-US" sz="3200" dirty="0">
                <a:latin typeface="Calibri" panose="020F0502020204030204" pitchFamily="34" charset="0"/>
                <a:ea typeface="ＭＳ Ｐゴシック" panose="020B0600070205080204" pitchFamily="34" charset="-128"/>
              </a:rPr>
              <a:t>The Soviet Union</a:t>
            </a:r>
          </a:p>
          <a:p>
            <a:pPr lvl="2" eaLnBrk="1" hangingPunct="1">
              <a:lnSpc>
                <a:spcPct val="80000"/>
              </a:lnSpc>
            </a:pPr>
            <a:r>
              <a:rPr lang="en-US" altLang="en-US" sz="2800" dirty="0">
                <a:latin typeface="Calibri" panose="020F0502020204030204" pitchFamily="34" charset="0"/>
                <a:ea typeface="ＭＳ Ｐゴシック" panose="020B0600070205080204" pitchFamily="34" charset="-128"/>
              </a:rPr>
              <a:t>Enormous losses and sacrifice of Soviet people</a:t>
            </a:r>
          </a:p>
          <a:p>
            <a:pPr lvl="2" eaLnBrk="1" hangingPunct="1">
              <a:lnSpc>
                <a:spcPct val="80000"/>
              </a:lnSpc>
            </a:pPr>
            <a:r>
              <a:rPr lang="en-US" altLang="en-US" sz="2800" dirty="0">
                <a:latin typeface="Calibri" panose="020F0502020204030204" pitchFamily="34" charset="0"/>
                <a:ea typeface="ＭＳ Ｐゴシック" panose="020B0600070205080204" pitchFamily="34" charset="-128"/>
              </a:rPr>
              <a:t>Emergency mobilization</a:t>
            </a:r>
          </a:p>
          <a:p>
            <a:pPr lvl="2" eaLnBrk="1" hangingPunct="1">
              <a:lnSpc>
                <a:spcPct val="80000"/>
              </a:lnSpc>
            </a:pPr>
            <a:r>
              <a:rPr lang="en-US" altLang="en-US" sz="2800" dirty="0">
                <a:latin typeface="Calibri" panose="020F0502020204030204" pitchFamily="34" charset="0"/>
                <a:ea typeface="ＭＳ Ｐゴシック" panose="020B0600070205080204" pitchFamily="34" charset="-128"/>
              </a:rPr>
              <a:t>Soviet women</a:t>
            </a:r>
          </a:p>
          <a:p>
            <a:pPr lvl="3" eaLnBrk="1" hangingPunct="1">
              <a:lnSpc>
                <a:spcPct val="80000"/>
              </a:lnSpc>
            </a:pPr>
            <a:r>
              <a:rPr lang="en-US" altLang="en-US" dirty="0">
                <a:latin typeface="Calibri" panose="020F0502020204030204" pitchFamily="34" charset="0"/>
                <a:ea typeface="ＭＳ Ｐゴシック" panose="020B0600070205080204" pitchFamily="34" charset="-128"/>
              </a:rPr>
              <a:t>Combatants and laborers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Women in the Factories (Slide 1 of 2)</a:t>
            </a:r>
            <a:endParaRPr lang="en-US" dirty="0"/>
          </a:p>
        </p:txBody>
      </p:sp>
      <p:sp>
        <p:nvSpPr>
          <p:cNvPr id="5632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p851</a:t>
            </a:r>
          </a:p>
        </p:txBody>
      </p:sp>
      <p:pic>
        <p:nvPicPr>
          <p:cNvPr id="563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685800"/>
            <a:ext cx="57594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Rectangle 2"/>
          <p:cNvSpPr>
            <a:spLocks noChangeArrowheads="1"/>
          </p:cNvSpPr>
          <p:nvPr/>
        </p:nvSpPr>
        <p:spPr bwMode="auto">
          <a:xfrm>
            <a:off x="1028700" y="5562600"/>
            <a:ext cx="7086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Although only the Soviet Union used women in combat positions, the number of women working in industry increased dramatically in most belligerent countries. </a:t>
            </a:r>
            <a:endParaRPr lang="en-US" altLang="en-US" sz="20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Women in the Factories (Slide 2 of 2)</a:t>
            </a:r>
            <a:endParaRPr lang="en-US" dirty="0"/>
          </a:p>
        </p:txBody>
      </p:sp>
      <p:sp>
        <p:nvSpPr>
          <p:cNvPr id="5837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p851</a:t>
            </a:r>
          </a:p>
        </p:txBody>
      </p:sp>
      <p:pic>
        <p:nvPicPr>
          <p:cNvPr id="5837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5125" y="711200"/>
            <a:ext cx="333375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Rectangle 2"/>
          <p:cNvSpPr>
            <a:spLocks noChangeArrowheads="1"/>
          </p:cNvSpPr>
          <p:nvPr/>
        </p:nvSpPr>
        <p:spPr bwMode="auto">
          <a:xfrm>
            <a:off x="609600" y="5562600"/>
            <a:ext cx="8131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Pictured is a propaganda poster encouraging women to work in the factories.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noChangeArrowheads="1"/>
          </p:cNvSpPr>
          <p:nvPr>
            <p:ph type="title"/>
          </p:nvPr>
        </p:nvSpPr>
        <p:spPr>
          <a:xfrm>
            <a:off x="694373"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Mobilization of Peoples</a:t>
            </a:r>
          </a:p>
        </p:txBody>
      </p:sp>
      <p:sp>
        <p:nvSpPr>
          <p:cNvPr id="19458" name="Rectangle 3"/>
          <p:cNvSpPr>
            <a:spLocks noGrp="1" noChangeArrowheads="1"/>
          </p:cNvSpPr>
          <p:nvPr>
            <p:ph type="body" idx="1"/>
          </p:nvPr>
        </p:nvSpPr>
        <p:spPr>
          <a:xfrm>
            <a:off x="694373" y="1143000"/>
            <a:ext cx="8305800" cy="5410200"/>
          </a:xfrm>
        </p:spPr>
        <p:txBody>
          <a:bodyPr>
            <a:normAutofit lnSpcReduction="10000"/>
          </a:bodyPr>
          <a:lstStyle/>
          <a:p>
            <a:pPr eaLnBrk="1" hangingPunct="1">
              <a:lnSpc>
                <a:spcPct val="90000"/>
              </a:lnSpc>
              <a:buFont typeface="Wingdings" charset="0"/>
              <a:buChar char="§"/>
              <a:defRPr/>
            </a:pPr>
            <a:r>
              <a:rPr lang="en-US" dirty="0">
                <a:latin typeface="Calibri" charset="0"/>
              </a:rPr>
              <a:t>The United States</a:t>
            </a:r>
          </a:p>
          <a:p>
            <a:pPr lvl="1" eaLnBrk="1" hangingPunct="1">
              <a:lnSpc>
                <a:spcPct val="90000"/>
              </a:lnSpc>
              <a:buFont typeface="Wingdings" charset="0"/>
              <a:buChar char="§"/>
              <a:defRPr/>
            </a:pPr>
            <a:r>
              <a:rPr lang="en-US" dirty="0">
                <a:latin typeface="Calibri" charset="0"/>
              </a:rPr>
              <a:t>Impact of mobilization</a:t>
            </a:r>
          </a:p>
          <a:p>
            <a:pPr lvl="2" eaLnBrk="1" hangingPunct="1">
              <a:lnSpc>
                <a:spcPct val="90000"/>
              </a:lnSpc>
              <a:buFont typeface="Wingdings" charset="0"/>
              <a:buChar char="§"/>
              <a:defRPr/>
            </a:pPr>
            <a:r>
              <a:rPr lang="en-US" dirty="0">
                <a:latin typeface="Calibri" charset="0"/>
              </a:rPr>
              <a:t>Economic and social gains and problems</a:t>
            </a:r>
          </a:p>
          <a:p>
            <a:pPr lvl="3" eaLnBrk="1" hangingPunct="1">
              <a:lnSpc>
                <a:spcPct val="90000"/>
              </a:lnSpc>
              <a:buFont typeface="Wingdings" charset="0"/>
              <a:buChar char="§"/>
              <a:defRPr/>
            </a:pPr>
            <a:r>
              <a:rPr lang="en-US" dirty="0">
                <a:latin typeface="Calibri" charset="0"/>
              </a:rPr>
              <a:t>Civil rights issues and tensions: African-Americans and Japanese Americans</a:t>
            </a:r>
          </a:p>
          <a:p>
            <a:pPr eaLnBrk="1" hangingPunct="1">
              <a:lnSpc>
                <a:spcPct val="90000"/>
              </a:lnSpc>
              <a:buFont typeface="Wingdings" charset="0"/>
              <a:buChar char="§"/>
              <a:defRPr/>
            </a:pPr>
            <a:r>
              <a:rPr lang="en-US" dirty="0">
                <a:latin typeface="Calibri" charset="0"/>
              </a:rPr>
              <a:t>Germany</a:t>
            </a:r>
          </a:p>
          <a:p>
            <a:pPr lvl="1" eaLnBrk="1" hangingPunct="1">
              <a:lnSpc>
                <a:spcPct val="90000"/>
              </a:lnSpc>
              <a:buFont typeface="Wingdings" charset="0"/>
              <a:buChar char="§"/>
              <a:defRPr/>
            </a:pPr>
            <a:r>
              <a:rPr lang="en-US" dirty="0">
                <a:latin typeface="Calibri" charset="0"/>
              </a:rPr>
              <a:t>Problematic economic policies</a:t>
            </a:r>
          </a:p>
          <a:p>
            <a:pPr lvl="2" eaLnBrk="1" hangingPunct="1">
              <a:lnSpc>
                <a:spcPct val="90000"/>
              </a:lnSpc>
              <a:buFont typeface="Wingdings" charset="0"/>
              <a:buChar char="§"/>
              <a:defRPr/>
            </a:pPr>
            <a:r>
              <a:rPr lang="en-US" dirty="0">
                <a:latin typeface="Calibri" charset="0"/>
              </a:rPr>
              <a:t>Continued production of consumer goods </a:t>
            </a:r>
          </a:p>
          <a:p>
            <a:pPr lvl="3" eaLnBrk="1" hangingPunct="1">
              <a:lnSpc>
                <a:spcPct val="90000"/>
              </a:lnSpc>
              <a:buFont typeface="Wingdings" charset="0"/>
              <a:buChar char="§"/>
              <a:defRPr/>
            </a:pPr>
            <a:r>
              <a:rPr lang="en-US" dirty="0">
                <a:latin typeface="Calibri" charset="0"/>
              </a:rPr>
              <a:t>Plunder from conquered countries</a:t>
            </a:r>
          </a:p>
          <a:p>
            <a:pPr lvl="2" eaLnBrk="1" hangingPunct="1">
              <a:lnSpc>
                <a:spcPct val="90000"/>
              </a:lnSpc>
              <a:buFont typeface="Wingdings" charset="0"/>
              <a:buChar char="§"/>
              <a:defRPr/>
            </a:pPr>
            <a:r>
              <a:rPr lang="en-US" dirty="0">
                <a:latin typeface="Calibri" charset="0"/>
              </a:rPr>
              <a:t>Albert </a:t>
            </a:r>
            <a:r>
              <a:rPr lang="en-US" dirty="0" err="1">
                <a:latin typeface="Calibri" charset="0"/>
              </a:rPr>
              <a:t>Speer</a:t>
            </a:r>
            <a:r>
              <a:rPr lang="en-US" dirty="0">
                <a:latin typeface="Calibri" charset="0"/>
              </a:rPr>
              <a:t> and rising armaments production</a:t>
            </a:r>
          </a:p>
          <a:p>
            <a:pPr lvl="3" eaLnBrk="1" hangingPunct="1">
              <a:lnSpc>
                <a:spcPct val="90000"/>
              </a:lnSpc>
              <a:buFont typeface="Wingdings" charset="0"/>
              <a:buChar char="§"/>
              <a:defRPr/>
            </a:pPr>
            <a:r>
              <a:rPr lang="en-US" dirty="0">
                <a:latin typeface="Calibri" charset="0"/>
              </a:rPr>
              <a:t>Total mobilization not authorized until 1944</a:t>
            </a:r>
          </a:p>
          <a:p>
            <a:pPr eaLnBrk="1" hangingPunct="1">
              <a:lnSpc>
                <a:spcPct val="90000"/>
              </a:lnSpc>
              <a:buFont typeface="Wingdings" charset="0"/>
              <a:buChar char="§"/>
              <a:defRPr/>
            </a:pPr>
            <a:r>
              <a:rPr lang="en-US" dirty="0">
                <a:latin typeface="Calibri" charset="0"/>
              </a:rPr>
              <a:t>Japan</a:t>
            </a:r>
          </a:p>
          <a:p>
            <a:pPr lvl="1" eaLnBrk="1" hangingPunct="1">
              <a:lnSpc>
                <a:spcPct val="90000"/>
              </a:lnSpc>
              <a:buFont typeface="Wingdings" charset="0"/>
              <a:buChar char="§"/>
              <a:defRPr/>
            </a:pPr>
            <a:r>
              <a:rPr lang="en-US" dirty="0">
                <a:latin typeface="Calibri" charset="0"/>
              </a:rPr>
              <a:t>Highly mobilized society</a:t>
            </a:r>
          </a:p>
          <a:p>
            <a:pPr lvl="2" eaLnBrk="1" hangingPunct="1">
              <a:lnSpc>
                <a:spcPct val="90000"/>
              </a:lnSpc>
              <a:buFont typeface="Wingdings" charset="0"/>
              <a:buChar char="§"/>
              <a:defRPr/>
            </a:pPr>
            <a:r>
              <a:rPr lang="en-US" dirty="0">
                <a:latin typeface="Calibri" charset="0"/>
              </a:rPr>
              <a:t>Values: </a:t>
            </a:r>
            <a:r>
              <a:rPr lang="en-US" i="1" dirty="0">
                <a:latin typeface="Calibri" charset="0"/>
              </a:rPr>
              <a:t>bushido</a:t>
            </a:r>
            <a:r>
              <a:rPr lang="en-US" dirty="0">
                <a:latin typeface="Calibri" charset="0"/>
              </a:rPr>
              <a:t> and </a:t>
            </a:r>
            <a:r>
              <a:rPr lang="en-US" i="1" dirty="0">
                <a:latin typeface="Calibri" charset="0"/>
              </a:rPr>
              <a:t>kamikaze</a:t>
            </a:r>
          </a:p>
          <a:p>
            <a:pPr lvl="1" eaLnBrk="1" hangingPunct="1">
              <a:lnSpc>
                <a:spcPct val="90000"/>
              </a:lnSpc>
              <a:buFont typeface="Wingdings" charset="0"/>
              <a:buChar char="§"/>
              <a:defRPr/>
            </a:pPr>
            <a:endParaRPr lang="en-US" sz="2000" dirty="0">
              <a:latin typeface="Calibri"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noChangeArrowheads="1"/>
          </p:cNvSpPr>
          <p:nvPr>
            <p:ph type="title"/>
          </p:nvPr>
        </p:nvSpPr>
        <p:spPr>
          <a:xfrm>
            <a:off x="685800" y="76200"/>
            <a:ext cx="8458200" cy="1219200"/>
          </a:xfrm>
        </p:spPr>
        <p:txBody>
          <a:bodyPr/>
          <a:lstStyle/>
          <a:p>
            <a:pPr eaLnBrk="1" hangingPunct="1"/>
            <a:r>
              <a:rPr lang="en-US" altLang="en-US" dirty="0">
                <a:latin typeface="Calibri" panose="020F0502020204030204" pitchFamily="34" charset="0"/>
                <a:ea typeface="ＭＳ Ｐゴシック" panose="020B0600070205080204" pitchFamily="34" charset="-128"/>
              </a:rPr>
              <a:t>Civilians on the Front Line: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The Bombing of Cities</a:t>
            </a:r>
          </a:p>
        </p:txBody>
      </p:sp>
      <p:sp>
        <p:nvSpPr>
          <p:cNvPr id="61443" name="Rectangle 9"/>
          <p:cNvSpPr>
            <a:spLocks noGrp="1" noChangeArrowheads="1"/>
          </p:cNvSpPr>
          <p:nvPr>
            <p:ph type="body" idx="1"/>
          </p:nvPr>
        </p:nvSpPr>
        <p:spPr>
          <a:xfrm>
            <a:off x="652463" y="1752600"/>
            <a:ext cx="7769225" cy="4113213"/>
          </a:xfrm>
        </p:spPr>
        <p:txBody>
          <a:bodyPr/>
          <a:lstStyle/>
          <a:p>
            <a:pPr eaLnBrk="1" hangingPunct="1">
              <a:lnSpc>
                <a:spcPct val="90000"/>
              </a:lnSpc>
            </a:pPr>
            <a:r>
              <a:rPr lang="en-US" altLang="en-US">
                <a:latin typeface="Calibri" panose="020F0502020204030204" pitchFamily="34" charset="0"/>
                <a:ea typeface="ＭＳ Ｐゴシック" panose="020B0600070205080204" pitchFamily="34" charset="-128"/>
              </a:rPr>
              <a:t>Luftwaffe Attacks</a:t>
            </a:r>
          </a:p>
          <a:p>
            <a:pPr lvl="1" eaLnBrk="1" hangingPunct="1">
              <a:lnSpc>
                <a:spcPct val="90000"/>
              </a:lnSpc>
            </a:pPr>
            <a:r>
              <a:rPr lang="en-US" altLang="en-US">
                <a:latin typeface="Calibri" panose="020F0502020204030204" pitchFamily="34" charset="0"/>
                <a:ea typeface="ＭＳ Ｐゴシック" panose="020B0600070205080204" pitchFamily="34" charset="-128"/>
              </a:rPr>
              <a:t>The Blitz in Britain</a:t>
            </a:r>
          </a:p>
          <a:p>
            <a:pPr eaLnBrk="1" hangingPunct="1">
              <a:lnSpc>
                <a:spcPct val="90000"/>
              </a:lnSpc>
            </a:pPr>
            <a:r>
              <a:rPr lang="en-US" altLang="en-US">
                <a:latin typeface="Calibri" panose="020F0502020204030204" pitchFamily="34" charset="0"/>
                <a:ea typeface="ＭＳ Ｐゴシック" panose="020B0600070205080204" pitchFamily="34" charset="-128"/>
              </a:rPr>
              <a:t>The Bombing of Germany</a:t>
            </a:r>
          </a:p>
          <a:p>
            <a:pPr lvl="1" eaLnBrk="1" hangingPunct="1">
              <a:lnSpc>
                <a:spcPct val="90000"/>
              </a:lnSpc>
            </a:pPr>
            <a:r>
              <a:rPr lang="en-US" altLang="en-US">
                <a:latin typeface="Calibri" panose="020F0502020204030204" pitchFamily="34" charset="0"/>
                <a:ea typeface="ＭＳ Ｐゴシック" panose="020B0600070205080204" pitchFamily="34" charset="-128"/>
              </a:rPr>
              <a:t>Allied bombing raids on German cities </a:t>
            </a:r>
          </a:p>
          <a:p>
            <a:pPr lvl="2" eaLnBrk="1" hangingPunct="1">
              <a:lnSpc>
                <a:spcPct val="90000"/>
              </a:lnSpc>
            </a:pPr>
            <a:r>
              <a:rPr lang="en-US" altLang="en-US">
                <a:latin typeface="Calibri" panose="020F0502020204030204" pitchFamily="34" charset="0"/>
                <a:ea typeface="ＭＳ Ｐゴシック" panose="020B0600070205080204" pitchFamily="34" charset="-128"/>
              </a:rPr>
              <a:t>Targeted American daytime bombing</a:t>
            </a:r>
          </a:p>
          <a:p>
            <a:pPr lvl="2" eaLnBrk="1" hangingPunct="1">
              <a:lnSpc>
                <a:spcPct val="90000"/>
              </a:lnSpc>
            </a:pPr>
            <a:r>
              <a:rPr lang="en-US" altLang="en-US">
                <a:latin typeface="Calibri" panose="020F0502020204030204" pitchFamily="34" charset="0"/>
                <a:ea typeface="ＭＳ Ｐゴシック" panose="020B0600070205080204" pitchFamily="34" charset="-128"/>
              </a:rPr>
              <a:t>Devastation of Hamburg and Dresden</a:t>
            </a:r>
          </a:p>
          <a:p>
            <a:pPr lvl="2" eaLnBrk="1" hangingPunct="1">
              <a:lnSpc>
                <a:spcPct val="90000"/>
              </a:lnSpc>
            </a:pPr>
            <a:r>
              <a:rPr lang="en-US" altLang="en-US">
                <a:latin typeface="Calibri" panose="020F0502020204030204" pitchFamily="34" charset="0"/>
                <a:ea typeface="ＭＳ Ｐゴシック" panose="020B0600070205080204" pitchFamily="34" charset="-128"/>
              </a:rPr>
              <a:t>Success and failure of bombing raids</a:t>
            </a:r>
          </a:p>
          <a:p>
            <a:pPr eaLnBrk="1" hangingPunct="1">
              <a:lnSpc>
                <a:spcPct val="90000"/>
              </a:lnSpc>
            </a:pPr>
            <a:r>
              <a:rPr lang="en-US" altLang="en-US" sz="2800">
                <a:latin typeface="Calibri" panose="020F0502020204030204" pitchFamily="34" charset="0"/>
                <a:ea typeface="ＭＳ Ｐゴシック" panose="020B0600070205080204" pitchFamily="34" charset="-128"/>
              </a:rPr>
              <a:t>The Bombing of Japan: the Atomic Bomb</a:t>
            </a:r>
          </a:p>
          <a:p>
            <a:pPr lvl="1" eaLnBrk="1" hangingPunct="1">
              <a:lnSpc>
                <a:spcPct val="90000"/>
              </a:lnSpc>
            </a:pPr>
            <a:r>
              <a:rPr lang="en-US" altLang="en-US" sz="2400">
                <a:latin typeface="Calibri" panose="020F0502020204030204" pitchFamily="34" charset="0"/>
                <a:ea typeface="ＭＳ Ｐゴシック" panose="020B0600070205080204" pitchFamily="34" charset="-128"/>
              </a:rPr>
              <a:t>Hiroshima, August 6, 1945</a:t>
            </a:r>
          </a:p>
          <a:p>
            <a:pPr lvl="1" eaLnBrk="1" hangingPunct="1">
              <a:lnSpc>
                <a:spcPct val="90000"/>
              </a:lnSpc>
            </a:pPr>
            <a:r>
              <a:rPr lang="en-US" altLang="en-US" sz="2400">
                <a:latin typeface="Calibri" panose="020F0502020204030204" pitchFamily="34" charset="0"/>
                <a:ea typeface="ＭＳ Ｐゴシック" panose="020B0600070205080204" pitchFamily="34" charset="-128"/>
              </a:rPr>
              <a:t>Nagasaki, August 9, 1945</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914400"/>
          </a:xfrm>
        </p:spPr>
        <p:txBody>
          <a:bodyPr/>
          <a:lstStyle/>
          <a:p>
            <a:pPr eaLnBrk="1" hangingPunct="1">
              <a:defRPr/>
            </a:pPr>
            <a:r>
              <a:rPr lang="en-US" sz="3000" kern="1200" dirty="0">
                <a:solidFill>
                  <a:srgbClr val="000000"/>
                </a:solidFill>
                <a:latin typeface="Calibri"/>
                <a:ea typeface="ＭＳ Ｐゴシック"/>
                <a:cs typeface="ＭＳ Ｐゴシック"/>
              </a:rPr>
              <a:t>Global Perspectives: </a:t>
            </a:r>
            <a:br>
              <a:rPr lang="en-US" sz="3000" kern="1200" dirty="0">
                <a:solidFill>
                  <a:srgbClr val="000000"/>
                </a:solidFill>
                <a:latin typeface="Calibri"/>
                <a:ea typeface="ＭＳ Ｐゴシック"/>
                <a:cs typeface="ＭＳ Ｐゴシック"/>
              </a:rPr>
            </a:br>
            <a:r>
              <a:rPr lang="en-US" sz="3000" kern="1200" dirty="0">
                <a:solidFill>
                  <a:srgbClr val="000000"/>
                </a:solidFill>
                <a:latin typeface="Calibri"/>
                <a:ea typeface="ＭＳ Ｐゴシック"/>
                <a:cs typeface="ＭＳ Ｐゴシック"/>
              </a:rPr>
              <a:t>The Impact of Total War in West and East (Slide 1 of 3) </a:t>
            </a:r>
            <a:endParaRPr lang="en-US" dirty="0"/>
          </a:p>
        </p:txBody>
      </p:sp>
      <p:sp>
        <p:nvSpPr>
          <p:cNvPr id="6246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p855</a:t>
            </a:r>
          </a:p>
        </p:txBody>
      </p:sp>
      <p:pic>
        <p:nvPicPr>
          <p:cNvPr id="624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4963" y="968375"/>
            <a:ext cx="6010275"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Rectangle 2"/>
          <p:cNvSpPr>
            <a:spLocks noChangeArrowheads="1"/>
          </p:cNvSpPr>
          <p:nvPr/>
        </p:nvSpPr>
        <p:spPr bwMode="auto">
          <a:xfrm>
            <a:off x="228600" y="5715000"/>
            <a:ext cx="8763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Refugees walk past a bombed tenement building, where 800 people died and 800 more were injured during a German bombing raid on Clydebank near Glasgow in Scotland in March 1941.</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762000"/>
          </a:xfrm>
        </p:spPr>
        <p:txBody>
          <a:bodyPr/>
          <a:lstStyle/>
          <a:p>
            <a:pPr eaLnBrk="1" hangingPunct="1">
              <a:defRPr/>
            </a:pPr>
            <a:r>
              <a:rPr lang="en-US" sz="3000" kern="1200" dirty="0">
                <a:solidFill>
                  <a:srgbClr val="000000"/>
                </a:solidFill>
                <a:latin typeface="Calibri"/>
                <a:ea typeface="ＭＳ Ｐゴシック"/>
                <a:cs typeface="ＭＳ Ｐゴシック"/>
              </a:rPr>
              <a:t>Global Perspectives: </a:t>
            </a:r>
            <a:br>
              <a:rPr lang="en-US" sz="3000" kern="1200" dirty="0">
                <a:solidFill>
                  <a:srgbClr val="000000"/>
                </a:solidFill>
                <a:latin typeface="Calibri"/>
                <a:ea typeface="ＭＳ Ｐゴシック"/>
                <a:cs typeface="ＭＳ Ｐゴシック"/>
              </a:rPr>
            </a:br>
            <a:r>
              <a:rPr lang="en-US" sz="3000" kern="1200" dirty="0">
                <a:solidFill>
                  <a:srgbClr val="000000"/>
                </a:solidFill>
                <a:latin typeface="Calibri"/>
                <a:ea typeface="ＭＳ Ｐゴシック"/>
                <a:cs typeface="ＭＳ Ｐゴシック"/>
              </a:rPr>
              <a:t>The Impact of Total War in West and East (Slide 2 of 3) </a:t>
            </a:r>
            <a:endParaRPr lang="en-US" dirty="0"/>
          </a:p>
        </p:txBody>
      </p:sp>
      <p:sp>
        <p:nvSpPr>
          <p:cNvPr id="6451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p855</a:t>
            </a:r>
          </a:p>
        </p:txBody>
      </p:sp>
      <p:pic>
        <p:nvPicPr>
          <p:cNvPr id="6451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8850" y="884238"/>
            <a:ext cx="4838700" cy="469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Rectangle 2"/>
          <p:cNvSpPr>
            <a:spLocks noChangeArrowheads="1"/>
          </p:cNvSpPr>
          <p:nvPr/>
        </p:nvSpPr>
        <p:spPr bwMode="auto">
          <a:xfrm>
            <a:off x="708025" y="5621338"/>
            <a:ext cx="78803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solidFill>
                  <a:srgbClr val="333333"/>
                </a:solidFill>
                <a:latin typeface="Calibri" panose="020F0502020204030204" pitchFamily="34" charset="0"/>
              </a:rPr>
              <a:t>The most devastating destruction of civilians came near the end of the war when the United States dropped atomic bombs on the Japanese cities of Hiroshima and Nagasaki.</a:t>
            </a:r>
            <a:endParaRPr lang="en-US" altLang="en-US" sz="200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Prelude to War 1933-1939</a:t>
            </a:r>
            <a:endParaRPr lang="en-US" dirty="0"/>
          </a:p>
        </p:txBody>
      </p:sp>
      <p:sp>
        <p:nvSpPr>
          <p:cNvPr id="3" name="Content Placeholder 2"/>
          <p:cNvSpPr>
            <a:spLocks noGrp="1"/>
          </p:cNvSpPr>
          <p:nvPr>
            <p:ph idx="1"/>
          </p:nvPr>
        </p:nvSpPr>
        <p:spPr>
          <a:xfrm>
            <a:off x="652463" y="1066800"/>
            <a:ext cx="8034337" cy="5486400"/>
          </a:xfrm>
        </p:spPr>
        <p:txBody>
          <a:bodyPr/>
          <a:lstStyle/>
          <a:p>
            <a:pPr eaLnBrk="1" hangingPunct="1"/>
            <a:r>
              <a:rPr lang="en-US" altLang="en-US" dirty="0">
                <a:latin typeface="Calibri" panose="020F0502020204030204" pitchFamily="34" charset="0"/>
                <a:ea typeface="ＭＳ Ｐゴシック" panose="020B0600070205080204" pitchFamily="34" charset="-128"/>
              </a:rPr>
              <a:t>New Alliances</a:t>
            </a:r>
          </a:p>
          <a:p>
            <a:pPr lvl="1" eaLnBrk="1" hangingPunct="1"/>
            <a:r>
              <a:rPr lang="en-US" altLang="en-US" dirty="0">
                <a:latin typeface="Calibri" panose="020F0502020204030204" pitchFamily="34" charset="0"/>
                <a:ea typeface="ＭＳ Ｐゴシック" panose="020B0600070205080204" pitchFamily="34" charset="-128"/>
              </a:rPr>
              <a:t>Rome-Berlin Axis, October 1936</a:t>
            </a:r>
          </a:p>
          <a:p>
            <a:pPr lvl="2" eaLnBrk="1" hangingPunct="1"/>
            <a:r>
              <a:rPr lang="en-US" altLang="en-US" dirty="0">
                <a:latin typeface="Calibri" panose="020F0502020204030204" pitchFamily="34" charset="0"/>
                <a:ea typeface="ＭＳ Ｐゴシック" panose="020B0600070205080204" pitchFamily="34" charset="-128"/>
              </a:rPr>
              <a:t>Mussolini’s invasion of Ethiopia- 1935</a:t>
            </a:r>
          </a:p>
          <a:p>
            <a:pPr lvl="2" eaLnBrk="1" hangingPunct="1"/>
            <a:r>
              <a:rPr lang="en-US" altLang="en-US" dirty="0">
                <a:latin typeface="Calibri" panose="020F0502020204030204" pitchFamily="34" charset="0"/>
                <a:ea typeface="ＭＳ Ｐゴシック" panose="020B0600070205080204" pitchFamily="34" charset="-128"/>
              </a:rPr>
              <a:t>Spanish Civil War- 1936 Guernica</a:t>
            </a:r>
          </a:p>
          <a:p>
            <a:pPr lvl="1" eaLnBrk="1" hangingPunct="1"/>
            <a:r>
              <a:rPr lang="en-US" altLang="en-US" dirty="0">
                <a:latin typeface="Calibri" panose="020F0502020204030204" pitchFamily="34" charset="0"/>
                <a:ea typeface="ＭＳ Ｐゴシック" panose="020B0600070205080204" pitchFamily="34" charset="-128"/>
              </a:rPr>
              <a:t>Anti-</a:t>
            </a:r>
            <a:r>
              <a:rPr lang="en-US" altLang="en-US" dirty="0" err="1">
                <a:latin typeface="Calibri" panose="020F0502020204030204" pitchFamily="34" charset="0"/>
                <a:ea typeface="ＭＳ Ｐゴシック" panose="020B0600070205080204" pitchFamily="34" charset="-128"/>
              </a:rPr>
              <a:t>Comintern</a:t>
            </a:r>
            <a:r>
              <a:rPr lang="en-US" altLang="en-US" dirty="0">
                <a:latin typeface="Calibri" panose="020F0502020204030204" pitchFamily="34" charset="0"/>
                <a:ea typeface="ＭＳ Ｐゴシック" panose="020B0600070205080204" pitchFamily="34" charset="-128"/>
              </a:rPr>
              <a:t> Pact between Germany and Japan, November </a:t>
            </a:r>
            <a:r>
              <a:rPr lang="en-US" altLang="en-US" dirty="0" smtClean="0">
                <a:latin typeface="Calibri" panose="020F0502020204030204" pitchFamily="34" charset="0"/>
                <a:ea typeface="ＭＳ Ｐゴシック" panose="020B0600070205080204" pitchFamily="34" charset="-128"/>
              </a:rPr>
              <a:t>1936 to fight Soviet influence in Asia</a:t>
            </a:r>
          </a:p>
          <a:p>
            <a:pPr lvl="2" eaLnBrk="1" hangingPunct="1"/>
            <a:r>
              <a:rPr lang="en-US" altLang="en-US" dirty="0" err="1" smtClean="0">
                <a:latin typeface="Calibri" panose="020F0502020204030204" pitchFamily="34" charset="0"/>
                <a:ea typeface="ＭＳ Ｐゴシック" panose="020B0600070205080204" pitchFamily="34" charset="-128"/>
              </a:rPr>
              <a:t>ComIntern</a:t>
            </a:r>
            <a:r>
              <a:rPr lang="en-US" altLang="en-US" dirty="0" smtClean="0">
                <a:latin typeface="Calibri" panose="020F0502020204030204" pitchFamily="34" charset="0"/>
                <a:ea typeface="ＭＳ Ｐゴシック" panose="020B0600070205080204" pitchFamily="34" charset="-128"/>
              </a:rPr>
              <a:t> = “Communist International” or “Third International”- Communist org founded by Lenin that advocated world communist revolution. </a:t>
            </a:r>
          </a:p>
          <a:p>
            <a:pPr eaLnBrk="1" hangingPunct="1"/>
            <a:r>
              <a:rPr lang="en-US" altLang="en-US" sz="2800" i="1" dirty="0" smtClean="0">
                <a:latin typeface="Calibri" panose="020F0502020204030204" pitchFamily="34" charset="0"/>
                <a:ea typeface="ＭＳ Ｐゴシック" panose="020B0600070205080204" pitchFamily="34" charset="-128"/>
              </a:rPr>
              <a:t>Hitler saw appeasement as weakness and took advantage of West’s desperate desire for peace.</a:t>
            </a:r>
            <a:endParaRPr lang="en-US" altLang="en-US" sz="2800" i="1"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386352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838200"/>
          </a:xfrm>
        </p:spPr>
        <p:txBody>
          <a:bodyPr/>
          <a:lstStyle/>
          <a:p>
            <a:pPr eaLnBrk="1" hangingPunct="1">
              <a:defRPr/>
            </a:pPr>
            <a:r>
              <a:rPr lang="en-US" sz="3000" kern="1200" dirty="0">
                <a:solidFill>
                  <a:srgbClr val="000000"/>
                </a:solidFill>
                <a:latin typeface="Calibri"/>
                <a:ea typeface="ＭＳ Ｐゴシック"/>
                <a:cs typeface="ＭＳ Ｐゴシック"/>
              </a:rPr>
              <a:t>Global Perspectives: </a:t>
            </a:r>
            <a:br>
              <a:rPr lang="en-US" sz="3000" kern="1200" dirty="0">
                <a:solidFill>
                  <a:srgbClr val="000000"/>
                </a:solidFill>
                <a:latin typeface="Calibri"/>
                <a:ea typeface="ＭＳ Ｐゴシック"/>
                <a:cs typeface="ＭＳ Ｐゴシック"/>
              </a:rPr>
            </a:br>
            <a:r>
              <a:rPr lang="en-US" sz="3000" kern="1200" dirty="0">
                <a:solidFill>
                  <a:srgbClr val="000000"/>
                </a:solidFill>
                <a:latin typeface="Calibri"/>
                <a:ea typeface="ＭＳ Ｐゴシック"/>
                <a:cs typeface="ＭＳ Ｐゴシック"/>
              </a:rPr>
              <a:t>The Impact of Total War in West and East (Slide 3 of 3) </a:t>
            </a:r>
            <a:endParaRPr lang="en-US" dirty="0"/>
          </a:p>
        </p:txBody>
      </p:sp>
      <p:sp>
        <p:nvSpPr>
          <p:cNvPr id="6656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p855</a:t>
            </a:r>
          </a:p>
        </p:txBody>
      </p:sp>
      <p:pic>
        <p:nvPicPr>
          <p:cNvPr id="6656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2463" y="990600"/>
            <a:ext cx="7839075" cy="482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Rectangle 2"/>
          <p:cNvSpPr>
            <a:spLocks noChangeArrowheads="1"/>
          </p:cNvSpPr>
          <p:nvPr/>
        </p:nvSpPr>
        <p:spPr bwMode="auto">
          <a:xfrm>
            <a:off x="727075" y="5845175"/>
            <a:ext cx="7839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solidFill>
                  <a:srgbClr val="333333"/>
                </a:solidFill>
                <a:latin typeface="Calibri" panose="020F0502020204030204" pitchFamily="34" charset="0"/>
              </a:rPr>
              <a:t>The photo shows devastation in Dresden, Germany, as a result of British and American bombing raids on February 13 and 14, 1945.</a:t>
            </a:r>
            <a:endParaRPr lang="en-US" altLang="en-US" sz="200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29" y="304800"/>
            <a:ext cx="9067800" cy="381000"/>
          </a:xfrm>
        </p:spPr>
        <p:txBody>
          <a:bodyPr/>
          <a:lstStyle/>
          <a:p>
            <a:r>
              <a:rPr lang="en-US" dirty="0" smtClean="0"/>
              <a:t>Focus Question: The Conferences</a:t>
            </a:r>
            <a:br>
              <a:rPr lang="en-US" dirty="0" smtClean="0"/>
            </a:br>
            <a:r>
              <a:rPr lang="en-US" sz="1800" dirty="0" smtClean="0"/>
              <a:t>CCOT</a:t>
            </a:r>
            <a:endParaRPr lang="en-US" sz="1800" dirty="0"/>
          </a:p>
        </p:txBody>
      </p:sp>
      <p:sp>
        <p:nvSpPr>
          <p:cNvPr id="3" name="Content Placeholder 2"/>
          <p:cNvSpPr>
            <a:spLocks noGrp="1"/>
          </p:cNvSpPr>
          <p:nvPr>
            <p:ph idx="1"/>
          </p:nvPr>
        </p:nvSpPr>
        <p:spPr>
          <a:xfrm>
            <a:off x="652463" y="1219200"/>
            <a:ext cx="8034337" cy="5334000"/>
          </a:xfrm>
        </p:spPr>
        <p:txBody>
          <a:bodyPr/>
          <a:lstStyle/>
          <a:p>
            <a:r>
              <a:rPr lang="en-US" dirty="0" smtClean="0"/>
              <a:t>What developments led to the changing relationship between the Soviet Union and the West from the Tehran Conference in 1943 to the Potsdam Conference in 1945? </a:t>
            </a:r>
          </a:p>
          <a:p>
            <a:r>
              <a:rPr lang="en-US" dirty="0" smtClean="0"/>
              <a:t>In what way was the Cold War already originating </a:t>
            </a:r>
            <a:r>
              <a:rPr lang="en-US" i="1" dirty="0" smtClean="0"/>
              <a:t>before</a:t>
            </a:r>
            <a:r>
              <a:rPr lang="en-US" dirty="0" smtClean="0"/>
              <a:t> the end of World War II?</a:t>
            </a:r>
            <a:endParaRPr lang="en-US" dirty="0"/>
          </a:p>
        </p:txBody>
      </p:sp>
    </p:spTree>
    <p:extLst>
      <p:ext uri="{BB962C8B-B14F-4D97-AF65-F5344CB8AC3E}">
        <p14:creationId xmlns:p14="http://schemas.microsoft.com/office/powerpoint/2010/main" val="33042665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noChangeArrowheads="1"/>
          </p:cNvSpPr>
          <p:nvPr>
            <p:ph type="title"/>
          </p:nvPr>
        </p:nvSpPr>
        <p:spPr>
          <a:xfrm>
            <a:off x="690563" y="-228600"/>
            <a:ext cx="8453437" cy="990600"/>
          </a:xfrm>
        </p:spPr>
        <p:txBody>
          <a:bodyPr/>
          <a:lstStyle/>
          <a:p>
            <a:pPr eaLnBrk="1" hangingPunct="1"/>
            <a:r>
              <a:rPr lang="en-US" altLang="en-US" dirty="0">
                <a:latin typeface="Calibri" panose="020F0502020204030204" pitchFamily="34" charset="0"/>
                <a:ea typeface="ＭＳ Ｐゴシック" panose="020B0600070205080204" pitchFamily="34" charset="-128"/>
              </a:rPr>
              <a:t>Aftermath</a:t>
            </a:r>
            <a:r>
              <a:rPr lang="en-US" altLang="en-US" dirty="0">
                <a:solidFill>
                  <a:srgbClr val="FF0000"/>
                </a:solidFill>
                <a:latin typeface="Calibri" panose="020F0502020204030204" pitchFamily="34" charset="0"/>
                <a:ea typeface="ＭＳ Ｐゴシック" panose="020B0600070205080204" pitchFamily="34" charset="-128"/>
              </a:rPr>
              <a:t> </a:t>
            </a:r>
            <a:r>
              <a:rPr lang="en-US" altLang="en-US" dirty="0">
                <a:latin typeface="Calibri" panose="020F0502020204030204" pitchFamily="34" charset="0"/>
                <a:ea typeface="ＭＳ Ｐゴシック" panose="020B0600070205080204" pitchFamily="34" charset="-128"/>
              </a:rPr>
              <a:t>of the </a:t>
            </a:r>
            <a:r>
              <a:rPr lang="en-US" altLang="en-US" dirty="0" smtClean="0">
                <a:latin typeface="Calibri" panose="020F0502020204030204" pitchFamily="34" charset="0"/>
                <a:ea typeface="ＭＳ Ｐゴシック" panose="020B0600070205080204" pitchFamily="34" charset="-128"/>
              </a:rPr>
              <a:t>War</a:t>
            </a:r>
            <a:endParaRPr lang="en-US" altLang="en-US" dirty="0">
              <a:latin typeface="Calibri" panose="020F0502020204030204" pitchFamily="34" charset="0"/>
              <a:ea typeface="ＭＳ Ｐゴシック" panose="020B0600070205080204" pitchFamily="34" charset="-128"/>
            </a:endParaRPr>
          </a:p>
        </p:txBody>
      </p:sp>
      <p:sp>
        <p:nvSpPr>
          <p:cNvPr id="2" name="Rectangle 9"/>
          <p:cNvSpPr>
            <a:spLocks noGrp="1" noChangeArrowheads="1"/>
          </p:cNvSpPr>
          <p:nvPr>
            <p:ph type="body" idx="1"/>
          </p:nvPr>
        </p:nvSpPr>
        <p:spPr>
          <a:xfrm>
            <a:off x="685800" y="685800"/>
            <a:ext cx="7769225" cy="6172200"/>
          </a:xfrm>
        </p:spPr>
        <p:txBody>
          <a:bodyPr/>
          <a:lstStyle/>
          <a:p>
            <a:pPr eaLnBrk="1" hangingPunct="1">
              <a:lnSpc>
                <a:spcPct val="90000"/>
              </a:lnSpc>
              <a:defRPr/>
            </a:pPr>
            <a:r>
              <a:rPr lang="en-US" altLang="en-US" dirty="0">
                <a:latin typeface="Calibri" pitchFamily="34" charset="0"/>
                <a:ea typeface="ＭＳ Ｐゴシック" pitchFamily="34" charset="-128"/>
              </a:rPr>
              <a:t>The Costs of World War II</a:t>
            </a:r>
          </a:p>
          <a:p>
            <a:pPr lvl="1" eaLnBrk="1" hangingPunct="1">
              <a:lnSpc>
                <a:spcPct val="90000"/>
              </a:lnSpc>
              <a:defRPr/>
            </a:pPr>
            <a:r>
              <a:rPr lang="en-US" altLang="en-US" dirty="0">
                <a:latin typeface="Calibri" pitchFamily="34" charset="0"/>
                <a:ea typeface="ＭＳ Ｐゴシック" pitchFamily="34" charset="-128"/>
              </a:rPr>
              <a:t>Loss of human life: 21 million soldiers and 40 million civilians dead</a:t>
            </a:r>
          </a:p>
          <a:p>
            <a:pPr lvl="1" eaLnBrk="1" hangingPunct="1">
              <a:lnSpc>
                <a:spcPct val="90000"/>
              </a:lnSpc>
              <a:defRPr/>
            </a:pPr>
            <a:r>
              <a:rPr lang="en-US" altLang="en-US" dirty="0">
                <a:latin typeface="Calibri" pitchFamily="34" charset="0"/>
                <a:ea typeface="ＭＳ Ｐゴシック" pitchFamily="34" charset="-128"/>
              </a:rPr>
              <a:t>Displacement of 30 million people</a:t>
            </a:r>
          </a:p>
          <a:p>
            <a:pPr lvl="1" eaLnBrk="1" hangingPunct="1">
              <a:lnSpc>
                <a:spcPct val="90000"/>
              </a:lnSpc>
              <a:defRPr/>
            </a:pPr>
            <a:r>
              <a:rPr lang="en-US" altLang="en-US" dirty="0">
                <a:latin typeface="Calibri" pitchFamily="34" charset="0"/>
                <a:ea typeface="ＭＳ Ｐゴシック" pitchFamily="34" charset="-128"/>
              </a:rPr>
              <a:t>Physical devastation; cost of $4 trillion</a:t>
            </a:r>
          </a:p>
          <a:p>
            <a:pPr marL="347472" lvl="1" indent="-347472" eaLnBrk="1" hangingPunct="1">
              <a:lnSpc>
                <a:spcPct val="90000"/>
              </a:lnSpc>
              <a:defRPr/>
            </a:pPr>
            <a:r>
              <a:rPr lang="en-US" altLang="en-US" sz="3200" dirty="0">
                <a:latin typeface="Calibri" pitchFamily="34" charset="0"/>
                <a:ea typeface="ＭＳ Ｐゴシック" pitchFamily="34" charset="-128"/>
              </a:rPr>
              <a:t>The Impact of Technology </a:t>
            </a:r>
          </a:p>
          <a:p>
            <a:pPr lvl="1" eaLnBrk="1" hangingPunct="1">
              <a:lnSpc>
                <a:spcPct val="90000"/>
              </a:lnSpc>
              <a:defRPr/>
            </a:pPr>
            <a:r>
              <a:rPr lang="en-US" altLang="en-US" dirty="0">
                <a:latin typeface="Calibri" pitchFamily="34" charset="0"/>
                <a:ea typeface="ＭＳ Ｐゴシック" pitchFamily="34" charset="-128"/>
              </a:rPr>
              <a:t>Relationship between science and technology </a:t>
            </a:r>
          </a:p>
          <a:p>
            <a:pPr lvl="1" eaLnBrk="1" hangingPunct="1">
              <a:lnSpc>
                <a:spcPct val="90000"/>
              </a:lnSpc>
              <a:defRPr/>
            </a:pPr>
            <a:r>
              <a:rPr lang="en-US" dirty="0">
                <a:latin typeface="Calibri" panose="020F0502020204030204" pitchFamily="34" charset="0"/>
              </a:rPr>
              <a:t>Robert Oppenheimer and the atomic bomb</a:t>
            </a:r>
            <a:endParaRPr lang="en-US" altLang="en-US" dirty="0">
              <a:latin typeface="Calibri" pitchFamily="34" charset="0"/>
              <a:ea typeface="ＭＳ Ｐゴシック" pitchFamily="34" charset="-128"/>
            </a:endParaRPr>
          </a:p>
          <a:p>
            <a:pPr eaLnBrk="1" hangingPunct="1">
              <a:lnSpc>
                <a:spcPct val="90000"/>
              </a:lnSpc>
              <a:defRPr/>
            </a:pPr>
            <a:r>
              <a:rPr lang="en-US" altLang="en-US" dirty="0">
                <a:latin typeface="Calibri" pitchFamily="34" charset="0"/>
                <a:ea typeface="ＭＳ Ｐゴシック" pitchFamily="34" charset="-128"/>
              </a:rPr>
              <a:t>The Allied War Conferences</a:t>
            </a:r>
          </a:p>
          <a:p>
            <a:pPr lvl="1" eaLnBrk="1" hangingPunct="1">
              <a:lnSpc>
                <a:spcPct val="90000"/>
              </a:lnSpc>
              <a:defRPr/>
            </a:pPr>
            <a:r>
              <a:rPr lang="en-US" altLang="en-US" dirty="0">
                <a:latin typeface="Calibri" pitchFamily="34" charset="0"/>
                <a:ea typeface="ＭＳ Ｐゴシック" pitchFamily="34" charset="-128"/>
              </a:rPr>
              <a:t>The </a:t>
            </a:r>
            <a:r>
              <a:rPr lang="en-US" altLang="en-US" b="1" dirty="0">
                <a:latin typeface="Calibri" pitchFamily="34" charset="0"/>
                <a:ea typeface="ＭＳ Ｐゴシック" pitchFamily="34" charset="-128"/>
              </a:rPr>
              <a:t>Conference at Tehran, November 1943</a:t>
            </a:r>
          </a:p>
          <a:p>
            <a:pPr lvl="2" eaLnBrk="1" hangingPunct="1">
              <a:lnSpc>
                <a:spcPct val="90000"/>
              </a:lnSpc>
              <a:defRPr/>
            </a:pPr>
            <a:r>
              <a:rPr lang="en-US" altLang="en-US" dirty="0">
                <a:latin typeface="Calibri" pitchFamily="34" charset="0"/>
                <a:ea typeface="ＭＳ Ｐゴシック" pitchFamily="34" charset="-128"/>
              </a:rPr>
              <a:t>Future course of the war, invasion of the continent for 1944</a:t>
            </a:r>
          </a:p>
          <a:p>
            <a:pPr lvl="2" eaLnBrk="1" hangingPunct="1">
              <a:lnSpc>
                <a:spcPct val="90000"/>
              </a:lnSpc>
              <a:defRPr/>
            </a:pPr>
            <a:r>
              <a:rPr lang="en-US" altLang="en-US" dirty="0">
                <a:latin typeface="Calibri" pitchFamily="34" charset="0"/>
                <a:ea typeface="ＭＳ Ｐゴシック" pitchFamily="34" charset="-128"/>
              </a:rPr>
              <a:t>Agreement for the partition of postwar Germany</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Aftermath of the War</a:t>
            </a:r>
            <a:endParaRPr lang="en-US" dirty="0"/>
          </a:p>
        </p:txBody>
      </p:sp>
      <p:sp>
        <p:nvSpPr>
          <p:cNvPr id="3" name="Content Placeholder 2"/>
          <p:cNvSpPr>
            <a:spLocks noGrp="1"/>
          </p:cNvSpPr>
          <p:nvPr>
            <p:ph idx="1"/>
          </p:nvPr>
        </p:nvSpPr>
        <p:spPr>
          <a:xfrm>
            <a:off x="652463" y="685800"/>
            <a:ext cx="8339137" cy="5867400"/>
          </a:xfrm>
        </p:spPr>
        <p:txBody>
          <a:bodyPr/>
          <a:lstStyle/>
          <a:p>
            <a:pPr eaLnBrk="1" hangingPunct="1">
              <a:lnSpc>
                <a:spcPct val="90000"/>
              </a:lnSpc>
              <a:defRPr/>
            </a:pPr>
            <a:r>
              <a:rPr lang="en-US" altLang="en-US" dirty="0">
                <a:latin typeface="Calibri" pitchFamily="34" charset="0"/>
                <a:ea typeface="ＭＳ Ｐゴシック" pitchFamily="34" charset="-128"/>
              </a:rPr>
              <a:t>The Allied War Conferences</a:t>
            </a:r>
          </a:p>
          <a:p>
            <a:pPr lvl="1" eaLnBrk="1" hangingPunct="1">
              <a:lnSpc>
                <a:spcPct val="90000"/>
              </a:lnSpc>
              <a:defRPr/>
            </a:pPr>
            <a:r>
              <a:rPr lang="en-US" altLang="en-US" dirty="0">
                <a:latin typeface="Calibri" pitchFamily="34" charset="0"/>
                <a:ea typeface="ＭＳ Ｐゴシック" pitchFamily="34" charset="-128"/>
              </a:rPr>
              <a:t>The </a:t>
            </a:r>
            <a:r>
              <a:rPr lang="en-US" altLang="en-US" b="1" dirty="0">
                <a:latin typeface="Calibri" pitchFamily="34" charset="0"/>
                <a:ea typeface="ＭＳ Ｐゴシック" pitchFamily="34" charset="-128"/>
              </a:rPr>
              <a:t>Conference at Tehran, November 1943</a:t>
            </a:r>
          </a:p>
          <a:p>
            <a:pPr lvl="2" eaLnBrk="1" hangingPunct="1">
              <a:lnSpc>
                <a:spcPct val="90000"/>
              </a:lnSpc>
              <a:defRPr/>
            </a:pPr>
            <a:r>
              <a:rPr lang="en-US" altLang="en-US" dirty="0">
                <a:latin typeface="Calibri" pitchFamily="34" charset="0"/>
                <a:ea typeface="ＭＳ Ｐゴシック" pitchFamily="34" charset="-128"/>
              </a:rPr>
              <a:t>Future course of the war, invasion of the continent for </a:t>
            </a:r>
            <a:r>
              <a:rPr lang="en-US" altLang="en-US" dirty="0" smtClean="0">
                <a:latin typeface="Calibri" pitchFamily="34" charset="0"/>
                <a:ea typeface="ＭＳ Ｐゴシック" pitchFamily="34" charset="-128"/>
              </a:rPr>
              <a:t>1944</a:t>
            </a:r>
          </a:p>
          <a:p>
            <a:pPr lvl="2" eaLnBrk="1" hangingPunct="1">
              <a:lnSpc>
                <a:spcPct val="90000"/>
              </a:lnSpc>
              <a:defRPr/>
            </a:pPr>
            <a:r>
              <a:rPr lang="en-US" altLang="en-US" dirty="0" smtClean="0">
                <a:latin typeface="Calibri" pitchFamily="34" charset="0"/>
                <a:ea typeface="ＭＳ Ｐゴシック" pitchFamily="34" charset="-128"/>
              </a:rPr>
              <a:t>Planned </a:t>
            </a:r>
            <a:r>
              <a:rPr lang="en-US" altLang="en-US" b="1" dirty="0" smtClean="0">
                <a:latin typeface="Calibri" pitchFamily="34" charset="0"/>
                <a:ea typeface="ＭＳ Ｐゴシック" pitchFamily="34" charset="-128"/>
              </a:rPr>
              <a:t>Operation Overlord </a:t>
            </a:r>
            <a:r>
              <a:rPr lang="en-US" altLang="en-US" dirty="0" smtClean="0">
                <a:latin typeface="Calibri" pitchFamily="34" charset="0"/>
                <a:ea typeface="ＭＳ Ｐゴシック" pitchFamily="34" charset="-128"/>
              </a:rPr>
              <a:t>and </a:t>
            </a:r>
            <a:r>
              <a:rPr lang="en-US" altLang="en-US" b="1" dirty="0" smtClean="0">
                <a:latin typeface="Calibri" pitchFamily="34" charset="0"/>
                <a:ea typeface="ＭＳ Ｐゴシック" pitchFamily="34" charset="-128"/>
              </a:rPr>
              <a:t>D-Day</a:t>
            </a:r>
          </a:p>
          <a:p>
            <a:pPr lvl="2" eaLnBrk="1" hangingPunct="1">
              <a:lnSpc>
                <a:spcPct val="90000"/>
              </a:lnSpc>
              <a:defRPr/>
            </a:pPr>
            <a:r>
              <a:rPr lang="en-US" altLang="en-US" dirty="0" smtClean="0">
                <a:latin typeface="Calibri" pitchFamily="34" charset="0"/>
                <a:ea typeface="ＭＳ Ｐゴシック" pitchFamily="34" charset="-128"/>
              </a:rPr>
              <a:t>Agreed on British and American invasion through France</a:t>
            </a:r>
          </a:p>
          <a:p>
            <a:pPr lvl="2" eaLnBrk="1" hangingPunct="1">
              <a:lnSpc>
                <a:spcPct val="90000"/>
              </a:lnSpc>
              <a:defRPr/>
            </a:pPr>
            <a:r>
              <a:rPr lang="en-US" altLang="en-US" dirty="0" smtClean="0">
                <a:latin typeface="Calibri" pitchFamily="34" charset="0"/>
                <a:ea typeface="ＭＳ Ｐゴシック" pitchFamily="34" charset="-128"/>
              </a:rPr>
              <a:t>This meant that a) they would open another front against Hitler, which Stalin had been asking for; and b) British, Americans, and Soviets would meet in the middle- Germany</a:t>
            </a:r>
            <a:endParaRPr lang="en-US" altLang="en-US" dirty="0">
              <a:latin typeface="Calibri" pitchFamily="34" charset="0"/>
              <a:ea typeface="ＭＳ Ｐゴシック" pitchFamily="34" charset="-128"/>
            </a:endParaRPr>
          </a:p>
          <a:p>
            <a:pPr lvl="2" eaLnBrk="1" hangingPunct="1">
              <a:lnSpc>
                <a:spcPct val="90000"/>
              </a:lnSpc>
              <a:defRPr/>
            </a:pPr>
            <a:r>
              <a:rPr lang="en-US" altLang="en-US" dirty="0">
                <a:latin typeface="Calibri" pitchFamily="34" charset="0"/>
                <a:ea typeface="ＭＳ Ｐゴシック" pitchFamily="34" charset="-128"/>
              </a:rPr>
              <a:t>Agreement for the partition of postwar </a:t>
            </a:r>
            <a:r>
              <a:rPr lang="en-US" altLang="en-US" dirty="0" smtClean="0">
                <a:latin typeface="Calibri" pitchFamily="34" charset="0"/>
                <a:ea typeface="ＭＳ Ｐゴシック" pitchFamily="34" charset="-128"/>
              </a:rPr>
              <a:t>Germany</a:t>
            </a:r>
          </a:p>
          <a:p>
            <a:pPr lvl="2" eaLnBrk="1" hangingPunct="1">
              <a:lnSpc>
                <a:spcPct val="90000"/>
              </a:lnSpc>
              <a:defRPr/>
            </a:pPr>
            <a:r>
              <a:rPr lang="en-US" altLang="en-US" dirty="0" smtClean="0">
                <a:latin typeface="Calibri" pitchFamily="34" charset="0"/>
                <a:ea typeface="ＭＳ Ｐゴシック" pitchFamily="34" charset="-128"/>
              </a:rPr>
              <a:t>Didn’t mention Poland (to avoid awkward tension)</a:t>
            </a:r>
          </a:p>
          <a:p>
            <a:pPr lvl="2" eaLnBrk="1" hangingPunct="1">
              <a:lnSpc>
                <a:spcPct val="90000"/>
              </a:lnSpc>
              <a:defRPr/>
            </a:pPr>
            <a:r>
              <a:rPr lang="en-US" altLang="en-US" dirty="0" smtClean="0">
                <a:latin typeface="Calibri" pitchFamily="34" charset="0"/>
                <a:ea typeface="ＭＳ Ｐゴシック" pitchFamily="34" charset="-128"/>
              </a:rPr>
              <a:t>Everyone left feeling pretty good about the direction of the war. </a:t>
            </a:r>
            <a:endParaRPr lang="en-US" altLang="en-US" dirty="0">
              <a:latin typeface="Calibri" pitchFamily="34" charset="0"/>
              <a:ea typeface="ＭＳ Ｐゴシック" pitchFamily="34" charset="-128"/>
            </a:endParaRPr>
          </a:p>
          <a:p>
            <a:endParaRPr lang="en-US" dirty="0"/>
          </a:p>
        </p:txBody>
      </p:sp>
    </p:spTree>
    <p:extLst>
      <p:ext uri="{BB962C8B-B14F-4D97-AF65-F5344CB8AC3E}">
        <p14:creationId xmlns:p14="http://schemas.microsoft.com/office/powerpoint/2010/main" val="404066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76200"/>
            <a:ext cx="8458200" cy="381000"/>
          </a:xfrm>
        </p:spPr>
        <p:txBody>
          <a:bodyPr/>
          <a:lstStyle/>
          <a:p>
            <a:pPr>
              <a:defRPr/>
            </a:pPr>
            <a:r>
              <a:rPr lang="en-US" sz="3000" kern="1200" dirty="0">
                <a:solidFill>
                  <a:srgbClr val="000000"/>
                </a:solidFill>
                <a:latin typeface="Calibri"/>
                <a:ea typeface="ＭＳ Ｐゴシック"/>
                <a:cs typeface="ＭＳ Ｐゴシック"/>
              </a:rPr>
              <a:t>Film &amp; History: </a:t>
            </a:r>
            <a:r>
              <a:rPr lang="en-US" sz="3000" i="1" kern="1200" dirty="0">
                <a:solidFill>
                  <a:srgbClr val="000000"/>
                </a:solidFill>
                <a:latin typeface="Calibri"/>
                <a:ea typeface="ＭＳ Ｐゴシック"/>
                <a:cs typeface="ＭＳ Ｐゴシック"/>
              </a:rPr>
              <a:t>The Imitation Game </a:t>
            </a:r>
            <a:r>
              <a:rPr lang="en-US" sz="3000" kern="1200" dirty="0">
                <a:solidFill>
                  <a:srgbClr val="000000"/>
                </a:solidFill>
                <a:latin typeface="Calibri"/>
                <a:ea typeface="ＭＳ Ｐゴシック"/>
                <a:cs typeface="ＭＳ Ｐゴシック"/>
              </a:rPr>
              <a:t>(2014)</a:t>
            </a:r>
            <a:endParaRPr lang="en-US" dirty="0"/>
          </a:p>
        </p:txBody>
      </p:sp>
      <p:sp>
        <p:nvSpPr>
          <p:cNvPr id="6963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p856</a:t>
            </a:r>
          </a:p>
        </p:txBody>
      </p:sp>
      <p:pic>
        <p:nvPicPr>
          <p:cNvPr id="6963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1425" y="1447800"/>
            <a:ext cx="66611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Rectangle 2"/>
          <p:cNvSpPr>
            <a:spLocks noChangeArrowheads="1"/>
          </p:cNvSpPr>
          <p:nvPr/>
        </p:nvSpPr>
        <p:spPr bwMode="auto">
          <a:xfrm>
            <a:off x="2373313" y="5194300"/>
            <a:ext cx="3698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latin typeface="Calibri" panose="020F0502020204030204" pitchFamily="34" charset="0"/>
              </a:rPr>
              <a:t>Alan Turing in the </a:t>
            </a:r>
            <a:r>
              <a:rPr lang="en-US" altLang="en-US" sz="2000" i="1">
                <a:latin typeface="Calibri" panose="020F0502020204030204" pitchFamily="34" charset="0"/>
              </a:rPr>
              <a:t>Imitation Game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The Victorious Allied Leaders at Yalta</a:t>
            </a:r>
            <a:endParaRPr lang="en-US" dirty="0"/>
          </a:p>
        </p:txBody>
      </p:sp>
      <p:sp>
        <p:nvSpPr>
          <p:cNvPr id="7168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p857</a:t>
            </a:r>
          </a:p>
        </p:txBody>
      </p:sp>
      <p:pic>
        <p:nvPicPr>
          <p:cNvPr id="7168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8413" y="762000"/>
            <a:ext cx="66071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Rectangle 2"/>
          <p:cNvSpPr>
            <a:spLocks noChangeArrowheads="1"/>
          </p:cNvSpPr>
          <p:nvPr/>
        </p:nvSpPr>
        <p:spPr bwMode="auto">
          <a:xfrm>
            <a:off x="593725" y="5280025"/>
            <a:ext cx="7956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Even before World War II ended, the leaders of the Big Three of the Grand</a:t>
            </a:r>
          </a:p>
          <a:p>
            <a:pPr>
              <a:spcBef>
                <a:spcPct val="0"/>
              </a:spcBef>
              <a:buClrTx/>
              <a:buSzTx/>
              <a:buFontTx/>
              <a:buNone/>
            </a:pPr>
            <a:r>
              <a:rPr lang="en-US" altLang="en-US" sz="2000">
                <a:latin typeface="Calibri" panose="020F0502020204030204" pitchFamily="34" charset="0"/>
              </a:rPr>
              <a:t>Alliance, Churchill, Roosevelt, and Stalin (seated, left to right), met in wartime conferences to plan the final assault on Germany and negotiate the outlines of the postwar settlement.</a:t>
            </a:r>
            <a:endParaRPr lang="en-US" altLang="en-US" sz="20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noChangeArrowheads="1"/>
          </p:cNvSpPr>
          <p:nvPr>
            <p:ph type="title"/>
          </p:nvPr>
        </p:nvSpPr>
        <p:spPr>
          <a:xfrm>
            <a:off x="690563" y="0"/>
            <a:ext cx="8453437" cy="762000"/>
          </a:xfrm>
        </p:spPr>
        <p:txBody>
          <a:bodyPr/>
          <a:lstStyle/>
          <a:p>
            <a:pPr eaLnBrk="1" hangingPunct="1"/>
            <a:r>
              <a:rPr lang="en-US" altLang="en-US" dirty="0">
                <a:latin typeface="Calibri" panose="020F0502020204030204" pitchFamily="34" charset="0"/>
                <a:ea typeface="ＭＳ Ｐゴシック" panose="020B0600070205080204" pitchFamily="34" charset="-128"/>
              </a:rPr>
              <a:t>Aftermath</a:t>
            </a:r>
            <a:r>
              <a:rPr lang="en-US" altLang="en-US" dirty="0">
                <a:solidFill>
                  <a:srgbClr val="FF0000"/>
                </a:solidFill>
                <a:latin typeface="Calibri" panose="020F0502020204030204" pitchFamily="34" charset="0"/>
                <a:ea typeface="ＭＳ Ｐゴシック" panose="020B0600070205080204" pitchFamily="34" charset="-128"/>
              </a:rPr>
              <a:t> </a:t>
            </a:r>
            <a:r>
              <a:rPr lang="en-US" altLang="en-US" dirty="0">
                <a:latin typeface="Calibri" panose="020F0502020204030204" pitchFamily="34" charset="0"/>
                <a:ea typeface="ＭＳ Ｐゴシック" panose="020B0600070205080204" pitchFamily="34" charset="-128"/>
              </a:rPr>
              <a:t>of the </a:t>
            </a:r>
            <a:r>
              <a:rPr lang="en-US" altLang="en-US" dirty="0" smtClean="0">
                <a:latin typeface="Calibri" panose="020F0502020204030204" pitchFamily="34" charset="0"/>
                <a:ea typeface="ＭＳ Ｐゴシック" panose="020B0600070205080204" pitchFamily="34" charset="-128"/>
              </a:rPr>
              <a:t>War</a:t>
            </a:r>
            <a:endParaRPr lang="en-US" altLang="en-US" dirty="0">
              <a:latin typeface="Calibri" panose="020F0502020204030204" pitchFamily="34" charset="0"/>
              <a:ea typeface="ＭＳ Ｐゴシック" panose="020B0600070205080204" pitchFamily="34" charset="-128"/>
            </a:endParaRPr>
          </a:p>
        </p:txBody>
      </p:sp>
      <p:sp>
        <p:nvSpPr>
          <p:cNvPr id="73731" name="Rectangle 9"/>
          <p:cNvSpPr>
            <a:spLocks noGrp="1" noChangeArrowheads="1"/>
          </p:cNvSpPr>
          <p:nvPr>
            <p:ph type="body" idx="1"/>
          </p:nvPr>
        </p:nvSpPr>
        <p:spPr>
          <a:xfrm>
            <a:off x="685800" y="685800"/>
            <a:ext cx="8305800" cy="61722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Allied War Conferences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a:t>
            </a:r>
            <a:r>
              <a:rPr lang="en-US" altLang="en-US" b="1" dirty="0">
                <a:latin typeface="Calibri" panose="020F0502020204030204" pitchFamily="34" charset="0"/>
                <a:ea typeface="ＭＳ Ｐゴシック" panose="020B0600070205080204" pitchFamily="34" charset="-128"/>
              </a:rPr>
              <a:t>Yalta Conference, February 1945</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Distrust between Stalin and Roosevelt/Churchill</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Stalin wants a “buffer zone”, a sphere of influence in Eastern Europe, and key resources.</a:t>
            </a:r>
            <a:endParaRPr lang="en-US" altLang="en-US" dirty="0" smtClean="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Approval </a:t>
            </a:r>
            <a:r>
              <a:rPr lang="en-US" altLang="en-US" dirty="0">
                <a:latin typeface="Calibri" panose="020F0502020204030204" pitchFamily="34" charset="0"/>
                <a:ea typeface="ＭＳ Ｐゴシック" panose="020B0600070205080204" pitchFamily="34" charset="-128"/>
              </a:rPr>
              <a:t>of </a:t>
            </a:r>
            <a:r>
              <a:rPr lang="en-US" altLang="en-US" dirty="0" smtClean="0">
                <a:latin typeface="Calibri" panose="020F0502020204030204" pitchFamily="34" charset="0"/>
                <a:ea typeface="ＭＳ Ｐゴシック" panose="020B0600070205080204" pitchFamily="34" charset="-128"/>
              </a:rPr>
              <a:t>FDR’s</a:t>
            </a:r>
            <a:r>
              <a:rPr lang="en-US" altLang="en-US" dirty="0" smtClean="0">
                <a:latin typeface="Calibri" panose="020F0502020204030204" pitchFamily="34" charset="0"/>
                <a:ea typeface="ＭＳ Ｐゴシック" panose="020B0600070205080204" pitchFamily="34" charset="-128"/>
              </a:rPr>
              <a:t> </a:t>
            </a:r>
            <a:r>
              <a:rPr lang="en-US" altLang="en-US" dirty="0">
                <a:latin typeface="Calibri" panose="020F0502020204030204" pitchFamily="34" charset="0"/>
                <a:ea typeface="ＭＳ Ｐゴシック" panose="020B0600070205080204" pitchFamily="34" charset="-128"/>
              </a:rPr>
              <a:t>“Declaration on Liberated Europe</a:t>
            </a:r>
            <a:r>
              <a:rPr lang="en-US" altLang="en-US" dirty="0" smtClean="0">
                <a:latin typeface="Calibri" panose="020F0502020204030204" pitchFamily="34" charset="0"/>
                <a:ea typeface="ＭＳ Ｐゴシック" panose="020B0600070205080204" pitchFamily="34" charset="-128"/>
              </a:rPr>
              <a:t>”</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American </a:t>
            </a:r>
            <a:r>
              <a:rPr lang="en-US" altLang="en-US" dirty="0" smtClean="0">
                <a:latin typeface="Calibri" panose="020F0502020204030204" pitchFamily="34" charset="0"/>
                <a:ea typeface="ＭＳ Ｐゴシック" panose="020B0600070205080204" pitchFamily="34" charset="-128"/>
              </a:rPr>
              <a:t>concerns:</a:t>
            </a:r>
            <a:endParaRPr lang="en-US" altLang="en-US" dirty="0">
              <a:latin typeface="Calibri" panose="020F0502020204030204" pitchFamily="34" charset="0"/>
              <a:ea typeface="ＭＳ Ｐゴシック" panose="020B0600070205080204" pitchFamily="34" charset="-128"/>
            </a:endParaRP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Soviet military assistance for the war against Japan </a:t>
            </a:r>
            <a:endParaRPr lang="en-US" altLang="en-US" dirty="0" smtClean="0">
              <a:latin typeface="Calibri" panose="020F0502020204030204" pitchFamily="34" charset="0"/>
              <a:ea typeface="ＭＳ Ｐゴシック" panose="020B0600070205080204" pitchFamily="34" charset="-128"/>
            </a:endParaRPr>
          </a:p>
          <a:p>
            <a:pPr lvl="3" eaLnBrk="1" hangingPunct="1">
              <a:lnSpc>
                <a:spcPct val="90000"/>
              </a:lnSpc>
            </a:pPr>
            <a:r>
              <a:rPr lang="en-US" altLang="en-US" b="1" i="1" dirty="0" smtClean="0">
                <a:latin typeface="Calibri" panose="020F0502020204030204" pitchFamily="34" charset="0"/>
                <a:ea typeface="ＭＳ Ｐゴシック" panose="020B0600070205080204" pitchFamily="34" charset="-128"/>
              </a:rPr>
              <a:t>*The atomic bomb had not yet been assured.*</a:t>
            </a:r>
            <a:endParaRPr lang="en-US" altLang="en-US" b="1" i="1" dirty="0">
              <a:latin typeface="Calibri" panose="020F0502020204030204" pitchFamily="34" charset="0"/>
              <a:ea typeface="ＭＳ Ｐゴシック" panose="020B0600070205080204" pitchFamily="34" charset="-128"/>
            </a:endParaRP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Creation of a United Nations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Agreement on </a:t>
            </a:r>
            <a:r>
              <a:rPr lang="en-US" altLang="en-US" i="1" dirty="0">
                <a:latin typeface="Calibri" panose="020F0502020204030204" pitchFamily="34" charset="0"/>
                <a:ea typeface="ＭＳ Ｐゴシック" panose="020B0600070205080204" pitchFamily="34" charset="-128"/>
              </a:rPr>
              <a:t>German </a:t>
            </a:r>
            <a:r>
              <a:rPr lang="en-US" altLang="en-US" i="1" dirty="0" smtClean="0">
                <a:latin typeface="Calibri" panose="020F0502020204030204" pitchFamily="34" charset="0"/>
                <a:ea typeface="ＭＳ Ｐゴシック" panose="020B0600070205080204" pitchFamily="34" charset="-128"/>
              </a:rPr>
              <a:t>surrender and partition</a:t>
            </a:r>
            <a:endParaRPr lang="en-US" altLang="en-US" i="1"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Free elections in Eastern </a:t>
            </a:r>
            <a:r>
              <a:rPr lang="en-US" altLang="en-US" dirty="0" smtClean="0">
                <a:latin typeface="Calibri" panose="020F0502020204030204" pitchFamily="34" charset="0"/>
                <a:ea typeface="ＭＳ Ｐゴシック" panose="020B0600070205080204" pitchFamily="34" charset="-128"/>
              </a:rPr>
              <a:t>Europe </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a:t>
            </a:r>
            <a:r>
              <a:rPr lang="en-US" altLang="en-US" dirty="0" smtClean="0">
                <a:latin typeface="Calibri" panose="020F0502020204030204" pitchFamily="34" charset="0"/>
                <a:ea typeface="ＭＳ Ｐゴシック" panose="020B0600070205080204" pitchFamily="34" charset="-128"/>
              </a:rPr>
              <a:t>ompromise on Poland: </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Provisional </a:t>
            </a:r>
            <a:r>
              <a:rPr lang="en-US" altLang="en-US" dirty="0" err="1" smtClean="0">
                <a:latin typeface="Calibri" panose="020F0502020204030204" pitchFamily="34" charset="0"/>
                <a:ea typeface="ＭＳ Ｐゴシック" panose="020B0600070205080204" pitchFamily="34" charset="-128"/>
              </a:rPr>
              <a:t>Gov</a:t>
            </a:r>
            <a:r>
              <a:rPr lang="en-US" altLang="en-US" dirty="0" smtClean="0">
                <a:latin typeface="Calibri" panose="020F0502020204030204" pitchFamily="34" charset="0"/>
                <a:ea typeface="ＭＳ Ｐゴシック" panose="020B0600070205080204" pitchFamily="34" charset="-128"/>
              </a:rPr>
              <a:t> between Soviet (Communist) Poles and London non-Communist Poles.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CREATION OF THE UNITED NATIONS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7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7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73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73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373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373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373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3731">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3731">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3731">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373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886" y="6123"/>
            <a:ext cx="8382000" cy="642937"/>
          </a:xfrm>
        </p:spPr>
        <p:txBody>
          <a:bodyPr/>
          <a:lstStyle/>
          <a:p>
            <a:pPr algn="l"/>
            <a:r>
              <a:rPr lang="en-US" b="1" u="sng" dirty="0" smtClean="0"/>
              <a:t>The United Nations</a:t>
            </a:r>
            <a:endParaRPr lang="en-US" b="1" u="sng" dirty="0"/>
          </a:p>
        </p:txBody>
      </p:sp>
      <p:sp>
        <p:nvSpPr>
          <p:cNvPr id="3" name="Content Placeholder 2"/>
          <p:cNvSpPr>
            <a:spLocks noGrp="1"/>
          </p:cNvSpPr>
          <p:nvPr>
            <p:ph idx="1"/>
          </p:nvPr>
        </p:nvSpPr>
        <p:spPr>
          <a:xfrm>
            <a:off x="652463" y="1066800"/>
            <a:ext cx="8034337" cy="5486400"/>
          </a:xfrm>
        </p:spPr>
        <p:txBody>
          <a:bodyPr/>
          <a:lstStyle/>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Established in San Francisco</a:t>
            </a:r>
          </a:p>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Headquarters in New York City</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Security Council: all 5 victorious </a:t>
            </a:r>
            <a:r>
              <a:rPr lang="en-US" altLang="en-US" dirty="0" smtClean="0">
                <a:latin typeface="Calibri" panose="020F0502020204030204" pitchFamily="34" charset="0"/>
                <a:ea typeface="ＭＳ Ｐゴシック" panose="020B0600070205080204" pitchFamily="34" charset="-128"/>
              </a:rPr>
              <a:t>nations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USA, Britain, France, USSR/Russia, China</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General Assembly: Today-   193 nations</a:t>
            </a:r>
            <a:endParaRPr lang="en-US" altLang="en-US" dirty="0">
              <a:latin typeface="Calibri" panose="020F0502020204030204" pitchFamily="34" charset="0"/>
              <a:ea typeface="ＭＳ Ｐゴシック" panose="020B0600070205080204" pitchFamily="34" charset="-128"/>
            </a:endParaRP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0"/>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733799"/>
            <a:ext cx="4662487" cy="260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72723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0800" y="457200"/>
            <a:ext cx="4267199"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5400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067800" cy="381000"/>
          </a:xfrm>
        </p:spPr>
        <p:txBody>
          <a:bodyPr/>
          <a:lstStyle/>
          <a:p>
            <a:r>
              <a:rPr lang="en-US" dirty="0" smtClean="0"/>
              <a:t>Aftermath of the War</a:t>
            </a:r>
            <a:endParaRPr lang="en-US" dirty="0"/>
          </a:p>
        </p:txBody>
      </p:sp>
      <p:sp>
        <p:nvSpPr>
          <p:cNvPr id="3" name="Content Placeholder 2"/>
          <p:cNvSpPr>
            <a:spLocks noGrp="1"/>
          </p:cNvSpPr>
          <p:nvPr>
            <p:ph idx="1"/>
          </p:nvPr>
        </p:nvSpPr>
        <p:spPr>
          <a:xfrm>
            <a:off x="652463" y="914400"/>
            <a:ext cx="8034337" cy="56388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Intensifying differences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Deteriorating relations with the </a:t>
            </a:r>
            <a:r>
              <a:rPr lang="en-US" altLang="en-US" dirty="0" smtClean="0">
                <a:latin typeface="Calibri" panose="020F0502020204030204" pitchFamily="34" charset="0"/>
                <a:ea typeface="ＭＳ Ｐゴシック" panose="020B0600070205080204" pitchFamily="34" charset="-128"/>
              </a:rPr>
              <a:t>Soviets once Germany was actually defeated. </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USSR was angry that the US ignored their request for aid; believed it was an effort to weaken the USSR.</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USA was angry that the Soviets helped install a “Stalin-</a:t>
            </a:r>
            <a:r>
              <a:rPr lang="en-US" altLang="en-US" dirty="0" err="1" smtClean="0">
                <a:latin typeface="Calibri" panose="020F0502020204030204" pitchFamily="34" charset="0"/>
                <a:ea typeface="ＭＳ Ｐゴシック" panose="020B0600070205080204" pitchFamily="34" charset="-128"/>
              </a:rPr>
              <a:t>ish</a:t>
            </a:r>
            <a:r>
              <a:rPr lang="en-US" altLang="en-US" dirty="0" smtClean="0">
                <a:latin typeface="Calibri" panose="020F0502020204030204" pitchFamily="34" charset="0"/>
                <a:ea typeface="ＭＳ Ｐゴシック" panose="020B0600070205080204" pitchFamily="34" charset="-128"/>
              </a:rPr>
              <a:t>” government in Romania.</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Then Soviets arrested the London non-Communist Poles and est. a puppet communist regime in Poland.</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289608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noChangeArrowheads="1"/>
          </p:cNvSpPr>
          <p:nvPr>
            <p:ph type="title"/>
          </p:nvPr>
        </p:nvSpPr>
        <p:spPr>
          <a:xfrm>
            <a:off x="685800" y="152400"/>
            <a:ext cx="8458200" cy="533400"/>
          </a:xfrm>
        </p:spPr>
        <p:txBody>
          <a:bodyPr/>
          <a:lstStyle/>
          <a:p>
            <a:pPr eaLnBrk="1" hangingPunct="1"/>
            <a:r>
              <a:rPr lang="en-US" altLang="en-US" dirty="0">
                <a:latin typeface="Calibri" panose="020F0502020204030204" pitchFamily="34" charset="0"/>
                <a:ea typeface="ＭＳ Ｐゴシック" panose="020B0600070205080204" pitchFamily="34" charset="-128"/>
              </a:rPr>
              <a:t>Prelude to War</a:t>
            </a:r>
          </a:p>
        </p:txBody>
      </p:sp>
      <p:sp>
        <p:nvSpPr>
          <p:cNvPr id="8195" name="Rectangle 9"/>
          <p:cNvSpPr>
            <a:spLocks noGrp="1" noChangeArrowheads="1"/>
          </p:cNvSpPr>
          <p:nvPr>
            <p:ph type="body" idx="1"/>
          </p:nvPr>
        </p:nvSpPr>
        <p:spPr>
          <a:xfrm>
            <a:off x="762000" y="762000"/>
            <a:ext cx="7769225" cy="58674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Path to War (1937-1939)</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Ongoing rearmament</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Preparations for blitzkrieg (“lightning war</a:t>
            </a:r>
            <a:r>
              <a:rPr lang="en-US" altLang="en-US" dirty="0" smtClean="0">
                <a:latin typeface="Calibri" panose="020F0502020204030204" pitchFamily="34" charset="0"/>
                <a:ea typeface="ＭＳ Ｐゴシック" panose="020B0600070205080204" pitchFamily="34" charset="-128"/>
              </a:rPr>
              <a: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Panzer divisions and the </a:t>
            </a:r>
            <a:r>
              <a:rPr lang="en-US" altLang="en-US" i="1" dirty="0" smtClean="0">
                <a:latin typeface="Calibri" panose="020F0502020204030204" pitchFamily="34" charset="0"/>
                <a:ea typeface="ＭＳ Ｐゴシック" panose="020B0600070205080204" pitchFamily="34" charset="-128"/>
              </a:rPr>
              <a:t>Luftwaffe</a:t>
            </a:r>
            <a:endParaRPr lang="en-US" altLang="en-US" i="1"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Union with Austria, </a:t>
            </a:r>
            <a:r>
              <a:rPr lang="en-US" altLang="en-US" dirty="0" smtClean="0">
                <a:latin typeface="Calibri" panose="020F0502020204030204" pitchFamily="34" charset="0"/>
                <a:ea typeface="ＭＳ Ｐゴシック" panose="020B0600070205080204" pitchFamily="34" charset="-128"/>
              </a:rPr>
              <a:t>1938</a:t>
            </a:r>
          </a:p>
          <a:p>
            <a:pPr lvl="2" eaLnBrk="1" hangingPunct="1">
              <a:lnSpc>
                <a:spcPct val="90000"/>
              </a:lnSpc>
            </a:pPr>
            <a:r>
              <a:rPr lang="en-US" altLang="en-US" b="1" u="sng" dirty="0" smtClean="0">
                <a:latin typeface="Calibri" panose="020F0502020204030204" pitchFamily="34" charset="0"/>
                <a:ea typeface="ＭＳ Ｐゴシック" panose="020B0600070205080204" pitchFamily="34" charset="-128"/>
              </a:rPr>
              <a:t>Anschluss</a:t>
            </a:r>
            <a:r>
              <a:rPr lang="en-US" altLang="en-US" dirty="0" smtClean="0">
                <a:latin typeface="Calibri" panose="020F0502020204030204" pitchFamily="34" charset="0"/>
                <a:ea typeface="ＭＳ Ｐゴシック" panose="020B0600070205080204" pitchFamily="34" charset="-128"/>
              </a:rPr>
              <a:t>: union of Austria and Germany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staged a phony election in Austria to make it seem that Austrians had invited Hitler to annex Austria. </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Czechoslovakia</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Demands for the Sudetenland, September 1938</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Appeasement: </a:t>
            </a:r>
            <a:r>
              <a:rPr lang="en-US" altLang="en-US" b="1" u="sng" dirty="0">
                <a:latin typeface="Calibri" panose="020F0502020204030204" pitchFamily="34" charset="0"/>
                <a:ea typeface="ＭＳ Ｐゴシック" panose="020B0600070205080204" pitchFamily="34" charset="-128"/>
              </a:rPr>
              <a:t>the Munich Conference</a:t>
            </a:r>
            <a:r>
              <a:rPr lang="en-US" altLang="en-US" dirty="0">
                <a:latin typeface="Calibri" panose="020F0502020204030204" pitchFamily="34" charset="0"/>
                <a:ea typeface="ＭＳ Ｐゴシック" panose="020B0600070205080204" pitchFamily="34" charset="-128"/>
              </a:rPr>
              <a:t>, September 29, 1938</a:t>
            </a:r>
          </a:p>
          <a:p>
            <a:pPr lvl="4" eaLnBrk="1" hangingPunct="1">
              <a:lnSpc>
                <a:spcPct val="90000"/>
              </a:lnSpc>
            </a:pPr>
            <a:r>
              <a:rPr lang="en-US" altLang="en-US" dirty="0">
                <a:latin typeface="Calibri" panose="020F0502020204030204" pitchFamily="34" charset="0"/>
                <a:ea typeface="ＭＳ Ｐゴシック" panose="020B0600070205080204" pitchFamily="34" charset="-128"/>
              </a:rPr>
              <a:t>Neville Chamberlain (1869 – 1940)</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German dismemberment of </a:t>
            </a:r>
            <a:r>
              <a:rPr lang="en-US" altLang="en-US" dirty="0" smtClean="0">
                <a:latin typeface="Calibri" panose="020F0502020204030204" pitchFamily="34" charset="0"/>
                <a:ea typeface="ＭＳ Ｐゴシック" panose="020B0600070205080204" pitchFamily="34" charset="-128"/>
              </a:rPr>
              <a:t>Czechoslovakia</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9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19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19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19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19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19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609600"/>
          </a:xfrm>
        </p:spPr>
        <p:txBody>
          <a:bodyPr/>
          <a:lstStyle/>
          <a:p>
            <a:r>
              <a:rPr lang="en-US" dirty="0" smtClean="0"/>
              <a:t>The Aftermath of the War</a:t>
            </a:r>
            <a:endParaRPr lang="en-US" dirty="0"/>
          </a:p>
        </p:txBody>
      </p:sp>
      <p:sp>
        <p:nvSpPr>
          <p:cNvPr id="3" name="Content Placeholder 2"/>
          <p:cNvSpPr>
            <a:spLocks noGrp="1"/>
          </p:cNvSpPr>
          <p:nvPr>
            <p:ph idx="1"/>
          </p:nvPr>
        </p:nvSpPr>
        <p:spPr>
          <a:xfrm>
            <a:off x="652463" y="838200"/>
            <a:ext cx="8034337" cy="5715000"/>
          </a:xfrm>
        </p:spPr>
        <p:txBody>
          <a:bodyPr/>
          <a:lstStyle/>
          <a:p>
            <a:pPr eaLnBrk="1" hangingPunct="1">
              <a:lnSpc>
                <a:spcPct val="90000"/>
              </a:lnSpc>
            </a:pPr>
            <a:r>
              <a:rPr lang="en-US" altLang="en-US" b="1" u="sng" dirty="0">
                <a:latin typeface="Calibri" panose="020F0502020204030204" pitchFamily="34" charset="0"/>
                <a:ea typeface="ＭＳ Ｐゴシック" panose="020B0600070205080204" pitchFamily="34" charset="-128"/>
              </a:rPr>
              <a:t>The Potsdam Conference, July 1945</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Growing problems among the </a:t>
            </a:r>
            <a:r>
              <a:rPr lang="en-US" altLang="en-US" dirty="0" smtClean="0">
                <a:latin typeface="Calibri" panose="020F0502020204030204" pitchFamily="34" charset="0"/>
                <a:ea typeface="ＭＳ Ｐゴシック" panose="020B0600070205080204" pitchFamily="34" charset="-128"/>
              </a:rPr>
              <a:t>Allies</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Roosevelt replaced by Harry Truman</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While at the conference, Truman receives report about successful testing of the atomic bomb.</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Truman becomes more resolved to resist Soviet power in Eastern Europe.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Truman demands free elections in Eastern Europe.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Stalin: “NO!”</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No one wanted another war.</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Agreed to unconditional surrender of Japan</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Agreed to divide Germany into 4 sectors: American, British, French, and Soviet</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219830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27.5 Territorial Changes After World War II</a:t>
            </a:r>
            <a:endParaRPr lang="en-US" dirty="0"/>
          </a:p>
        </p:txBody>
      </p:sp>
      <p:sp>
        <p:nvSpPr>
          <p:cNvPr id="74754"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27.5 p858</a:t>
            </a:r>
          </a:p>
        </p:txBody>
      </p:sp>
      <p:pic>
        <p:nvPicPr>
          <p:cNvPr id="50181" name="Picture 2" descr="Map shows National boundaries in 1949, Allied Sector boundaries, Allied occupation of Germany and Austria (1945-1955), Territory lost by Germany, Territory gained by Soviet Union, “Iron Curtain” after 1955, and Year Communist control of government was gained.&#10;&#10;Allied occupation of Germany and Austria encompassed West Germany, East Germany, and Austria. &#10;&#10;Territory lost by Germany included western and parts of northern Poland.&#10;&#10;Territory gained by Soviet Union, as follows:&#10;Eastern parts of Finland, Estonia, Latvia, Lithuania, White Russia, and Ukraine.&#10;&#10;The allied sector boundaries in West Germany and Austria are as follows:&#10;West Germany:&#10;U.S. Zone included Coastal regions of Baltic Sea encompassing the city Bremen, Central regions of West Germany including the city Munich.&#10;Majority of the northern regions of West Germany is marked as British Zone. &#10;Regions in the Western Borders of West Germany are labeled as French Zone.&#10;&#10;Austria:&#10;North east region of Austria is marked as Soviet Zone, Western part is labeled as U.S. Zone, and Southern region is marked as British Zone.&#10;&#10;Iron Curtain after 1955: &#10;&#10;Countries to the east of Iron Curtain: East Germany, Poland, Czechoslovakia, Hungary, Romania, Bulgaria, Estonia, Latvia, Lithuania, White Russia, Ukraine, and Soviet Union; Iron Curtain includes Albania.&#10;&#10;Countries to the west of Iron Curtain: West Germany, Netherlands, Belgium, Luxembourg, Switzerland, Austria, Yugoslavia, Italy, and Greece." title="MAP 27.5 Territorial Changes After World War I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2363" y="681038"/>
            <a:ext cx="6899275"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0" y="228600"/>
            <a:ext cx="5486399"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609513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381000"/>
          </a:xfrm>
        </p:spPr>
        <p:txBody>
          <a:bodyPr/>
          <a:lstStyle/>
          <a:p>
            <a:r>
              <a:rPr lang="en-US" dirty="0" smtClean="0"/>
              <a:t>August of 1945</a:t>
            </a:r>
            <a:endParaRPr lang="en-US" dirty="0"/>
          </a:p>
        </p:txBody>
      </p:sp>
      <p:sp>
        <p:nvSpPr>
          <p:cNvPr id="3" name="Content Placeholder 2"/>
          <p:cNvSpPr>
            <a:spLocks noGrp="1"/>
          </p:cNvSpPr>
          <p:nvPr>
            <p:ph idx="1"/>
          </p:nvPr>
        </p:nvSpPr>
        <p:spPr>
          <a:xfrm>
            <a:off x="652463" y="1219200"/>
            <a:ext cx="8034337" cy="5334000"/>
          </a:xfrm>
        </p:spPr>
        <p:txBody>
          <a:bodyPr/>
          <a:lstStyle/>
          <a:p>
            <a:r>
              <a:rPr lang="en-US" sz="2800" dirty="0" smtClean="0"/>
              <a:t>At Potsdam (July 26), Truman warns Japan of heavy devastation and “ruinous fire from the air” if they do not surrender.</a:t>
            </a:r>
          </a:p>
          <a:p>
            <a:pPr lvl="1"/>
            <a:r>
              <a:rPr lang="en-US" sz="2400" dirty="0" smtClean="0"/>
              <a:t>Why might Japan reject this warning?</a:t>
            </a:r>
          </a:p>
          <a:p>
            <a:r>
              <a:rPr lang="en-US" sz="2800" dirty="0" smtClean="0"/>
              <a:t>August 6: U.S. drops 1</a:t>
            </a:r>
            <a:r>
              <a:rPr lang="en-US" sz="2800" baseline="30000" dirty="0" smtClean="0"/>
              <a:t>st</a:t>
            </a:r>
            <a:r>
              <a:rPr lang="en-US" sz="2800" dirty="0" smtClean="0"/>
              <a:t> bomb on Hiroshima</a:t>
            </a:r>
          </a:p>
          <a:p>
            <a:r>
              <a:rPr lang="en-US" sz="2800" dirty="0" smtClean="0"/>
              <a:t>August 8: USSR declares war on Japan, invades Manchuria. </a:t>
            </a:r>
          </a:p>
          <a:p>
            <a:pPr lvl="1"/>
            <a:r>
              <a:rPr lang="en-US" sz="2400" dirty="0" smtClean="0"/>
              <a:t>Why is this significant??</a:t>
            </a:r>
          </a:p>
          <a:p>
            <a:r>
              <a:rPr lang="en-US" sz="2800" dirty="0" smtClean="0"/>
              <a:t>August 9: U.S. drops 2</a:t>
            </a:r>
            <a:r>
              <a:rPr lang="en-US" sz="2800" baseline="30000" dirty="0" smtClean="0"/>
              <a:t>nd</a:t>
            </a:r>
            <a:r>
              <a:rPr lang="en-US" sz="2800" dirty="0" smtClean="0"/>
              <a:t> bomb on Nagasaki.</a:t>
            </a:r>
          </a:p>
          <a:p>
            <a:r>
              <a:rPr lang="en-US" sz="2800" dirty="0" smtClean="0"/>
              <a:t>August 14: Japan surrenders.</a:t>
            </a:r>
            <a:endParaRPr lang="en-US" sz="2800" dirty="0"/>
          </a:p>
        </p:txBody>
      </p:sp>
    </p:spTree>
    <p:extLst>
      <p:ext uri="{BB962C8B-B14F-4D97-AF65-F5344CB8AC3E}">
        <p14:creationId xmlns:p14="http://schemas.microsoft.com/office/powerpoint/2010/main" val="354430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Chapter Timeline</a:t>
            </a:r>
            <a:endParaRPr lang="en-US" dirty="0"/>
          </a:p>
        </p:txBody>
      </p:sp>
      <p:sp>
        <p:nvSpPr>
          <p:cNvPr id="7680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p860</a:t>
            </a:r>
          </a:p>
        </p:txBody>
      </p:sp>
      <p:pic>
        <p:nvPicPr>
          <p:cNvPr id="7680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25" y="1752600"/>
            <a:ext cx="884078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noChangeArrowheads="1"/>
          </p:cNvSpPr>
          <p:nvPr>
            <p:ph type="title"/>
          </p:nvPr>
        </p:nvSpPr>
        <p:spPr>
          <a:xfrm>
            <a:off x="685800" y="152400"/>
            <a:ext cx="8458200" cy="762000"/>
          </a:xfrm>
        </p:spPr>
        <p:txBody>
          <a:bodyPr/>
          <a:lstStyle/>
          <a:p>
            <a:pPr eaLnBrk="1" hangingPunct="1"/>
            <a:r>
              <a:rPr lang="en-US" altLang="en-US" dirty="0">
                <a:latin typeface="Calibri" panose="020F0502020204030204" pitchFamily="34" charset="0"/>
                <a:ea typeface="ＭＳ Ｐゴシック" panose="020B0600070205080204" pitchFamily="34" charset="-128"/>
              </a:rPr>
              <a:t>Discussion Questions</a:t>
            </a:r>
          </a:p>
        </p:txBody>
      </p:sp>
      <p:sp>
        <p:nvSpPr>
          <p:cNvPr id="78851" name="Rectangle 5"/>
          <p:cNvSpPr>
            <a:spLocks noGrp="1" noChangeArrowheads="1"/>
          </p:cNvSpPr>
          <p:nvPr>
            <p:ph type="body" idx="1"/>
          </p:nvPr>
        </p:nvSpPr>
        <p:spPr>
          <a:xfrm>
            <a:off x="685800" y="1066800"/>
            <a:ext cx="7769225" cy="4113213"/>
          </a:xfrm>
        </p:spPr>
        <p:txBody>
          <a:bodyPr/>
          <a:lstStyle/>
          <a:p>
            <a:pPr eaLnBrk="1" hangingPunct="1">
              <a:lnSpc>
                <a:spcPct val="90000"/>
              </a:lnSpc>
            </a:pPr>
            <a:r>
              <a:rPr lang="en-US" altLang="en-US" sz="2800" dirty="0">
                <a:latin typeface="Calibri" panose="020F0502020204030204" pitchFamily="34" charset="0"/>
                <a:ea typeface="ＭＳ Ｐゴシック" panose="020B0600070205080204" pitchFamily="34" charset="-128"/>
              </a:rPr>
              <a:t>What steps did Hitler take to conquer Britain?</a:t>
            </a:r>
          </a:p>
          <a:p>
            <a:pPr eaLnBrk="1" hangingPunct="1">
              <a:lnSpc>
                <a:spcPct val="90000"/>
              </a:lnSpc>
            </a:pPr>
            <a:r>
              <a:rPr lang="en-US" altLang="en-US" sz="2800" dirty="0">
                <a:latin typeface="Calibri" panose="020F0502020204030204" pitchFamily="34" charset="0"/>
                <a:ea typeface="ＭＳ Ｐゴシック" panose="020B0600070205080204" pitchFamily="34" charset="-128"/>
              </a:rPr>
              <a:t>Why did Hitler abandon the fight for Britain and turn toward Russia?</a:t>
            </a:r>
          </a:p>
          <a:p>
            <a:pPr eaLnBrk="1" hangingPunct="1">
              <a:lnSpc>
                <a:spcPct val="90000"/>
              </a:lnSpc>
            </a:pPr>
            <a:r>
              <a:rPr lang="en-US" altLang="en-US" sz="2800" dirty="0">
                <a:latin typeface="Calibri" panose="020F0502020204030204" pitchFamily="34" charset="0"/>
                <a:ea typeface="ＭＳ Ｐゴシック" panose="020B0600070205080204" pitchFamily="34" charset="-128"/>
              </a:rPr>
              <a:t>What seemed to have been the causes of Soviet suspicions about Britain and the US throughout the war?  Give examples.</a:t>
            </a:r>
          </a:p>
          <a:p>
            <a:pPr eaLnBrk="1" hangingPunct="1">
              <a:lnSpc>
                <a:spcPct val="90000"/>
              </a:lnSpc>
            </a:pPr>
            <a:r>
              <a:rPr lang="en-US" altLang="en-US" sz="2800" dirty="0">
                <a:latin typeface="Calibri" panose="020F0502020204030204" pitchFamily="34" charset="0"/>
                <a:ea typeface="ＭＳ Ｐゴシック" panose="020B0600070205080204" pitchFamily="34" charset="-128"/>
              </a:rPr>
              <a:t>How were conquered or occupied peoples treated by the Germans during the war? Give examples.</a:t>
            </a:r>
          </a:p>
          <a:p>
            <a:pPr eaLnBrk="1" hangingPunct="1">
              <a:lnSpc>
                <a:spcPct val="90000"/>
              </a:lnSpc>
            </a:pPr>
            <a:r>
              <a:rPr lang="en-US" altLang="en-US" sz="2800" dirty="0">
                <a:latin typeface="Calibri" panose="020F0502020204030204" pitchFamily="34" charset="0"/>
                <a:ea typeface="ＭＳ Ｐゴシック" panose="020B0600070205080204" pitchFamily="34" charset="-128"/>
              </a:rPr>
              <a:t>How did each country mobilize the home front for the war effort?</a:t>
            </a:r>
          </a:p>
          <a:p>
            <a:pPr eaLnBrk="1" hangingPunct="1">
              <a:lnSpc>
                <a:spcPct val="90000"/>
              </a:lnSpc>
            </a:pPr>
            <a:r>
              <a:rPr lang="en-US" altLang="en-US" sz="2800" dirty="0">
                <a:latin typeface="Calibri" panose="020F0502020204030204" pitchFamily="34" charset="0"/>
                <a:ea typeface="ＭＳ Ｐゴシック" panose="020B0600070205080204" pitchFamily="34" charset="-128"/>
              </a:rPr>
              <a:t>How and why did the peace settlement give way to the tensions that initiated the Cold War?</a:t>
            </a:r>
          </a:p>
          <a:p>
            <a:pPr eaLnBrk="1" hangingPunct="1">
              <a:lnSpc>
                <a:spcPct val="90000"/>
              </a:lnSpc>
              <a:buFontTx/>
              <a:buNone/>
            </a:pPr>
            <a:endParaRPr lang="en-US" altLang="en-US" sz="2800"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Anschluss “Ballot”</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685800"/>
            <a:ext cx="5767316" cy="4285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14400" y="5105400"/>
            <a:ext cx="7848600" cy="1631216"/>
          </a:xfrm>
          <a:prstGeom prst="rect">
            <a:avLst/>
          </a:prstGeom>
          <a:noFill/>
        </p:spPr>
        <p:txBody>
          <a:bodyPr wrap="square" rtlCol="0">
            <a:spAutoFit/>
          </a:bodyPr>
          <a:lstStyle/>
          <a:p>
            <a:r>
              <a:rPr lang="en-US" sz="2000" dirty="0" smtClean="0"/>
              <a:t>It reads: </a:t>
            </a:r>
            <a:r>
              <a:rPr lang="en-US" sz="2000" i="1" dirty="0" smtClean="0"/>
              <a:t>“Do you agree with the reunification of Austria with the </a:t>
            </a:r>
          </a:p>
          <a:p>
            <a:r>
              <a:rPr lang="en-US" sz="2000" i="1" dirty="0" smtClean="0"/>
              <a:t>German Reich enacted on March 13 and do you vote for the party of our leader Adolf Hitler?”</a:t>
            </a:r>
          </a:p>
          <a:p>
            <a:endParaRPr lang="en-US" sz="2000" i="1" dirty="0" smtClean="0"/>
          </a:p>
          <a:p>
            <a:r>
              <a:rPr lang="en-US" sz="2000" dirty="0" smtClean="0"/>
              <a:t>Result was 99.7% Austrians voted “Yes” for “Greater Germany”</a:t>
            </a:r>
            <a:endParaRPr lang="en-US" sz="2000" dirty="0"/>
          </a:p>
        </p:txBody>
      </p:sp>
    </p:spTree>
    <p:extLst>
      <p:ext uri="{BB962C8B-B14F-4D97-AF65-F5344CB8AC3E}">
        <p14:creationId xmlns:p14="http://schemas.microsoft.com/office/powerpoint/2010/main" val="8197754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Hitler Arrives in Vienna</a:t>
            </a:r>
            <a:endParaRPr lang="en-US" dirty="0"/>
          </a:p>
        </p:txBody>
      </p:sp>
      <p:sp>
        <p:nvSpPr>
          <p:cNvPr id="921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p831</a:t>
            </a:r>
          </a:p>
        </p:txBody>
      </p:sp>
      <p:pic>
        <p:nvPicPr>
          <p:cNvPr id="7173" name="Picture 2" descr="Shown is a photo of Adolf Hitler waving his hand to his supporters while standing in  an open car.   " title="Hitler Arrives in Vienn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143000"/>
            <a:ext cx="5186363"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2"/>
          <p:cNvSpPr>
            <a:spLocks noChangeArrowheads="1"/>
          </p:cNvSpPr>
          <p:nvPr/>
        </p:nvSpPr>
        <p:spPr bwMode="auto">
          <a:xfrm>
            <a:off x="1409700" y="5351463"/>
            <a:ext cx="6324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By threatening to invade Austria, Hitler forced the Austrian government to capitulate to his wishes.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8" name="Title 1"/>
          <p:cNvSpPr>
            <a:spLocks noGrp="1"/>
          </p:cNvSpPr>
          <p:nvPr>
            <p:ph type="title" idx="4294967295"/>
          </p:nvPr>
        </p:nvSpPr>
        <p:spPr>
          <a:xfrm>
            <a:off x="0" y="76200"/>
            <a:ext cx="9144000" cy="381000"/>
          </a:xfrm>
        </p:spPr>
        <p:txBody>
          <a:bodyPr/>
          <a:lstStyle/>
          <a:p>
            <a:r>
              <a:rPr lang="en-US" altLang="en-US" sz="3000" dirty="0">
                <a:solidFill>
                  <a:srgbClr val="000000"/>
                </a:solidFill>
                <a:latin typeface="Calibri" panose="020F0502020204030204" pitchFamily="34" charset="0"/>
                <a:ea typeface="ＭＳ Ｐゴシック" panose="020B0600070205080204" pitchFamily="34" charset="-128"/>
              </a:rPr>
              <a:t>MAP 27.1 Changes in Central Europe, 1936-1939</a:t>
            </a:r>
            <a:endParaRPr lang="en-US" altLang="en-US" dirty="0">
              <a:ea typeface="ＭＳ Ｐゴシック" panose="020B0600070205080204" pitchFamily="34" charset="-128"/>
            </a:endParaRPr>
          </a:p>
        </p:txBody>
      </p:sp>
      <p:sp>
        <p:nvSpPr>
          <p:cNvPr id="11266"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27.1 p832</a:t>
            </a:r>
          </a:p>
        </p:txBody>
      </p:sp>
      <p:pic>
        <p:nvPicPr>
          <p:cNvPr id="9221" name="Picture 1" descr="A partial map of Europe shows the countries of Germany, Italy, Poland and Hungary, and areas annexed by them during 1936-39.                                                                                                                                          Germany (reoccupied Rhineland) in March (1936), annexed Austria in March (1938) and Sudentenland in October of the same year, occupied Bohemia and Moravia and annexed Memel in March, 1939 . Italy annexed Albania in March 1939.   Poland and Hungary annexed Czech territory in 1938 and 1939. The following former independent nations are labeled:  Albania, Austria and Czechoslovakia. " title="MAP 27.1 Changes in Central Europe, 1936-193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38163"/>
            <a:ext cx="4876800" cy="606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1459</TotalTime>
  <Words>4440</Words>
  <Application>Microsoft Office PowerPoint</Application>
  <PresentationFormat>On-screen Show (4:3)</PresentationFormat>
  <Paragraphs>595</Paragraphs>
  <Slides>65</Slides>
  <Notes>27</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Default Design</vt:lpstr>
      <vt:lpstr>The Deepening of the European Crisis: World War II</vt:lpstr>
      <vt:lpstr>Focus Questions</vt:lpstr>
      <vt:lpstr>Adolf Hitler salutes soldiers marching in Nuremberg during the party rally in 1938</vt:lpstr>
      <vt:lpstr>Prelude to War (1933-1939) </vt:lpstr>
      <vt:lpstr>Prelude to War 1933-1939</vt:lpstr>
      <vt:lpstr>Prelude to War</vt:lpstr>
      <vt:lpstr>The Anschluss “Ballot”</vt:lpstr>
      <vt:lpstr>Hitler Arrives in Vienna</vt:lpstr>
      <vt:lpstr>MAP 27.1 Changes in Central Europe, 1936-1939</vt:lpstr>
      <vt:lpstr>Neville Chamberlain after the Munich Conference, Sept 1938</vt:lpstr>
      <vt:lpstr>Prelude to War, 1933-1939</vt:lpstr>
      <vt:lpstr>The Nazi-Soviet Pact, 1939</vt:lpstr>
      <vt:lpstr>The Nazi-Soviet Pact</vt:lpstr>
      <vt:lpstr>The Nazi-Soviet Pact</vt:lpstr>
      <vt:lpstr>Hitler Declares War</vt:lpstr>
      <vt:lpstr>The Path to War in Asia</vt:lpstr>
      <vt:lpstr>A Japanese Victory March in China</vt:lpstr>
      <vt:lpstr>CHRONOLOGY Prelude to War,  1933–1939 (Slide 1 of 2)</vt:lpstr>
      <vt:lpstr>CHRONOLOGY Prelude to War,  1933–1939 (Slide 2 of 2)</vt:lpstr>
      <vt:lpstr>The Course of World War II  </vt:lpstr>
      <vt:lpstr>MAP 27.2 World War II in Europe and North Africa</vt:lpstr>
      <vt:lpstr>The Course of World War II  (Slide 2 of 2)</vt:lpstr>
      <vt:lpstr>German Troops in the Soviet Union (Slide 1 of 2)</vt:lpstr>
      <vt:lpstr>German Troops in the Soviet Union (Slide 2 of 2)</vt:lpstr>
      <vt:lpstr>The War in Asia</vt:lpstr>
      <vt:lpstr>MAP 27.3 World War II in Asia and the Pacific</vt:lpstr>
      <vt:lpstr>Turning Point of War, 1942-1943</vt:lpstr>
      <vt:lpstr>The Battle of Stalingrad (Slide 1 of 2)</vt:lpstr>
      <vt:lpstr>The Battle of Stalingrad (Slide 2 of 2)</vt:lpstr>
      <vt:lpstr>The Last Years of the War</vt:lpstr>
      <vt:lpstr>Crossing the Rhine</vt:lpstr>
      <vt:lpstr>CHRONOLOGY World War II  (Slide 1 of 2)</vt:lpstr>
      <vt:lpstr>CHRONOLOGY World War II  (Slide 2 of 2)</vt:lpstr>
      <vt:lpstr>The Nazi New Order</vt:lpstr>
      <vt:lpstr>Film &amp; History: Europa Europa (1990)</vt:lpstr>
      <vt:lpstr>Resistance Movements</vt:lpstr>
      <vt:lpstr>The Holocaust (Slide 1 of 2)</vt:lpstr>
      <vt:lpstr>The Holocaust (Slide 2 of 2)</vt:lpstr>
      <vt:lpstr>The Holocaust: Activities of the Einsatzgruppen</vt:lpstr>
      <vt:lpstr>MAP 27.4 The Holocaust</vt:lpstr>
      <vt:lpstr>The Holocaust: The Extermination Camp at Auschwitz</vt:lpstr>
      <vt:lpstr>The New Order in Asia</vt:lpstr>
      <vt:lpstr>The Home Front</vt:lpstr>
      <vt:lpstr>Women in the Factories (Slide 1 of 2)</vt:lpstr>
      <vt:lpstr>Women in the Factories (Slide 2 of 2)</vt:lpstr>
      <vt:lpstr>The Mobilization of Peoples</vt:lpstr>
      <vt:lpstr>Civilians on the Front Line:  The Bombing of Cities</vt:lpstr>
      <vt:lpstr>Global Perspectives:  The Impact of Total War in West and East (Slide 1 of 3) </vt:lpstr>
      <vt:lpstr>Global Perspectives:  The Impact of Total War in West and East (Slide 2 of 3) </vt:lpstr>
      <vt:lpstr>Global Perspectives:  The Impact of Total War in West and East (Slide 3 of 3) </vt:lpstr>
      <vt:lpstr>Focus Question: The Conferences CCOT</vt:lpstr>
      <vt:lpstr>Aftermath of the War</vt:lpstr>
      <vt:lpstr>Aftermath of the War</vt:lpstr>
      <vt:lpstr>Film &amp; History: The Imitation Game (2014)</vt:lpstr>
      <vt:lpstr>The Victorious Allied Leaders at Yalta</vt:lpstr>
      <vt:lpstr>Aftermath of the War</vt:lpstr>
      <vt:lpstr>The United Nations</vt:lpstr>
      <vt:lpstr>PowerPoint Presentation</vt:lpstr>
      <vt:lpstr>Aftermath of the War</vt:lpstr>
      <vt:lpstr>The Aftermath of the War</vt:lpstr>
      <vt:lpstr>MAP 27.5 Territorial Changes After World War II</vt:lpstr>
      <vt:lpstr>PowerPoint Presentation</vt:lpstr>
      <vt:lpstr>August of 1945</vt:lpstr>
      <vt:lpstr>Chapter Timeline</vt:lpstr>
      <vt:lpstr>Discussion Questions</vt:lpstr>
    </vt:vector>
  </TitlesOfParts>
  <Company>Learning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dc:title>
  <dc:creator>Thomson</dc:creator>
  <cp:lastModifiedBy>dillonp</cp:lastModifiedBy>
  <cp:revision>91</cp:revision>
  <dcterms:created xsi:type="dcterms:W3CDTF">2008-08-28T18:47:09Z</dcterms:created>
  <dcterms:modified xsi:type="dcterms:W3CDTF">2018-04-23T06:38:14Z</dcterms:modified>
</cp:coreProperties>
</file>