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69" r:id="rId2"/>
    <p:sldId id="344" r:id="rId3"/>
    <p:sldId id="293" r:id="rId4"/>
    <p:sldId id="319" r:id="rId5"/>
    <p:sldId id="295" r:id="rId6"/>
    <p:sldId id="294" r:id="rId7"/>
    <p:sldId id="320" r:id="rId8"/>
    <p:sldId id="345" r:id="rId9"/>
    <p:sldId id="296" r:id="rId10"/>
    <p:sldId id="321" r:id="rId11"/>
    <p:sldId id="298" r:id="rId12"/>
    <p:sldId id="297" r:id="rId13"/>
    <p:sldId id="322" r:id="rId14"/>
    <p:sldId id="323" r:id="rId15"/>
    <p:sldId id="324" r:id="rId16"/>
    <p:sldId id="325" r:id="rId17"/>
    <p:sldId id="346" r:id="rId18"/>
    <p:sldId id="347" r:id="rId19"/>
    <p:sldId id="348" r:id="rId20"/>
    <p:sldId id="300" r:id="rId21"/>
    <p:sldId id="349" r:id="rId22"/>
    <p:sldId id="350" r:id="rId23"/>
    <p:sldId id="351" r:id="rId24"/>
    <p:sldId id="352" r:id="rId25"/>
    <p:sldId id="301" r:id="rId26"/>
    <p:sldId id="326" r:id="rId27"/>
    <p:sldId id="327" r:id="rId28"/>
    <p:sldId id="302" r:id="rId29"/>
    <p:sldId id="328" r:id="rId30"/>
    <p:sldId id="303" r:id="rId31"/>
    <p:sldId id="329" r:id="rId32"/>
    <p:sldId id="330" r:id="rId33"/>
    <p:sldId id="331" r:id="rId34"/>
    <p:sldId id="318" r:id="rId35"/>
    <p:sldId id="332" r:id="rId36"/>
    <p:sldId id="333" r:id="rId37"/>
    <p:sldId id="306" r:id="rId38"/>
    <p:sldId id="334" r:id="rId39"/>
    <p:sldId id="307" r:id="rId40"/>
    <p:sldId id="335" r:id="rId41"/>
    <p:sldId id="309" r:id="rId42"/>
    <p:sldId id="336" r:id="rId43"/>
    <p:sldId id="337" r:id="rId44"/>
    <p:sldId id="310" r:id="rId45"/>
    <p:sldId id="338" r:id="rId46"/>
    <p:sldId id="339" r:id="rId47"/>
    <p:sldId id="311" r:id="rId48"/>
    <p:sldId id="312" r:id="rId49"/>
    <p:sldId id="313" r:id="rId50"/>
    <p:sldId id="340" r:id="rId51"/>
    <p:sldId id="341" r:id="rId52"/>
    <p:sldId id="314" r:id="rId53"/>
    <p:sldId id="315" r:id="rId54"/>
    <p:sldId id="342" r:id="rId55"/>
    <p:sldId id="316" r:id="rId56"/>
    <p:sldId id="317" r:id="rId57"/>
    <p:sldId id="343" r:id="rId5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1008">
          <p15:clr>
            <a:srgbClr val="A4A3A4"/>
          </p15:clr>
        </p15:guide>
        <p15:guide id="2" orient="horz" pos="2160">
          <p15:clr>
            <a:srgbClr val="A4A3A4"/>
          </p15:clr>
        </p15:guide>
        <p15:guide id="3" orient="horz" pos="164">
          <p15:clr>
            <a:srgbClr val="A4A3A4"/>
          </p15:clr>
        </p15:guide>
        <p15:guide id="4" orient="horz" pos="888">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45" autoAdjust="0"/>
    <p:restoredTop sz="74132" autoAdjust="0"/>
  </p:normalViewPr>
  <p:slideViewPr>
    <p:cSldViewPr>
      <p:cViewPr>
        <p:scale>
          <a:sx n="59" d="100"/>
          <a:sy n="59" d="100"/>
        </p:scale>
        <p:origin x="-1680" y="-6"/>
      </p:cViewPr>
      <p:guideLst>
        <p:guide orient="horz" pos="1008"/>
        <p:guide orient="horz" pos="2160"/>
        <p:guide orient="horz" pos="164"/>
        <p:guide orient="horz" pos="888"/>
        <p:guide pos="2880"/>
      </p:guideLst>
    </p:cSldViewPr>
  </p:slideViewPr>
  <p:outlineViewPr>
    <p:cViewPr>
      <p:scale>
        <a:sx n="33" d="100"/>
        <a:sy n="33" d="100"/>
      </p:scale>
      <p:origin x="0" y="134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27.xml"/><Relationship Id="rId13" Type="http://schemas.openxmlformats.org/officeDocument/2006/relationships/slide" Target="slides/slide50.xml"/><Relationship Id="rId3" Type="http://schemas.openxmlformats.org/officeDocument/2006/relationships/slide" Target="slides/slide10.xml"/><Relationship Id="rId7" Type="http://schemas.openxmlformats.org/officeDocument/2006/relationships/slide" Target="slides/slide26.xml"/><Relationship Id="rId12" Type="http://schemas.openxmlformats.org/officeDocument/2006/relationships/slide" Target="slides/slide43.xml"/><Relationship Id="rId2" Type="http://schemas.openxmlformats.org/officeDocument/2006/relationships/slide" Target="slides/slide7.xml"/><Relationship Id="rId1" Type="http://schemas.openxmlformats.org/officeDocument/2006/relationships/slide" Target="slides/slide4.xml"/><Relationship Id="rId6" Type="http://schemas.openxmlformats.org/officeDocument/2006/relationships/slide" Target="slides/slide16.xml"/><Relationship Id="rId11" Type="http://schemas.openxmlformats.org/officeDocument/2006/relationships/slide" Target="slides/slide38.xml"/><Relationship Id="rId5" Type="http://schemas.openxmlformats.org/officeDocument/2006/relationships/slide" Target="slides/slide15.xml"/><Relationship Id="rId10" Type="http://schemas.openxmlformats.org/officeDocument/2006/relationships/slide" Target="slides/slide36.xml"/><Relationship Id="rId4" Type="http://schemas.openxmlformats.org/officeDocument/2006/relationships/slide" Target="slides/slide13.xml"/><Relationship Id="rId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30B04C4-0537-4CCD-B272-149D974928BC}" type="slidenum">
              <a:rPr lang="en-US" altLang="en-US"/>
              <a:pPr>
                <a:defRPr/>
              </a:pPr>
              <a:t>‹#›</a:t>
            </a:fld>
            <a:endParaRPr lang="en-US" altLang="en-US"/>
          </a:p>
        </p:txBody>
      </p:sp>
    </p:spTree>
    <p:extLst>
      <p:ext uri="{BB962C8B-B14F-4D97-AF65-F5344CB8AC3E}">
        <p14:creationId xmlns:p14="http://schemas.microsoft.com/office/powerpoint/2010/main" val="3763227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Survivors in the ruins of Berlin, Germany, at the end of World War II</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967346-FA51-4582-A73E-D03647565118}"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28.3 Decolonization in the Middle East. Under the control of</a:t>
            </a:r>
          </a:p>
          <a:p>
            <a:r>
              <a:rPr lang="en-US" altLang="en-US">
                <a:latin typeface="Calibri" panose="020F0502020204030204" pitchFamily="34" charset="0"/>
                <a:ea typeface="ＭＳ Ｐゴシック" panose="020B0600070205080204" pitchFamily="34" charset="-128"/>
              </a:rPr>
              <a:t>the Ottoman Empire prior to World War I, much of the Middle East</a:t>
            </a:r>
          </a:p>
          <a:p>
            <a:r>
              <a:rPr lang="en-US" altLang="en-US">
                <a:latin typeface="Calibri" panose="020F0502020204030204" pitchFamily="34" charset="0"/>
                <a:ea typeface="ＭＳ Ｐゴシック" panose="020B0600070205080204" pitchFamily="34" charset="-128"/>
              </a:rPr>
              <a:t>was ruled directly or indirectly by the British and French after the</a:t>
            </a:r>
          </a:p>
          <a:p>
            <a:r>
              <a:rPr lang="en-US" altLang="en-US">
                <a:latin typeface="Calibri" panose="020F0502020204030204" pitchFamily="34" charset="0"/>
                <a:ea typeface="ＭＳ Ｐゴシック" panose="020B0600070205080204" pitchFamily="34" charset="-128"/>
              </a:rPr>
              <a:t>war. Britain, the main colonial power, granted independence to most</a:t>
            </a:r>
          </a:p>
          <a:p>
            <a:r>
              <a:rPr lang="en-US" altLang="en-US">
                <a:latin typeface="Calibri" panose="020F0502020204030204" pitchFamily="34" charset="0"/>
                <a:ea typeface="ＭＳ Ｐゴシック" panose="020B0600070205080204" pitchFamily="34" charset="-128"/>
              </a:rPr>
              <a:t>of its holdings in the first years after World War II, although it did</a:t>
            </a:r>
          </a:p>
          <a:p>
            <a:r>
              <a:rPr lang="en-US" altLang="en-US">
                <a:latin typeface="Calibri" panose="020F0502020204030204" pitchFamily="34" charset="0"/>
                <a:ea typeface="ＭＳ Ｐゴシック" panose="020B0600070205080204" pitchFamily="34" charset="-128"/>
              </a:rPr>
              <a:t>maintain control of small states in the Persian Gulf and Arabian Sea</a:t>
            </a:r>
          </a:p>
          <a:p>
            <a:r>
              <a:rPr lang="en-US" altLang="en-US">
                <a:latin typeface="Calibri" panose="020F0502020204030204" pitchFamily="34" charset="0"/>
                <a:ea typeface="ＭＳ Ｐゴシック" panose="020B0600070205080204" pitchFamily="34" charset="-128"/>
              </a:rPr>
              <a:t>region until 1971.</a:t>
            </a: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05416C-EB9F-455D-AAF0-1CBFDB88FBAC}" type="slidenum">
              <a:rPr lang="en-US" altLang="en-US" smtClean="0">
                <a:latin typeface="Calibri" panose="020F0502020204030204" pitchFamily="34" charset="0"/>
              </a:rPr>
              <a:pPr>
                <a:spcBef>
                  <a:spcPct val="0"/>
                </a:spcBef>
              </a:pPr>
              <a:t>28</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28.4 Decolonization in Asia. Britain and the United States granted independence to their possessions in Asia soon after World War II.</a:t>
            </a:r>
          </a:p>
          <a:p>
            <a:r>
              <a:rPr lang="en-US" altLang="en-US">
                <a:latin typeface="Calibri" panose="020F0502020204030204" pitchFamily="34" charset="0"/>
                <a:ea typeface="ＭＳ Ｐゴシック" panose="020B0600070205080204" pitchFamily="34" charset="-128"/>
              </a:rPr>
              <a:t>France fought hard to hold Indochina but left after major military defeats. Cold War tensions in Asia led to both the Korean War and the</a:t>
            </a:r>
          </a:p>
          <a:p>
            <a:r>
              <a:rPr lang="en-US" altLang="en-US">
                <a:latin typeface="Calibri" panose="020F0502020204030204" pitchFamily="34" charset="0"/>
                <a:ea typeface="ＭＳ Ｐゴシック" panose="020B0600070205080204" pitchFamily="34" charset="-128"/>
              </a:rPr>
              <a:t>Vietnam War.</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26AA77-B3F5-4CA0-910F-8C09141E65F3}" type="slidenum">
              <a:rPr lang="en-US" altLang="en-US" smtClean="0">
                <a:latin typeface="Calibri" panose="020F0502020204030204" pitchFamily="34" charset="0"/>
              </a:rPr>
              <a:pPr>
                <a:spcBef>
                  <a:spcPct val="0"/>
                </a:spcBef>
              </a:pPr>
              <a:t>30</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38914"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latin typeface="+mj-lt"/>
              </a:rPr>
              <a:t>Hungarian Revolt. </a:t>
            </a:r>
            <a:r>
              <a:rPr lang="en-US" altLang="en-US" dirty="0">
                <a:latin typeface="+mj-lt"/>
                <a:ea typeface="ＭＳ Ｐゴシック" pitchFamily="34" charset="-128"/>
              </a:rPr>
              <a:t>(p.879)</a:t>
            </a:r>
            <a:endParaRPr lang="en-US" dirty="0">
              <a:latin typeface="+mj-lt"/>
            </a:endParaRPr>
          </a:p>
          <a:p>
            <a:pPr>
              <a:defRPr/>
            </a:pPr>
            <a:r>
              <a:rPr lang="en-US" dirty="0">
                <a:latin typeface="+mj-lt"/>
              </a:rPr>
              <a:t>Young fighters are shown walking with their weapons away from the Kilian barracks in the background. The </a:t>
            </a:r>
            <a:r>
              <a:rPr lang="en-US" dirty="0" err="1">
                <a:latin typeface="+mj-lt"/>
              </a:rPr>
              <a:t>Corvin</a:t>
            </a:r>
            <a:r>
              <a:rPr lang="en-US" dirty="0">
                <a:latin typeface="+mj-lt"/>
              </a:rPr>
              <a:t> Passage behind them was a strategic transportation route that the insurgents defended by resisting Soviet tanks during the Hungarian Revolution.</a:t>
            </a:r>
            <a:endParaRPr lang="en-US" altLang="en-US" dirty="0">
              <a:latin typeface="+mj-lt"/>
              <a:ea typeface="ＭＳ Ｐゴシック"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0ED3E1A-3EC9-4261-8A4D-4DAEB7EE22DE}"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CHRONOLOGY The Soviet Union and Satellite States</a:t>
            </a:r>
          </a:p>
          <a:p>
            <a:r>
              <a:rPr lang="en-US" altLang="en-US">
                <a:latin typeface="Calibri" panose="020F0502020204030204" pitchFamily="34" charset="0"/>
                <a:ea typeface="ＭＳ Ｐゴシック" panose="020B0600070205080204" pitchFamily="34" charset="-128"/>
              </a:rPr>
              <a:t>in Eastern Europe</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FFE6CB-2F16-44F8-901E-6650FC9F5DA5}"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Charles de Gaulle. Charles de Gaulle returned to politics in 1958 in response to</a:t>
            </a:r>
          </a:p>
          <a:p>
            <a:r>
              <a:rPr lang="en-US" altLang="en-US">
                <a:latin typeface="Calibri" panose="020F0502020204030204" pitchFamily="34" charset="0"/>
                <a:ea typeface="ＭＳ Ｐゴシック" panose="020B0600070205080204" pitchFamily="34" charset="-128"/>
              </a:rPr>
              <a:t>the crisis in Algeria. As president, he sought to revive the greatness of the French</a:t>
            </a:r>
          </a:p>
          <a:p>
            <a:r>
              <a:rPr lang="en-US" altLang="en-US">
                <a:latin typeface="Calibri" panose="020F0502020204030204" pitchFamily="34" charset="0"/>
                <a:ea typeface="ＭＳ Ｐゴシック" panose="020B0600070205080204" pitchFamily="34" charset="-128"/>
              </a:rPr>
              <a:t>nation. He is shown here arriving in Algeria in 1958.</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377E791-5A7A-4AE6-B032-AA1C04F86E38}" type="slidenum">
              <a:rPr lang="en-US" altLang="en-US" smtClean="0">
                <a:latin typeface="Calibri" panose="020F0502020204030204" pitchFamily="34" charset="0"/>
              </a:rPr>
              <a:pPr>
                <a:spcBef>
                  <a:spcPct val="0"/>
                </a:spcBef>
              </a:pPr>
              <a:t>37</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British Welfare State: Free Milk at School. The creation</a:t>
            </a:r>
          </a:p>
          <a:p>
            <a:r>
              <a:rPr lang="en-US" altLang="en-US">
                <a:latin typeface="Calibri" panose="020F0502020204030204" pitchFamily="34" charset="0"/>
                <a:ea typeface="ＭＳ Ｐゴシック" panose="020B0600070205080204" pitchFamily="34" charset="-128"/>
              </a:rPr>
              <a:t>of the welfare state was a prominent social development in postwar</a:t>
            </a:r>
          </a:p>
          <a:p>
            <a:r>
              <a:rPr lang="en-US" altLang="en-US">
                <a:latin typeface="Calibri" panose="020F0502020204030204" pitchFamily="34" charset="0"/>
                <a:ea typeface="ＭＳ Ｐゴシック" panose="020B0600070205080204" pitchFamily="34" charset="-128"/>
              </a:rPr>
              <a:t>Europe. The desire to improve the health of children led to welfare</a:t>
            </a:r>
          </a:p>
          <a:p>
            <a:r>
              <a:rPr lang="en-US" altLang="en-US">
                <a:latin typeface="Calibri" panose="020F0502020204030204" pitchFamily="34" charset="0"/>
                <a:ea typeface="ＭＳ Ｐゴシック" panose="020B0600070205080204" pitchFamily="34" charset="-128"/>
              </a:rPr>
              <a:t>programs that provided free food for young people. Pictured here</a:t>
            </a:r>
          </a:p>
          <a:p>
            <a:r>
              <a:rPr lang="en-US" altLang="en-US">
                <a:latin typeface="Calibri" panose="020F0502020204030204" pitchFamily="34" charset="0"/>
                <a:ea typeface="ＭＳ Ｐゴシック" panose="020B0600070205080204" pitchFamily="34" charset="-128"/>
              </a:rPr>
              <a:t>are boys at a grammar school in England during a free milk break.</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2DCC06-15C6-4028-BDF5-3DCEC6148963}"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European Economic Community, 1957</a:t>
            </a: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FDF2F33-F08A-4C33-998F-380934224945}"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Western Europe After the War</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F68E57E-823A-42E5-A2EA-ABBE4C00169A}" type="slidenum">
              <a:rPr lang="en-US" altLang="en-US" smtClean="0">
                <a:latin typeface="Calibri" panose="020F0502020204030204" pitchFamily="34" charset="0"/>
              </a:rPr>
              <a:pPr>
                <a:spcBef>
                  <a:spcPct val="0"/>
                </a:spcBef>
              </a:pPr>
              <a:t>42</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Civil Rights Movement. In the</a:t>
            </a:r>
          </a:p>
          <a:p>
            <a:r>
              <a:rPr lang="en-US" altLang="en-US">
                <a:latin typeface="Calibri" panose="020F0502020204030204" pitchFamily="34" charset="0"/>
                <a:ea typeface="ＭＳ Ｐゴシック" panose="020B0600070205080204" pitchFamily="34" charset="-128"/>
              </a:rPr>
              <a:t>early 1960s, Martin Luther King Jr. and his</a:t>
            </a:r>
          </a:p>
          <a:p>
            <a:r>
              <a:rPr lang="en-US" altLang="en-US">
                <a:latin typeface="Calibri" panose="020F0502020204030204" pitchFamily="34" charset="0"/>
                <a:ea typeface="ＭＳ Ｐゴシック" panose="020B0600070205080204" pitchFamily="34" charset="-128"/>
              </a:rPr>
              <a:t>Southern Christian Leadership Conference</a:t>
            </a:r>
          </a:p>
          <a:p>
            <a:r>
              <a:rPr lang="en-US" altLang="en-US">
                <a:latin typeface="Calibri" panose="020F0502020204030204" pitchFamily="34" charset="0"/>
                <a:ea typeface="ＭＳ Ｐゴシック" panose="020B0600070205080204" pitchFamily="34" charset="-128"/>
              </a:rPr>
              <a:t>organized a variety of activities to pursue</a:t>
            </a:r>
          </a:p>
          <a:p>
            <a:r>
              <a:rPr lang="en-US" altLang="en-US">
                <a:latin typeface="Calibri" panose="020F0502020204030204" pitchFamily="34" charset="0"/>
                <a:ea typeface="ＭＳ Ｐゴシック" panose="020B0600070205080204" pitchFamily="34" charset="-128"/>
              </a:rPr>
              <a:t>the goal of racial equality. He is shown</a:t>
            </a:r>
          </a:p>
          <a:p>
            <a:r>
              <a:rPr lang="en-US" altLang="en-US">
                <a:latin typeface="Calibri" panose="020F0502020204030204" pitchFamily="34" charset="0"/>
                <a:ea typeface="ＭＳ Ｐゴシック" panose="020B0600070205080204" pitchFamily="34" charset="-128"/>
              </a:rPr>
              <a:t>here with his wife Coretta (right) and</a:t>
            </a:r>
          </a:p>
          <a:p>
            <a:r>
              <a:rPr lang="en-US" altLang="en-US">
                <a:latin typeface="Calibri" panose="020F0502020204030204" pitchFamily="34" charset="0"/>
                <a:ea typeface="ＭＳ Ｐゴシック" panose="020B0600070205080204" pitchFamily="34" charset="-128"/>
              </a:rPr>
              <a:t>Rosa Parks and Ralph Abernathy (far left)</a:t>
            </a:r>
          </a:p>
          <a:p>
            <a:r>
              <a:rPr lang="en-US" altLang="en-US">
                <a:latin typeface="Calibri" panose="020F0502020204030204" pitchFamily="34" charset="0"/>
                <a:ea typeface="ＭＳ Ｐゴシック" panose="020B0600070205080204" pitchFamily="34" charset="-128"/>
              </a:rPr>
              <a:t>leading a march against racial</a:t>
            </a:r>
          </a:p>
          <a:p>
            <a:r>
              <a:rPr lang="en-US" altLang="en-US">
                <a:latin typeface="Calibri" panose="020F0502020204030204" pitchFamily="34" charset="0"/>
                <a:ea typeface="ＭＳ Ｐゴシック" panose="020B0600070205080204" pitchFamily="34" charset="-128"/>
              </a:rPr>
              <a:t>discrimination in 1965.</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C9F05C-9656-4084-912E-D7E645708660}"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Rise of the Supermarket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9F5A977-AA9E-4D62-934F-F9AB4E4F1109}" type="slidenum">
              <a:rPr lang="en-US" altLang="en-US" smtClean="0">
                <a:latin typeface="Calibri" panose="020F0502020204030204" pitchFamily="34" charset="0"/>
              </a:rPr>
              <a:pPr>
                <a:spcBef>
                  <a:spcPct val="0"/>
                </a:spcBef>
              </a:pPr>
              <a:t>47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Harry Lime (Orson Welles) tries to avoid capture.</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43963BA-AE72-4277-AD13-1EB6FAD59DE1}" type="slidenum">
              <a:rPr lang="en-US" altLang="en-US" smtClean="0">
                <a:latin typeface="Calibri" panose="020F0502020204030204" pitchFamily="34" charset="0"/>
              </a:rPr>
              <a:pPr>
                <a:spcBef>
                  <a:spcPct val="0"/>
                </a:spcBef>
              </a:pPr>
              <a:t>5</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Rise of the Supermarket</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066375-9EF4-44FE-B3DB-186CCB66B04D}"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Rise of the Supermarket (Photo of Japanese supermarket p.887) </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5CC326-A2C4-4173-B2AB-3677821E2F87}" type="slidenum">
              <a:rPr lang="en-US" altLang="en-US" smtClean="0">
                <a:latin typeface="Calibri" panose="020F0502020204030204" pitchFamily="34" charset="0"/>
              </a:rPr>
              <a:pPr>
                <a:spcBef>
                  <a:spcPct val="0"/>
                </a:spcBef>
              </a:pPr>
              <a:t>49</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Jackson Pollock Painting. After World War II, Abstract Expressionism moved to the center of the artistic mainstream. One of its best-known</a:t>
            </a:r>
          </a:p>
          <a:p>
            <a:r>
              <a:rPr lang="en-US" altLang="en-US">
                <a:latin typeface="Calibri" panose="020F0502020204030204" pitchFamily="34" charset="0"/>
                <a:ea typeface="ＭＳ Ｐゴシック" panose="020B0600070205080204" pitchFamily="34" charset="-128"/>
              </a:rPr>
              <a:t>practitioners was the American Jackson Pollock, who achieved his ideal of total abstraction in his drip paintings. He is shown here at work in his Long</a:t>
            </a:r>
          </a:p>
          <a:p>
            <a:r>
              <a:rPr lang="en-US" altLang="en-US">
                <a:latin typeface="Calibri" panose="020F0502020204030204" pitchFamily="34" charset="0"/>
                <a:ea typeface="ＭＳ Ｐゴシック" panose="020B0600070205080204" pitchFamily="34" charset="-128"/>
              </a:rPr>
              <a:t>Island studio. Pollock found it easier to cover his large canvases with spontaneous patterns of color when he put them on the floor. </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0693CA9-3D10-4FE2-AF05-4E47F90B74AF}" type="slidenum">
              <a:rPr lang="en-US" altLang="en-US" smtClean="0">
                <a:latin typeface="Calibri" panose="020F0502020204030204" pitchFamily="34" charset="0"/>
              </a:rPr>
              <a:pPr>
                <a:spcBef>
                  <a:spcPct val="0"/>
                </a:spcBef>
              </a:pPr>
              <a:t>52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Jackson Pollock Painting. Pictured is Pollock’s Convergence, painted in 1952, just four years before his death.</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86008E6-0779-4E9E-A9EF-B35EDAE27006}" type="slidenum">
              <a:rPr lang="en-US" altLang="en-US" smtClean="0">
                <a:latin typeface="Calibri" panose="020F0502020204030204" pitchFamily="34" charset="0"/>
              </a:rPr>
              <a:pPr>
                <a:spcBef>
                  <a:spcPct val="0"/>
                </a:spcBef>
              </a:pPr>
              <a:t>53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Beatles. Although rock ‘n’ roll originated in the United States, it inspired musical groups around</a:t>
            </a:r>
          </a:p>
          <a:p>
            <a:r>
              <a:rPr lang="en-US" altLang="en-US">
                <a:latin typeface="Calibri" panose="020F0502020204030204" pitchFamily="34" charset="0"/>
                <a:ea typeface="ＭＳ Ｐゴシック" panose="020B0600070205080204" pitchFamily="34" charset="-128"/>
              </a:rPr>
              <a:t>the world. This was certainly true of Britain’s Beatles, who caused a sensation among young people</a:t>
            </a:r>
          </a:p>
          <a:p>
            <a:r>
              <a:rPr lang="en-US" altLang="en-US">
                <a:latin typeface="Calibri" panose="020F0502020204030204" pitchFamily="34" charset="0"/>
                <a:ea typeface="ＭＳ Ｐゴシック" panose="020B0600070205080204" pitchFamily="34" charset="-128"/>
              </a:rPr>
              <a:t>when they came to the United States in the 1960s. Here the Beatles are shown during a performance on</a:t>
            </a:r>
          </a:p>
          <a:p>
            <a:r>
              <a:rPr lang="en-US" altLang="en-US">
                <a:latin typeface="Calibri" panose="020F0502020204030204" pitchFamily="34" charset="0"/>
                <a:ea typeface="ＭＳ Ｐゴシック" panose="020B0600070205080204" pitchFamily="34" charset="-128"/>
              </a:rPr>
              <a:t>The Ed Sullivan Show.</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BB57C47-ECAF-4E08-B8B1-0A134A2F33D6}"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DD6A3D8-D886-41BF-AF7E-89D479D3BB4C}" type="slidenum">
              <a:rPr lang="en-US" altLang="en-US" smtClean="0">
                <a:latin typeface="Calibri" panose="020F0502020204030204" pitchFamily="34" charset="0"/>
              </a:rPr>
              <a:pPr>
                <a:spcBef>
                  <a:spcPct val="0"/>
                </a:spcBef>
              </a:pPr>
              <a:t>56</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Berlin Air Lift</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0DF0502-AA6C-4A5D-9640-C245A38078AF}" type="slidenum">
              <a:rPr lang="en-US" altLang="en-US" smtClean="0">
                <a:latin typeface="Calibri" panose="020F0502020204030204" pitchFamily="34" charset="0"/>
              </a:rPr>
              <a:pPr>
                <a:spcBef>
                  <a:spcPct val="0"/>
                </a:spcBef>
              </a:pPr>
              <a:t>6</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Berlin Air Lift. During the</a:t>
            </a:r>
          </a:p>
          <a:p>
            <a:r>
              <a:rPr lang="en-US" altLang="en-US">
                <a:latin typeface="Calibri" panose="020F0502020204030204" pitchFamily="34" charset="0"/>
                <a:ea typeface="ＭＳ Ｐゴシック" panose="020B0600070205080204" pitchFamily="34" charset="-128"/>
              </a:rPr>
              <a:t>Berlin Air Lift, the United States and</a:t>
            </a:r>
          </a:p>
          <a:p>
            <a:r>
              <a:rPr lang="en-US" altLang="en-US">
                <a:latin typeface="Calibri" panose="020F0502020204030204" pitchFamily="34" charset="0"/>
                <a:ea typeface="ＭＳ Ｐゴシック" panose="020B0600070205080204" pitchFamily="34" charset="-128"/>
              </a:rPr>
              <a:t>its Western allies flew 13,000 tons of</a:t>
            </a:r>
          </a:p>
          <a:p>
            <a:r>
              <a:rPr lang="en-US" altLang="en-US">
                <a:latin typeface="Calibri" panose="020F0502020204030204" pitchFamily="34" charset="0"/>
                <a:ea typeface="ＭＳ Ｐゴシック" panose="020B0600070205080204" pitchFamily="34" charset="-128"/>
              </a:rPr>
              <a:t>supplies daily to Berlin and thus were</a:t>
            </a:r>
          </a:p>
          <a:p>
            <a:r>
              <a:rPr lang="en-US" altLang="en-US">
                <a:latin typeface="Calibri" panose="020F0502020204030204" pitchFamily="34" charset="0"/>
                <a:ea typeface="ＭＳ Ｐゴシック" panose="020B0600070205080204" pitchFamily="34" charset="-128"/>
              </a:rPr>
              <a:t>able to break the Soviet land blockade</a:t>
            </a:r>
          </a:p>
          <a:p>
            <a:r>
              <a:rPr lang="en-US" altLang="en-US">
                <a:latin typeface="Calibri" panose="020F0502020204030204" pitchFamily="34" charset="0"/>
                <a:ea typeface="ＭＳ Ｐゴシック" panose="020B0600070205080204" pitchFamily="34" charset="-128"/>
              </a:rPr>
              <a:t>of the city. In this photograph,</a:t>
            </a:r>
          </a:p>
          <a:p>
            <a:r>
              <a:rPr lang="en-US" altLang="en-US">
                <a:latin typeface="Calibri" panose="020F0502020204030204" pitchFamily="34" charset="0"/>
                <a:ea typeface="ＭＳ Ｐゴシック" panose="020B0600070205080204" pitchFamily="34" charset="-128"/>
              </a:rPr>
              <a:t>residents of West Berlin watch</a:t>
            </a:r>
          </a:p>
          <a:p>
            <a:r>
              <a:rPr lang="en-US" altLang="en-US">
                <a:latin typeface="Calibri" panose="020F0502020204030204" pitchFamily="34" charset="0"/>
                <a:ea typeface="ＭＳ Ｐゴシック" panose="020B0600070205080204" pitchFamily="34" charset="-128"/>
              </a:rPr>
              <a:t>an American plane land at Berlin’s</a:t>
            </a:r>
          </a:p>
          <a:p>
            <a:r>
              <a:rPr lang="en-US" altLang="en-US">
                <a:latin typeface="Calibri" panose="020F0502020204030204" pitchFamily="34" charset="0"/>
                <a:ea typeface="ＭＳ Ｐゴシック" panose="020B0600070205080204" pitchFamily="34" charset="-128"/>
              </a:rPr>
              <a:t>Templehof Airport with supplies for</a:t>
            </a:r>
          </a:p>
          <a:p>
            <a:r>
              <a:rPr lang="en-US" altLang="en-US">
                <a:latin typeface="Calibri" panose="020F0502020204030204" pitchFamily="34" charset="0"/>
                <a:ea typeface="ＭＳ Ｐゴシック" panose="020B0600070205080204" pitchFamily="34" charset="-128"/>
              </a:rPr>
              <a:t>the city.</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35D7BE1-B074-439F-BF62-73E3008A5844}" type="slidenum">
              <a:rPr lang="en-US" altLang="en-US" smtClean="0">
                <a:latin typeface="Calibri" panose="020F0502020204030204" pitchFamily="34" charset="0"/>
              </a:rPr>
              <a:pPr>
                <a:spcBef>
                  <a:spcPct val="0"/>
                </a:spcBef>
              </a:pPr>
              <a:t>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28.1 The New European Alliance Systems in the 1950s and 1960s. With the United States as</a:t>
            </a:r>
          </a:p>
          <a:p>
            <a:r>
              <a:rPr lang="en-US" altLang="en-US">
                <a:latin typeface="Calibri" panose="020F0502020204030204" pitchFamily="34" charset="0"/>
                <a:ea typeface="ＭＳ Ｐゴシック" panose="020B0600070205080204" pitchFamily="34" charset="-128"/>
              </a:rPr>
              <a:t>its leader, NATO was formed in 1949 to counter the perceived military threat of the Soviet Union and</a:t>
            </a:r>
          </a:p>
          <a:p>
            <a:r>
              <a:rPr lang="en-US" altLang="en-US">
                <a:latin typeface="Calibri" panose="020F0502020204030204" pitchFamily="34" charset="0"/>
                <a:ea typeface="ＭＳ Ｐゴシック" panose="020B0600070205080204" pitchFamily="34" charset="-128"/>
              </a:rPr>
              <a:t>its Eastern European satellites, which formally created the Warsaw Pact in 1955. Soviet and American</a:t>
            </a:r>
          </a:p>
          <a:p>
            <a:r>
              <a:rPr lang="en-US" altLang="en-US">
                <a:latin typeface="Calibri" panose="020F0502020204030204" pitchFamily="34" charset="0"/>
                <a:ea typeface="ＭＳ Ｐゴシック" panose="020B0600070205080204" pitchFamily="34" charset="-128"/>
              </a:rPr>
              <a:t>troops, each backed by nuclear weapons, directly faced each other, heightening Cold War tensions.</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52CA7F4-93D4-4754-A0D5-98A002FFBE0C}" type="slidenum">
              <a:rPr lang="en-US" altLang="en-US" smtClean="0">
                <a:latin typeface="Calibri" panose="020F0502020204030204" pitchFamily="34" charset="0"/>
              </a:rPr>
              <a:pPr>
                <a:spcBef>
                  <a:spcPct val="0"/>
                </a:spcBef>
              </a:pPr>
              <a:t>11</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Korean War</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B42AB4D-6550-454F-BC93-2CAEB01CC35E}"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Cold War to 1962</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A7D9BD-59D2-44C0-9D3F-438BF76A453E}"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Algerian Independence. Although the French wanted to retain</a:t>
            </a:r>
          </a:p>
          <a:p>
            <a:r>
              <a:rPr lang="en-US" altLang="en-US">
                <a:latin typeface="Calibri" panose="020F0502020204030204" pitchFamily="34" charset="0"/>
                <a:ea typeface="ＭＳ Ｐゴシック" panose="020B0600070205080204" pitchFamily="34" charset="-128"/>
              </a:rPr>
              <a:t>control of their Algerian colony, a bloody war of liberation finally led to</a:t>
            </a:r>
          </a:p>
          <a:p>
            <a:r>
              <a:rPr lang="en-US" altLang="en-US">
                <a:latin typeface="Calibri" panose="020F0502020204030204" pitchFamily="34" charset="0"/>
                <a:ea typeface="ＭＳ Ｐゴシック" panose="020B0600070205080204" pitchFamily="34" charset="-128"/>
              </a:rPr>
              <a:t>Algeria’s freedom. This photograph shows Algerians celebrating the</a:t>
            </a:r>
          </a:p>
          <a:p>
            <a:r>
              <a:rPr lang="en-US" altLang="en-US">
                <a:latin typeface="Calibri" panose="020F0502020204030204" pitchFamily="34" charset="0"/>
                <a:ea typeface="ＭＳ Ｐゴシック" panose="020B0600070205080204" pitchFamily="34" charset="-128"/>
              </a:rPr>
              <a:t>announcement of independence on July 3, 1962.</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26B6C1-4356-4F6C-A0DE-306936BBF8D3}" type="slidenum">
              <a:rPr lang="en-US" altLang="en-US" smtClean="0">
                <a:latin typeface="Calibri" panose="020F0502020204030204" pitchFamily="34" charset="0"/>
              </a:rPr>
              <a:pPr>
                <a:spcBef>
                  <a:spcPct val="0"/>
                </a:spcBef>
              </a:pPr>
              <a:t>20</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28.2 Decolonization in Africa. By the late 1950s, Britain and France had decided to</a:t>
            </a:r>
          </a:p>
          <a:p>
            <a:r>
              <a:rPr lang="en-US" altLang="en-US">
                <a:latin typeface="Calibri" panose="020F0502020204030204" pitchFamily="34" charset="0"/>
                <a:ea typeface="ＭＳ Ｐゴシック" panose="020B0600070205080204" pitchFamily="34" charset="-128"/>
              </a:rPr>
              <a:t>allow independence for most of their African colonies, although France fought hard before</a:t>
            </a:r>
          </a:p>
          <a:p>
            <a:r>
              <a:rPr lang="en-US" altLang="en-US">
                <a:latin typeface="Calibri" panose="020F0502020204030204" pitchFamily="34" charset="0"/>
                <a:ea typeface="ＭＳ Ｐゴシック" panose="020B0600070205080204" pitchFamily="34" charset="-128"/>
              </a:rPr>
              <a:t>relinquishing Algeria. Most of the new states had difficulty promoting economic growth and</a:t>
            </a:r>
          </a:p>
          <a:p>
            <a:r>
              <a:rPr lang="en-US" altLang="en-US">
                <a:latin typeface="Calibri" panose="020F0502020204030204" pitchFamily="34" charset="0"/>
                <a:ea typeface="ＭＳ Ｐゴシック" panose="020B0600070205080204" pitchFamily="34" charset="-128"/>
              </a:rPr>
              <a:t>dealing with internal ethnic animosities.</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EB86A9-E353-4224-B32D-7AA9D67E1861}" type="slidenum">
              <a:rPr lang="en-US" altLang="en-US" smtClean="0">
                <a:latin typeface="Calibri" panose="020F0502020204030204" pitchFamily="34" charset="0"/>
              </a:rPr>
              <a:pPr>
                <a:spcBef>
                  <a:spcPct val="0"/>
                </a:spcBef>
              </a:pPr>
              <a:t>25</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252435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979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200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0124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0212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4039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4188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78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020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476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30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073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24"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 id="2147484023"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vhhoS3zOskE"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hyperlink" Target="https://www.nytimes.com/2017/05/01/world/europe/echoes-of-colonial-conflict-in-algeria-reverberate-in-french-politics.html"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28</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Cold War and a New Western World,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1945–1965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778042" y="152400"/>
            <a:ext cx="83820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Globalization of the Cold War </a:t>
            </a:r>
          </a:p>
        </p:txBody>
      </p:sp>
      <p:sp>
        <p:nvSpPr>
          <p:cNvPr id="15363" name="Rectangle 11"/>
          <p:cNvSpPr>
            <a:spLocks noGrp="1" noChangeArrowheads="1"/>
          </p:cNvSpPr>
          <p:nvPr>
            <p:ph type="body" idx="1"/>
          </p:nvPr>
        </p:nvSpPr>
        <p:spPr>
          <a:xfrm>
            <a:off x="685800" y="990600"/>
            <a:ext cx="7769225" cy="49657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Korean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Tensions between north and south and North Korean invasion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involvement of the UN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Chinese intervention and its consequences</a:t>
            </a:r>
          </a:p>
          <a:p>
            <a:pPr lvl="3" eaLnBrk="1" hangingPunct="1">
              <a:lnSpc>
                <a:spcPct val="90000"/>
              </a:lnSpc>
            </a:pPr>
            <a:r>
              <a:rPr lang="en-US" altLang="en-US" sz="1800" dirty="0">
                <a:latin typeface="Calibri" panose="020F0502020204030204" pitchFamily="34" charset="0"/>
                <a:ea typeface="ＭＳ Ｐゴシック" panose="020B0600070205080204" pitchFamily="34" charset="-128"/>
              </a:rPr>
              <a:t>Uneasy truce, 1953</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First Vietnam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Ho Chi Minh (1890 – 1969) and the Vietminh</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 agreement to peace, 1954</a:t>
            </a:r>
          </a:p>
          <a:p>
            <a:pPr eaLnBrk="1" hangingPunct="1">
              <a:lnSpc>
                <a:spcPct val="90000"/>
              </a:lnSpc>
            </a:pPr>
            <a:r>
              <a:rPr lang="en-US" altLang="en-US" dirty="0">
                <a:latin typeface="Calibri" panose="020F0502020204030204" pitchFamily="34" charset="0"/>
                <a:ea typeface="ＭＳ Ｐゴシック" panose="020B0600070205080204" pitchFamily="34" charset="-128"/>
              </a:rPr>
              <a:t>Escalation of the Cold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Presidency of Dwight Eisenhower, 1952-1960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Policy of massive retaliation and new treaties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28600"/>
            <a:ext cx="9144000" cy="457200"/>
          </a:xfrm>
        </p:spPr>
        <p:txBody>
          <a:bodyPr/>
          <a:lstStyle/>
          <a:p>
            <a:pPr>
              <a:defRPr/>
            </a:pPr>
            <a:r>
              <a:rPr lang="en-US" sz="3000" kern="1200" dirty="0">
                <a:solidFill>
                  <a:srgbClr val="000000"/>
                </a:solidFill>
                <a:latin typeface="Calibri"/>
                <a:ea typeface="ＭＳ Ｐゴシック"/>
                <a:cs typeface="ＭＳ Ｐゴシック"/>
              </a:rPr>
              <a:t>MAP 28.1 The New European Alliance Systems in the 1950s and 1960s</a:t>
            </a:r>
            <a:endParaRPr lang="en-US" sz="3000" dirty="0"/>
          </a:p>
        </p:txBody>
      </p:sp>
      <p:sp>
        <p:nvSpPr>
          <p:cNvPr id="1638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28.1 p868</a:t>
            </a:r>
          </a:p>
        </p:txBody>
      </p:sp>
      <p:pic>
        <p:nvPicPr>
          <p:cNvPr id="13317" name="Picture 2" descr="Map shows NATO members, NATO allies, Warsaw Pact member along with the Missile bases, Troops, Nuclear bombers, Naval port, Fleet, and Nuclear missile submarine for both United States/NATO and Soviet/Warsaw Pact.&#10;Following countries were members of NATO: &#10;Great Britain: Missile Bases: NATO, Nuclear bombers: U.S.&#10;Northern Ireland&#10;Portugal&#10;France&#10;Luxembourg&#10;Belgium: Missile Bases: NATO &#10;Netherlands: Missile Bases: NATO &#10;Denmark&#10;Norway&#10;West Germany: Missile Bases: NATO, Troops: U.S., Nuclear bombers: U.S.&#10;Italy: Missile Bases: NATO, Nuclear bombers: U.S., Naval Port: U.S.&#10;&#10;Greece: Missile Bases: NATO, Naval Port: U.S.&#10;Turkey: Missile Bases: NATO&#10;NATO ally:&#10;Spain: Missile Bases: NATO, Naval Port: U.S.&#10;The U.S. fleet and nuclear missile submarine was anchored in the Mediterranean Sea and North Sea.&#10;Following countries were members of Soviet/Warsaw Pact:&#10;Soviet Union: Missile bases: Warsaw Pact, Nuclear bombers: Soviet, Naval port: Soviet, Troops: Soviet&#10;Poland: Troops: Soviet&#10;East Germany: Troops: Soviet, Missile bases: Warsaw Pact&#10;Czechoslovakia: Troops: Soviet&#10;Hungary: Troops: Soviet&#10;Romania&#10;Bulgaria&#10;Albania&#10;The Soviet naval ports were located at the coasts near the Baltic Sea and Black Sea. The Soviet fleet was anchored in the Baltic Sea, Mediterranean Sea and Black Sea. The Soviet’s nuclear missile submarine was anchored in the Mediterranean Sea.    " title="MAP 28.1 The New European Alliance Systems in the 1950s and 1960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4937" y="984250"/>
            <a:ext cx="63341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eaLnBrk="1" hangingPunct="1">
              <a:defRPr/>
            </a:pPr>
            <a:r>
              <a:rPr lang="en-US" sz="3000" kern="1200" dirty="0">
                <a:solidFill>
                  <a:srgbClr val="000000"/>
                </a:solidFill>
                <a:latin typeface="Calibri"/>
                <a:ea typeface="ＭＳ Ｐゴシック"/>
                <a:cs typeface="ＭＳ Ｐゴシック"/>
              </a:rPr>
              <a:t>The Korean War</a:t>
            </a:r>
            <a:endParaRPr lang="en-US" dirty="0"/>
          </a:p>
        </p:txBody>
      </p:sp>
      <p:sp>
        <p:nvSpPr>
          <p:cNvPr id="184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p869</a:t>
            </a:r>
          </a:p>
        </p:txBody>
      </p:sp>
      <p:pic>
        <p:nvPicPr>
          <p:cNvPr id="15365" name="Picture 2" descr="A map shows North Korea and South Korea. UN advances by November in 1950 stretches from the Korea Bay coast line (in the west) to coast of Sea of Japan (in the east).  Armistice line of 1953 ran between the North and South Korea. North Korean invasion (in 1950) started from the Armistice line." title="The Korean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639763"/>
            <a:ext cx="41910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690563" y="381000"/>
            <a:ext cx="8453437"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Globalization of the Cold War </a:t>
            </a:r>
          </a:p>
        </p:txBody>
      </p:sp>
      <p:sp>
        <p:nvSpPr>
          <p:cNvPr id="20483" name="Rectangle 11"/>
          <p:cNvSpPr>
            <a:spLocks noGrp="1" noChangeArrowheads="1"/>
          </p:cNvSpPr>
          <p:nvPr>
            <p:ph type="body" idx="1"/>
          </p:nvPr>
        </p:nvSpPr>
        <p:spPr>
          <a:xfrm>
            <a:off x="728662" y="1371600"/>
            <a:ext cx="8377237" cy="48895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Another Berlin Crisis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Standoff between Nikita Khrushchev (1894 – 1971) and President John F. Kennedy (1917-1963)</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construction of the Berlin Wall, 1961</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Cuban Missile Crisis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Communist regime of Fidel Castro (b. 1927)</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Failed Bay of Pigs invasion, 1961</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U.S. discovery of Soviet missiles headed for Cuba</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Kennedy orders a blockade and Khrushchev agrees to turn back ships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Nuclear war narrowly avoided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8458200" cy="457200"/>
          </a:xfrm>
        </p:spPr>
        <p:txBody>
          <a:bodyPr/>
          <a:lstStyle/>
          <a:p>
            <a:pPr eaLnBrk="1" hangingPunct="1">
              <a:defRPr/>
            </a:pPr>
            <a:r>
              <a:rPr lang="en-US" kern="1200" dirty="0">
                <a:solidFill>
                  <a:srgbClr val="000000"/>
                </a:solidFill>
                <a:latin typeface="Calibri"/>
                <a:ea typeface="ＭＳ Ｐゴシック"/>
                <a:cs typeface="ＭＳ Ｐゴシック"/>
              </a:rPr>
              <a:t>CHRONOLOGY The Cold War to 1962</a:t>
            </a:r>
            <a:endParaRPr lang="en-US" dirty="0"/>
          </a:p>
        </p:txBody>
      </p:sp>
      <p:sp>
        <p:nvSpPr>
          <p:cNvPr id="215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p870</a:t>
            </a:r>
          </a:p>
        </p:txBody>
      </p:sp>
      <p:graphicFrame>
        <p:nvGraphicFramePr>
          <p:cNvPr id="6" name="Table 5"/>
          <p:cNvGraphicFramePr>
            <a:graphicFrameLocks noGrp="1"/>
          </p:cNvGraphicFramePr>
          <p:nvPr>
            <p:extLst>
              <p:ext uri="{D42A27DB-BD31-4B8C-83A1-F6EECF244321}">
                <p14:modId xmlns:p14="http://schemas.microsoft.com/office/powerpoint/2010/main" val="2011094494"/>
              </p:ext>
            </p:extLst>
          </p:nvPr>
        </p:nvGraphicFramePr>
        <p:xfrm>
          <a:off x="952500" y="663148"/>
          <a:ext cx="7924800" cy="6172150"/>
        </p:xfrm>
        <a:graphic>
          <a:graphicData uri="http://schemas.openxmlformats.org/drawingml/2006/table">
            <a:tbl>
              <a:tblPr firstRow="1"/>
              <a:tblGrid>
                <a:gridCol w="6248400">
                  <a:extLst>
                    <a:ext uri="{9D8B030D-6E8A-4147-A177-3AD203B41FA5}">
                      <a16:colId xmlns:a16="http://schemas.microsoft.com/office/drawing/2014/main" xmlns="" val="20000"/>
                    </a:ext>
                  </a:extLst>
                </a:gridCol>
                <a:gridCol w="1676400">
                  <a:extLst>
                    <a:ext uri="{9D8B030D-6E8A-4147-A177-3AD203B41FA5}">
                      <a16:colId xmlns:a16="http://schemas.microsoft.com/office/drawing/2014/main" xmlns="" val="20001"/>
                    </a:ext>
                  </a:extLst>
                </a:gridCol>
              </a:tblGrid>
              <a:tr h="457175">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403677">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Truman Doctrine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European Recovery Program (Marshall Plan)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Berlin blockade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1948–1949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Communists win civil war in China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Soviet Union</a:t>
                      </a:r>
                      <a:r>
                        <a:rPr lang="en-US" sz="2500" baseline="0" dirty="0">
                          <a:effectLst/>
                          <a:latin typeface="Calibri" panose="020F0502020204030204" pitchFamily="34" charset="0"/>
                          <a:ea typeface="Calibri"/>
                          <a:cs typeface="Times New Roman"/>
                        </a:rPr>
                        <a:t> explodes</a:t>
                      </a:r>
                      <a:r>
                        <a:rPr lang="en-US" sz="2500" dirty="0">
                          <a:effectLst/>
                          <a:latin typeface="Calibri" panose="020F0502020204030204" pitchFamily="34" charset="0"/>
                          <a:ea typeface="Calibri"/>
                          <a:cs typeface="Times New Roman"/>
                        </a:rPr>
                        <a:t> first atomic bomb</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NATO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a:t>
                      </a:r>
                      <a:r>
                        <a:rPr lang="en-US" sz="2500" baseline="0" dirty="0">
                          <a:effectLst/>
                          <a:latin typeface="Calibri" panose="020F0502020204030204" pitchFamily="34" charset="0"/>
                          <a:ea typeface="Calibri"/>
                          <a:cs typeface="Times New Roman"/>
                        </a:rPr>
                        <a:t> of COMECON</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692781914"/>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Korean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1950–1953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End of First Vietnam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4122985868"/>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Warsaw Pact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8"/>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Berlin Crisis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9"/>
                  </a:ext>
                </a:extLst>
              </a:tr>
              <a:tr h="3810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Vienna summit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589292338"/>
                  </a:ext>
                </a:extLst>
              </a:tr>
              <a:tr h="457175">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Cuban Missile Crisis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1962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10"/>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690563" y="0"/>
            <a:ext cx="8453437"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Europe and the World: </a:t>
            </a:r>
            <a:r>
              <a:rPr lang="en-US" altLang="en-US" dirty="0" smtClean="0">
                <a:latin typeface="Calibri" panose="020F0502020204030204" pitchFamily="34" charset="0"/>
                <a:ea typeface="ＭＳ Ｐゴシック" panose="020B0600070205080204" pitchFamily="34" charset="-128"/>
              </a:rPr>
              <a:t>Decolonization</a:t>
            </a:r>
            <a:endParaRPr lang="en-US" altLang="en-US" dirty="0">
              <a:latin typeface="Calibri" panose="020F0502020204030204" pitchFamily="34" charset="0"/>
              <a:ea typeface="ＭＳ Ｐゴシック" panose="020B0600070205080204" pitchFamily="34" charset="-128"/>
            </a:endParaRPr>
          </a:p>
        </p:txBody>
      </p:sp>
      <p:sp>
        <p:nvSpPr>
          <p:cNvPr id="2" name="Rectangle 3"/>
          <p:cNvSpPr>
            <a:spLocks noGrp="1" noChangeArrowheads="1"/>
          </p:cNvSpPr>
          <p:nvPr>
            <p:ph type="body" idx="1"/>
          </p:nvPr>
        </p:nvSpPr>
        <p:spPr>
          <a:xfrm>
            <a:off x="690563" y="1143000"/>
            <a:ext cx="7769225" cy="5410200"/>
          </a:xfrm>
        </p:spPr>
        <p:txBody>
          <a:bodyPr/>
          <a:lstStyle/>
          <a:p>
            <a:pPr eaLnBrk="1" hangingPunct="1">
              <a:lnSpc>
                <a:spcPct val="90000"/>
              </a:lnSpc>
              <a:defRPr/>
            </a:pPr>
            <a:r>
              <a:rPr lang="en-US" altLang="en-US" dirty="0">
                <a:latin typeface="Calibri" pitchFamily="34" charset="0"/>
                <a:ea typeface="ＭＳ Ｐゴシック" pitchFamily="34" charset="-128"/>
              </a:rPr>
              <a:t>Africa: The Struggle for Independence</a:t>
            </a:r>
          </a:p>
          <a:p>
            <a:pPr lvl="1" eaLnBrk="1" hangingPunct="1">
              <a:lnSpc>
                <a:spcPct val="90000"/>
              </a:lnSpc>
              <a:defRPr/>
            </a:pPr>
            <a:r>
              <a:rPr lang="en-US" altLang="en-US" dirty="0">
                <a:latin typeface="Calibri" pitchFamily="34" charset="0"/>
                <a:ea typeface="ＭＳ Ｐゴシック" pitchFamily="34" charset="-128"/>
              </a:rPr>
              <a:t>Older political organization become parties</a:t>
            </a:r>
          </a:p>
          <a:p>
            <a:pPr marL="1143000">
              <a:defRPr/>
            </a:pPr>
            <a:r>
              <a:rPr lang="en-US" sz="2400" dirty="0">
                <a:latin typeface="Calibri" panose="020F0502020204030204" pitchFamily="34" charset="0"/>
              </a:rPr>
              <a:t>Kwame Nkrumah(1909–1972) Gold Coast; Convention People’s Party, first African political party in black Africa. </a:t>
            </a:r>
          </a:p>
          <a:p>
            <a:pPr marL="1143000">
              <a:defRPr/>
            </a:pPr>
            <a:r>
              <a:rPr lang="en-US" sz="2400" dirty="0" err="1">
                <a:latin typeface="Calibri" panose="020F0502020204030204" pitchFamily="34" charset="0"/>
              </a:rPr>
              <a:t>Jomo</a:t>
            </a:r>
            <a:r>
              <a:rPr lang="en-US" sz="2400" dirty="0">
                <a:latin typeface="Calibri" panose="020F0502020204030204" pitchFamily="34" charset="0"/>
              </a:rPr>
              <a:t> Kenyatta  (1894–1978); Kenya African National Union</a:t>
            </a:r>
          </a:p>
          <a:p>
            <a:pPr marL="740664">
              <a:defRPr/>
            </a:pPr>
            <a:r>
              <a:rPr lang="en-US" sz="2800" dirty="0">
                <a:latin typeface="Calibri" panose="020F0502020204030204" pitchFamily="34" charset="0"/>
              </a:rPr>
              <a:t>Methods</a:t>
            </a:r>
          </a:p>
          <a:p>
            <a:pPr marL="1143000">
              <a:defRPr/>
            </a:pPr>
            <a:r>
              <a:rPr lang="en-US" sz="2400" dirty="0">
                <a:latin typeface="Calibri" panose="020F0502020204030204" pitchFamily="34" charset="0"/>
              </a:rPr>
              <a:t>Non-Violence: Western-educated African intellectuals</a:t>
            </a:r>
          </a:p>
          <a:p>
            <a:pPr marL="1143000">
              <a:defRPr/>
            </a:pPr>
            <a:r>
              <a:rPr lang="en-US" sz="2400" dirty="0">
                <a:latin typeface="Calibri" panose="020F0502020204030204" pitchFamily="34" charset="0"/>
              </a:rPr>
              <a:t>Mau </a:t>
            </a:r>
            <a:r>
              <a:rPr lang="en-US" sz="2400" dirty="0" err="1">
                <a:latin typeface="Calibri" panose="020F0502020204030204" pitchFamily="34" charset="0"/>
              </a:rPr>
              <a:t>Mau</a:t>
            </a:r>
            <a:r>
              <a:rPr lang="en-US" sz="2400" dirty="0">
                <a:latin typeface="Calibri" panose="020F0502020204030204" pitchFamily="34" charset="0"/>
              </a:rPr>
              <a:t> movement in Kenya;</a:t>
            </a:r>
            <a:r>
              <a:rPr lang="en-US" sz="2400" i="1" dirty="0">
                <a:latin typeface="Calibri" panose="020F0502020204030204" pitchFamily="34" charset="0"/>
              </a:rPr>
              <a:t> </a:t>
            </a:r>
            <a:r>
              <a:rPr lang="en-US" sz="2400" i="1" dirty="0" err="1">
                <a:latin typeface="Calibri" panose="020F0502020204030204" pitchFamily="34" charset="0"/>
              </a:rPr>
              <a:t>uhuru</a:t>
            </a:r>
            <a:r>
              <a:rPr lang="en-US" sz="2400" i="1" dirty="0">
                <a:latin typeface="Calibri" panose="020F0502020204030204" pitchFamily="34" charset="0"/>
              </a:rPr>
              <a:t> </a:t>
            </a:r>
            <a:r>
              <a:rPr lang="en-US" sz="2400" dirty="0">
                <a:latin typeface="Calibri" panose="020F0502020204030204" pitchFamily="34" charset="0"/>
              </a:rPr>
              <a:t>(Swahili for “freedom</a:t>
            </a:r>
            <a:r>
              <a:rPr lang="en-US" sz="2400" dirty="0" smtClean="0">
                <a:latin typeface="Calibri" panose="020F0502020204030204" pitchFamily="34" charset="0"/>
              </a:rPr>
              <a:t>”)- violent clashes and assassinations</a:t>
            </a:r>
            <a:endParaRPr lang="en-US" sz="2400" dirty="0">
              <a:latin typeface="Calibri" panose="020F0502020204030204" pitchFamily="34" charset="0"/>
            </a:endParaRPr>
          </a:p>
          <a:p>
            <a:pPr lvl="1" eaLnBrk="1" hangingPunct="1">
              <a:lnSpc>
                <a:spcPct val="90000"/>
              </a:lnSpc>
              <a:defRPr/>
            </a:pPr>
            <a:endParaRPr lang="en-US" altLang="en-US" sz="2400"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90563" y="76200"/>
            <a:ext cx="8453437" cy="914400"/>
          </a:xfrm>
        </p:spPr>
        <p:txBody>
          <a:bodyPr/>
          <a:lstStyle/>
          <a:p>
            <a:pPr eaLnBrk="1" hangingPunct="1"/>
            <a:r>
              <a:rPr lang="en-US" altLang="en-US" dirty="0">
                <a:latin typeface="Calibri" panose="020F0502020204030204" pitchFamily="34" charset="0"/>
                <a:ea typeface="ＭＳ Ｐゴシック" panose="020B0600070205080204" pitchFamily="34" charset="-128"/>
              </a:rPr>
              <a:t>Europe and the World: </a:t>
            </a:r>
            <a:r>
              <a:rPr lang="en-US" altLang="en-US" dirty="0" smtClean="0">
                <a:latin typeface="Calibri" panose="020F0502020204030204" pitchFamily="34" charset="0"/>
                <a:ea typeface="ＭＳ Ｐゴシック" panose="020B0600070205080204" pitchFamily="34" charset="-128"/>
              </a:rPr>
              <a:t>Decolonization</a:t>
            </a:r>
            <a:endParaRPr lang="en-US" altLang="en-US" dirty="0">
              <a:latin typeface="Calibri" panose="020F0502020204030204" pitchFamily="34" charset="0"/>
              <a:ea typeface="ＭＳ Ｐゴシック" panose="020B0600070205080204" pitchFamily="34" charset="-128"/>
            </a:endParaRPr>
          </a:p>
        </p:txBody>
      </p:sp>
      <p:sp>
        <p:nvSpPr>
          <p:cNvPr id="23554" name="Rectangle 3"/>
          <p:cNvSpPr>
            <a:spLocks noGrp="1" noChangeArrowheads="1"/>
          </p:cNvSpPr>
          <p:nvPr>
            <p:ph type="body" idx="1"/>
          </p:nvPr>
        </p:nvSpPr>
        <p:spPr>
          <a:xfrm>
            <a:off x="685800" y="1447800"/>
            <a:ext cx="8382000" cy="5410200"/>
          </a:xfrm>
        </p:spPr>
        <p:txBody>
          <a:bodyPr/>
          <a:lstStyle/>
          <a:p>
            <a:pPr eaLnBrk="1" hangingPunct="1">
              <a:lnSpc>
                <a:spcPct val="90000"/>
              </a:lnSpc>
              <a:defRPr/>
            </a:pPr>
            <a:r>
              <a:rPr lang="en-US" altLang="en-US" dirty="0">
                <a:latin typeface="Calibri" pitchFamily="34" charset="0"/>
                <a:ea typeface="ＭＳ Ｐゴシック" pitchFamily="34" charset="-128"/>
              </a:rPr>
              <a:t>Africa: The Struggle for Independence</a:t>
            </a:r>
          </a:p>
          <a:p>
            <a:pPr lvl="1" eaLnBrk="1" hangingPunct="1">
              <a:lnSpc>
                <a:spcPct val="90000"/>
              </a:lnSpc>
              <a:defRPr/>
            </a:pPr>
            <a:r>
              <a:rPr lang="en-US" altLang="en-US" dirty="0">
                <a:latin typeface="Calibri" pitchFamily="34" charset="0"/>
                <a:ea typeface="ＭＳ Ｐゴシック" pitchFamily="34" charset="-128"/>
              </a:rPr>
              <a:t>North Africa</a:t>
            </a:r>
          </a:p>
          <a:p>
            <a:pPr lvl="2" eaLnBrk="1" hangingPunct="1">
              <a:lnSpc>
                <a:spcPct val="90000"/>
              </a:lnSpc>
              <a:defRPr/>
            </a:pPr>
            <a:r>
              <a:rPr lang="en-US" altLang="en-US" dirty="0">
                <a:latin typeface="Calibri" pitchFamily="34" charset="0"/>
                <a:ea typeface="ＭＳ Ｐゴシック" pitchFamily="34" charset="-128"/>
              </a:rPr>
              <a:t>Egypt independent from Britain in 1922 but still under British control </a:t>
            </a:r>
          </a:p>
          <a:p>
            <a:pPr marL="1600200" lvl="2" eaLnBrk="1" hangingPunct="1">
              <a:lnSpc>
                <a:spcPct val="90000"/>
              </a:lnSpc>
              <a:defRPr/>
            </a:pPr>
            <a:r>
              <a:rPr lang="en-US" altLang="en-US" sz="2000" dirty="0">
                <a:latin typeface="Calibri" panose="020F0502020204030204" pitchFamily="34" charset="0"/>
                <a:ea typeface="ＭＳ Ｐゴシック" pitchFamily="34" charset="-128"/>
              </a:rPr>
              <a:t>1952: Army coup overthrows King </a:t>
            </a:r>
            <a:r>
              <a:rPr lang="en-US" sz="2000" dirty="0">
                <a:latin typeface="Calibri" panose="020F0502020204030204" pitchFamily="34" charset="0"/>
              </a:rPr>
              <a:t>Farouk</a:t>
            </a:r>
            <a:endParaRPr lang="en-US" altLang="en-US" sz="2000" dirty="0">
              <a:latin typeface="Calibri" pitchFamily="34" charset="0"/>
              <a:ea typeface="ＭＳ Ｐゴシック" pitchFamily="34" charset="-128"/>
            </a:endParaRPr>
          </a:p>
          <a:p>
            <a:pPr lvl="2" eaLnBrk="1" hangingPunct="1">
              <a:lnSpc>
                <a:spcPct val="90000"/>
              </a:lnSpc>
              <a:defRPr/>
            </a:pPr>
            <a:r>
              <a:rPr lang="en-US" altLang="en-US" dirty="0">
                <a:latin typeface="Calibri" pitchFamily="34" charset="0"/>
                <a:ea typeface="ＭＳ Ｐゴシック" pitchFamily="34" charset="-128"/>
              </a:rPr>
              <a:t>Independence of Morocco and Tunisia from France</a:t>
            </a:r>
          </a:p>
          <a:p>
            <a:pPr lvl="3" eaLnBrk="1" hangingPunct="1">
              <a:lnSpc>
                <a:spcPct val="90000"/>
              </a:lnSpc>
              <a:defRPr/>
            </a:pPr>
            <a:r>
              <a:rPr lang="en-US" dirty="0">
                <a:latin typeface="Calibri" panose="020F0502020204030204" pitchFamily="34" charset="0"/>
              </a:rPr>
              <a:t>National Liberation Front (FLN); </a:t>
            </a:r>
            <a:r>
              <a:rPr lang="en-US" altLang="en-US" dirty="0">
                <a:latin typeface="Calibri" pitchFamily="34" charset="0"/>
                <a:ea typeface="ＭＳ Ｐゴシック" pitchFamily="34" charset="-128"/>
              </a:rPr>
              <a:t>French guerrilla war in Algeria</a:t>
            </a:r>
          </a:p>
          <a:p>
            <a:pPr lvl="1" eaLnBrk="1" hangingPunct="1">
              <a:lnSpc>
                <a:spcPct val="90000"/>
              </a:lnSpc>
              <a:defRPr/>
            </a:pPr>
            <a:r>
              <a:rPr lang="en-US" altLang="en-US" dirty="0">
                <a:latin typeface="Calibri" pitchFamily="34" charset="0"/>
                <a:ea typeface="ＭＳ Ｐゴシック" pitchFamily="34" charset="-128"/>
              </a:rPr>
              <a:t>Complications in South Africa</a:t>
            </a:r>
          </a:p>
          <a:p>
            <a:pPr lvl="2" eaLnBrk="1" hangingPunct="1">
              <a:lnSpc>
                <a:spcPct val="90000"/>
              </a:lnSpc>
              <a:defRPr/>
            </a:pPr>
            <a:r>
              <a:rPr lang="en-US" altLang="en-US" dirty="0">
                <a:latin typeface="Calibri" pitchFamily="34" charset="0"/>
                <a:ea typeface="ＭＳ Ｐゴシック" pitchFamily="34" charset="-128"/>
              </a:rPr>
              <a:t>The role of the African National Congress</a:t>
            </a:r>
          </a:p>
          <a:p>
            <a:pPr lvl="3" eaLnBrk="1" hangingPunct="1">
              <a:lnSpc>
                <a:spcPct val="90000"/>
              </a:lnSpc>
              <a:defRPr/>
            </a:pPr>
            <a:r>
              <a:rPr lang="en-US" altLang="en-US" dirty="0">
                <a:latin typeface="Calibri" pitchFamily="34" charset="0"/>
                <a:ea typeface="ＭＳ Ｐゴシック" pitchFamily="34" charset="-128"/>
              </a:rPr>
              <a:t>Policy of apartheid</a:t>
            </a:r>
          </a:p>
          <a:p>
            <a:pPr lvl="3" eaLnBrk="1" hangingPunct="1">
              <a:lnSpc>
                <a:spcPct val="90000"/>
              </a:lnSpc>
              <a:defRPr/>
            </a:pPr>
            <a:r>
              <a:rPr lang="en-US" altLang="en-US" dirty="0">
                <a:latin typeface="Calibri" pitchFamily="34" charset="0"/>
                <a:ea typeface="ＭＳ Ｐゴシック" pitchFamily="34" charset="-128"/>
              </a:rPr>
              <a:t>Nelson Mandela (b. 1918)</a:t>
            </a:r>
          </a:p>
          <a:p>
            <a:pPr lvl="1" eaLnBrk="1" hangingPunct="1">
              <a:lnSpc>
                <a:spcPct val="90000"/>
              </a:lnSpc>
              <a:defRPr/>
            </a:pPr>
            <a:r>
              <a:rPr lang="en-US" altLang="en-US" dirty="0">
                <a:latin typeface="Calibri" pitchFamily="34" charset="0"/>
                <a:ea typeface="ＭＳ Ｐゴシック" pitchFamily="34" charset="-128"/>
              </a:rPr>
              <a:t>Independence achieved by most states, 1950s-1970s</a:t>
            </a:r>
            <a:endParaRPr lang="en-US" altLang="en-US" sz="2400"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Algeria: A Case Study </a:t>
            </a:r>
            <a:endParaRPr lang="en-US" dirty="0"/>
          </a:p>
        </p:txBody>
      </p:sp>
      <p:sp>
        <p:nvSpPr>
          <p:cNvPr id="3" name="Content Placeholder 2"/>
          <p:cNvSpPr>
            <a:spLocks noGrp="1"/>
          </p:cNvSpPr>
          <p:nvPr>
            <p:ph idx="1"/>
          </p:nvPr>
        </p:nvSpPr>
        <p:spPr>
          <a:xfrm>
            <a:off x="685800" y="762000"/>
            <a:ext cx="8229600" cy="5943600"/>
          </a:xfrm>
        </p:spPr>
        <p:txBody>
          <a:bodyPr/>
          <a:lstStyle/>
          <a:p>
            <a:r>
              <a:rPr lang="en-US" sz="2600" dirty="0"/>
              <a:t>Became a French colony in </a:t>
            </a:r>
            <a:r>
              <a:rPr lang="en-US" sz="2600" dirty="0" smtClean="0"/>
              <a:t>1827 under Charles X </a:t>
            </a:r>
            <a:r>
              <a:rPr lang="en-US" sz="2600" dirty="0"/>
              <a:t>- brutal conquest (“scorched earth,” mass rape, murder)</a:t>
            </a:r>
          </a:p>
          <a:p>
            <a:r>
              <a:rPr lang="en-US" sz="2600" dirty="0"/>
              <a:t>Predominantly Muslim nation</a:t>
            </a:r>
          </a:p>
          <a:p>
            <a:r>
              <a:rPr lang="en-US" sz="2600" dirty="0"/>
              <a:t>French settlers known as </a:t>
            </a:r>
            <a:r>
              <a:rPr lang="en-US" sz="2600" i="1" dirty="0" smtClean="0"/>
              <a:t>pied-noirs </a:t>
            </a:r>
            <a:r>
              <a:rPr lang="en-US" sz="2600" dirty="0" smtClean="0"/>
              <a:t>or “colons”</a:t>
            </a:r>
            <a:endParaRPr lang="en-US" sz="2600" dirty="0"/>
          </a:p>
          <a:p>
            <a:r>
              <a:rPr lang="en-US" sz="2600" dirty="0"/>
              <a:t>Post-WWII; new drive for independence as economic and political dissatisfaction grows</a:t>
            </a:r>
          </a:p>
          <a:p>
            <a:r>
              <a:rPr lang="en-US" sz="2600" dirty="0"/>
              <a:t>1947; French National Assembly sanctions the creation of an Algerian Assembly - one house would represent Europeans and “meritorious” Muslims while the other would represent the remaining 8 million Muslims</a:t>
            </a:r>
          </a:p>
          <a:p>
            <a:r>
              <a:rPr lang="en-US" sz="2600" dirty="0"/>
              <a:t>Goes too far for the </a:t>
            </a:r>
            <a:r>
              <a:rPr lang="en-US" sz="2600" i="1" dirty="0"/>
              <a:t>pied-noir</a:t>
            </a:r>
            <a:r>
              <a:rPr lang="en-US" sz="2600" dirty="0"/>
              <a:t>, not far enough for the Muslim </a:t>
            </a:r>
            <a:r>
              <a:rPr lang="en-US" sz="2600" dirty="0" smtClean="0"/>
              <a:t>majority; spurs </a:t>
            </a:r>
            <a:r>
              <a:rPr lang="en-US" sz="2600" smtClean="0"/>
              <a:t>Algerian nationalism.</a:t>
            </a:r>
            <a:endParaRPr lang="en-US" sz="2600" dirty="0"/>
          </a:p>
          <a:p>
            <a:endParaRPr lang="en-US" dirty="0"/>
          </a:p>
        </p:txBody>
      </p:sp>
    </p:spTree>
    <p:extLst>
      <p:ext uri="{BB962C8B-B14F-4D97-AF65-F5344CB8AC3E}">
        <p14:creationId xmlns:p14="http://schemas.microsoft.com/office/powerpoint/2010/main" val="2157869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Algerian Civil War</a:t>
            </a:r>
            <a:endParaRPr lang="en-US" dirty="0"/>
          </a:p>
        </p:txBody>
      </p:sp>
      <p:sp>
        <p:nvSpPr>
          <p:cNvPr id="3" name="Content Placeholder 2"/>
          <p:cNvSpPr>
            <a:spLocks noGrp="1"/>
          </p:cNvSpPr>
          <p:nvPr>
            <p:ph idx="1"/>
          </p:nvPr>
        </p:nvSpPr>
        <p:spPr>
          <a:xfrm>
            <a:off x="652463" y="685800"/>
            <a:ext cx="8339137" cy="5867400"/>
          </a:xfrm>
        </p:spPr>
        <p:txBody>
          <a:bodyPr/>
          <a:lstStyle/>
          <a:p>
            <a:r>
              <a:rPr lang="en-US" sz="2700" dirty="0"/>
              <a:t>Began by the FLN (National Liberation Front) on November 1, 1954</a:t>
            </a:r>
          </a:p>
          <a:p>
            <a:r>
              <a:rPr lang="en-US" sz="2700" dirty="0"/>
              <a:t>Marked by guerrilla warfare - FLN bombed cafes, other targets</a:t>
            </a:r>
          </a:p>
          <a:p>
            <a:r>
              <a:rPr lang="en-US" sz="2700" dirty="0"/>
              <a:t>French respond by sending in 500,000 troops (spent about 18% of their GDP on the war by 1962)</a:t>
            </a:r>
          </a:p>
          <a:p>
            <a:r>
              <a:rPr lang="en-US" sz="2700" dirty="0"/>
              <a:t>French tactics - helicopter gunships, napalm bombs, moving entire cities under military occupation and forcing people to move from countryside</a:t>
            </a:r>
          </a:p>
          <a:p>
            <a:r>
              <a:rPr lang="en-US" sz="2700" dirty="0"/>
              <a:t>French troops imprisoned and tortured rebels</a:t>
            </a:r>
          </a:p>
          <a:p>
            <a:pPr lvl="1"/>
            <a:r>
              <a:rPr lang="en-US" sz="2700" dirty="0"/>
              <a:t>Waterboarding, electric cattle prods, stress positions, etc.</a:t>
            </a:r>
          </a:p>
          <a:p>
            <a:endParaRPr lang="en-US" dirty="0"/>
          </a:p>
        </p:txBody>
      </p:sp>
    </p:spTree>
    <p:extLst>
      <p:ext uri="{BB962C8B-B14F-4D97-AF65-F5344CB8AC3E}">
        <p14:creationId xmlns:p14="http://schemas.microsoft.com/office/powerpoint/2010/main" val="1081858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 of the Algerian Civil War</a:t>
            </a:r>
            <a:endParaRPr lang="en-US" dirty="0"/>
          </a:p>
        </p:txBody>
      </p:sp>
      <p:sp>
        <p:nvSpPr>
          <p:cNvPr id="3" name="Content Placeholder 2"/>
          <p:cNvSpPr>
            <a:spLocks noGrp="1"/>
          </p:cNvSpPr>
          <p:nvPr>
            <p:ph idx="1"/>
          </p:nvPr>
        </p:nvSpPr>
        <p:spPr>
          <a:xfrm>
            <a:off x="652463" y="914400"/>
            <a:ext cx="8186737" cy="5638800"/>
          </a:xfrm>
        </p:spPr>
        <p:txBody>
          <a:bodyPr/>
          <a:lstStyle/>
          <a:p>
            <a:r>
              <a:rPr lang="en-US" sz="2600" dirty="0" smtClean="0"/>
              <a:t>The war severely divided French public opinion.</a:t>
            </a:r>
          </a:p>
          <a:p>
            <a:r>
              <a:rPr lang="en-US" sz="2600" dirty="0"/>
              <a:t>French Fourth Republic fell in May of 1958 - replaced in coup led by Charles De Gaulle (WWII leader) - ordered the drafting of a new constitution</a:t>
            </a:r>
          </a:p>
          <a:p>
            <a:r>
              <a:rPr lang="en-US" sz="2600" dirty="0"/>
              <a:t>De Gaulle was pessimistic of the war but sympathetic to the pied-noir</a:t>
            </a:r>
          </a:p>
          <a:p>
            <a:r>
              <a:rPr lang="en-US" sz="2600" dirty="0"/>
              <a:t>Starts secret peace conference in 1960 with FLN</a:t>
            </a:r>
          </a:p>
          <a:p>
            <a:r>
              <a:rPr lang="en-US" sz="2600" dirty="0"/>
              <a:t>1961 - failed coup against De Gaulle by officers angry at the negotiations</a:t>
            </a:r>
          </a:p>
          <a:p>
            <a:r>
              <a:rPr lang="en-US" sz="2600" dirty="0"/>
              <a:t>1961 - independence referendum</a:t>
            </a:r>
          </a:p>
          <a:p>
            <a:r>
              <a:rPr lang="en-US" sz="2600" dirty="0"/>
              <a:t>1962 - independence granted as pied-noir population floods into France</a:t>
            </a:r>
          </a:p>
          <a:p>
            <a:endParaRPr lang="en-US" dirty="0"/>
          </a:p>
        </p:txBody>
      </p:sp>
    </p:spTree>
    <p:extLst>
      <p:ext uri="{BB962C8B-B14F-4D97-AF65-F5344CB8AC3E}">
        <p14:creationId xmlns:p14="http://schemas.microsoft.com/office/powerpoint/2010/main" val="962039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4572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914400"/>
            <a:ext cx="8034337" cy="4953000"/>
          </a:xfrm>
        </p:spPr>
        <p:txBody>
          <a:bodyPr/>
          <a:lstStyle/>
          <a:p>
            <a:r>
              <a:rPr lang="en-US" sz="2300" dirty="0">
                <a:latin typeface="Calibri" panose="020F0502020204030204" pitchFamily="34" charset="0"/>
              </a:rPr>
              <a:t>​Why were the United States and the Soviet Union suspicious of each other after World War II, and what events between 1945 and 1949 heightened the tensions between the two nations? How and why did the Cold War become a global affair after 1949?</a:t>
            </a:r>
          </a:p>
          <a:p>
            <a:r>
              <a:rPr lang="en-US" sz="2300" dirty="0">
                <a:latin typeface="Calibri" panose="020F0502020204030204" pitchFamily="34" charset="0"/>
              </a:rPr>
              <a:t>​Why and how did the European colonies in Africa, the Middle East, and Asia gain independence between 1945 and 1965?</a:t>
            </a:r>
          </a:p>
          <a:p>
            <a:r>
              <a:rPr lang="en-US" sz="2300" dirty="0">
                <a:latin typeface="Calibri" panose="020F0502020204030204" pitchFamily="34" charset="0"/>
              </a:rPr>
              <a:t>​What were the main developments in the Soviet Union, Eastern Europe, and Western Europe between 1945 and 1965?</a:t>
            </a:r>
          </a:p>
          <a:p>
            <a:r>
              <a:rPr lang="en-US" sz="2300" dirty="0">
                <a:latin typeface="Calibri" panose="020F0502020204030204" pitchFamily="34" charset="0"/>
              </a:rPr>
              <a:t>​What were the main political developments in North America between 1945 and 1965?</a:t>
            </a:r>
          </a:p>
          <a:p>
            <a:r>
              <a:rPr lang="en-US" sz="2300" dirty="0">
                <a:latin typeface="Calibri" panose="020F0502020204030204" pitchFamily="34" charset="0"/>
              </a:rPr>
              <a:t>​What major changes occurred in Western society and culture between 1945 and 1965?</a:t>
            </a:r>
          </a:p>
        </p:txBody>
      </p:sp>
    </p:spTree>
    <p:extLst>
      <p:ext uri="{BB962C8B-B14F-4D97-AF65-F5344CB8AC3E}">
        <p14:creationId xmlns:p14="http://schemas.microsoft.com/office/powerpoint/2010/main" val="303897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Algerian Independence</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p872</a:t>
            </a:r>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27375" y="838200"/>
            <a:ext cx="28892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Rectangle 2"/>
          <p:cNvSpPr>
            <a:spLocks noChangeArrowheads="1"/>
          </p:cNvSpPr>
          <p:nvPr/>
        </p:nvSpPr>
        <p:spPr bwMode="auto">
          <a:xfrm>
            <a:off x="762000" y="54864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Although the French wanted to retain control of their Algerian colony, a bloody war of liberation finally led to Algeria’s freedom.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1zxBtWYgtErfieAArJGKowkHM14eB1GS4ow6MwL9XEDucex8dHc2jfghGUUou_HppefT_4zikT7i3f6_mgvpkLHHIg68-YDin87WLdECxhINUFqiIH-AKW2yJ2IfeWtCsjoMrocNVu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728" y="914400"/>
            <a:ext cx="388937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444714"/>
            <a:ext cx="7615226" cy="461665"/>
          </a:xfrm>
          <a:prstGeom prst="rect">
            <a:avLst/>
          </a:prstGeom>
          <a:noFill/>
        </p:spPr>
        <p:txBody>
          <a:bodyPr wrap="none" rtlCol="0">
            <a:spAutoFit/>
          </a:bodyPr>
          <a:lstStyle/>
          <a:p>
            <a:r>
              <a:rPr lang="en-US" dirty="0" smtClean="0"/>
              <a:t>Below: Massacred Muslim Algerians on the road, 1956</a:t>
            </a:r>
            <a:endParaRPr lang="en-US" dirty="0"/>
          </a:p>
        </p:txBody>
      </p:sp>
    </p:spTree>
    <p:extLst>
      <p:ext uri="{BB962C8B-B14F-4D97-AF65-F5344CB8AC3E}">
        <p14:creationId xmlns:p14="http://schemas.microsoft.com/office/powerpoint/2010/main" val="8388504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Trailer for </a:t>
            </a:r>
            <a:r>
              <a:rPr lang="en-US" i="1" dirty="0" smtClean="0"/>
              <a:t>The Battle for Algiers</a:t>
            </a:r>
            <a:endParaRPr lang="en-US" i="1" dirty="0"/>
          </a:p>
        </p:txBody>
      </p:sp>
      <p:sp>
        <p:nvSpPr>
          <p:cNvPr id="3" name="Content Placeholder 2"/>
          <p:cNvSpPr>
            <a:spLocks noGrp="1"/>
          </p:cNvSpPr>
          <p:nvPr>
            <p:ph idx="1"/>
          </p:nvPr>
        </p:nvSpPr>
        <p:spPr/>
        <p:txBody>
          <a:bodyPr/>
          <a:lstStyle/>
          <a:p>
            <a:r>
              <a:rPr lang="en-US" dirty="0" smtClean="0">
                <a:hlinkClick r:id="rId2"/>
              </a:rPr>
              <a:t>https://www.youtube.com/watch?v=vhhoS3zOskE</a:t>
            </a:r>
            <a:endParaRPr lang="en-US" dirty="0" smtClean="0"/>
          </a:p>
          <a:p>
            <a:endParaRPr lang="en-US" dirty="0"/>
          </a:p>
          <a:p>
            <a:r>
              <a:rPr lang="en-US" dirty="0" smtClean="0"/>
              <a:t>This film dramatizes the war and was banned in France for several years. </a:t>
            </a:r>
            <a:endParaRPr lang="en-US" dirty="0"/>
          </a:p>
        </p:txBody>
      </p:sp>
    </p:spTree>
    <p:extLst>
      <p:ext uri="{BB962C8B-B14F-4D97-AF65-F5344CB8AC3E}">
        <p14:creationId xmlns:p14="http://schemas.microsoft.com/office/powerpoint/2010/main" val="1630120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New York Times </a:t>
            </a:r>
            <a:r>
              <a:rPr lang="en-US" dirty="0" smtClean="0"/>
              <a:t>Article</a:t>
            </a:r>
            <a:endParaRPr lang="en-US" dirty="0"/>
          </a:p>
        </p:txBody>
      </p:sp>
      <p:sp>
        <p:nvSpPr>
          <p:cNvPr id="3" name="Content Placeholder 2"/>
          <p:cNvSpPr>
            <a:spLocks noGrp="1"/>
          </p:cNvSpPr>
          <p:nvPr>
            <p:ph idx="1"/>
          </p:nvPr>
        </p:nvSpPr>
        <p:spPr>
          <a:xfrm>
            <a:off x="652463" y="838200"/>
            <a:ext cx="8034337" cy="5715000"/>
          </a:xfrm>
        </p:spPr>
        <p:txBody>
          <a:bodyPr/>
          <a:lstStyle/>
          <a:p>
            <a:r>
              <a:rPr lang="en-US" sz="2600" dirty="0"/>
              <a:t>Read the article “Echoes of Colonial Conflict in Algeria Reverberate in French Politics” (</a:t>
            </a:r>
            <a:r>
              <a:rPr lang="en-US" sz="2600" u="sng" dirty="0">
                <a:hlinkClick r:id="rId2"/>
              </a:rPr>
              <a:t>link</a:t>
            </a:r>
            <a:r>
              <a:rPr lang="en-US" sz="2600" dirty="0"/>
              <a:t>)</a:t>
            </a:r>
          </a:p>
          <a:p>
            <a:r>
              <a:rPr lang="en-US" sz="2600" dirty="0"/>
              <a:t>Answer the following questions on a lined piece of paper:</a:t>
            </a:r>
          </a:p>
          <a:p>
            <a:pPr lvl="1"/>
            <a:r>
              <a:rPr lang="en-US" sz="2600" dirty="0"/>
              <a:t>1) How has the end of the Algerian War impacted politics in contemporary France? What social, racial, and political tensions have arisen after the war</a:t>
            </a:r>
            <a:r>
              <a:rPr lang="en-US" sz="2600" dirty="0" smtClean="0"/>
              <a:t>?</a:t>
            </a:r>
            <a:endParaRPr lang="en-US" sz="2600" dirty="0"/>
          </a:p>
          <a:p>
            <a:pPr lvl="1"/>
            <a:r>
              <a:rPr lang="en-US" sz="2600" dirty="0"/>
              <a:t>2) Which two visions of France’s history do its citizens have? Which vision do you believe to be more valid? Why? Can they coexist</a:t>
            </a:r>
            <a:r>
              <a:rPr lang="en-US" sz="2600" dirty="0" smtClean="0"/>
              <a:t>?</a:t>
            </a:r>
            <a:endParaRPr lang="en-US" sz="2600" dirty="0"/>
          </a:p>
          <a:p>
            <a:endParaRPr lang="en-US" dirty="0"/>
          </a:p>
        </p:txBody>
      </p:sp>
    </p:spTree>
    <p:extLst>
      <p:ext uri="{BB962C8B-B14F-4D97-AF65-F5344CB8AC3E}">
        <p14:creationId xmlns:p14="http://schemas.microsoft.com/office/powerpoint/2010/main" val="2969445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8534400" cy="457200"/>
          </a:xfrm>
        </p:spPr>
        <p:txBody>
          <a:bodyPr/>
          <a:lstStyle/>
          <a:p>
            <a:r>
              <a:rPr lang="en-US" sz="2000" dirty="0" smtClean="0"/>
              <a:t>Marine Le Pen, France’s Populist Candidate. With Steve Bannon, below. </a:t>
            </a:r>
            <a:endParaRPr lang="en-US"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471011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124200"/>
            <a:ext cx="530542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4622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MAP 28.2 Decolonization in Africa</a:t>
            </a:r>
            <a:endParaRPr lang="en-US" dirty="0"/>
          </a:p>
        </p:txBody>
      </p:sp>
      <p:sp>
        <p:nvSpPr>
          <p:cNvPr id="27650"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28.2 p873</a:t>
            </a:r>
          </a:p>
        </p:txBody>
      </p:sp>
      <p:pic>
        <p:nvPicPr>
          <p:cNvPr id="19461" name="Picture 2" descr="Map shows African countries along with their year of Independence as follows: &#10;Independence through guerrilla warfare:&#10;Algeria (1962)&#10;Eritrea (1993)&#10;Cameroon (1960)&#10;Namibia (1989)&#10;Zimbabwe (1980)&#10;Mozambique (1975)&#10;Occupation of neighbor: Western Sahara was occupied by Morocco&#10;Cuban Presence: Ethiopia &#10;French Presence:&#10;Senegal (1960)&#10;Ivory Coast (1960)&#10;Gabon (1960)&#10;Chad (1960)&#10;Comoros (1975)&#10;Madagascar (1960)" title="MAP 28.2 Decolonization in Afric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35000"/>
            <a:ext cx="4572000" cy="590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a:xfrm>
            <a:off x="690563" y="1588"/>
            <a:ext cx="8453437" cy="1065212"/>
          </a:xfrm>
        </p:spPr>
        <p:txBody>
          <a:bodyPr/>
          <a:lstStyle/>
          <a:p>
            <a:pPr eaLnBrk="1" hangingPunct="1"/>
            <a:r>
              <a:rPr lang="en-US" altLang="en-US" dirty="0">
                <a:latin typeface="Calibri" panose="020F0502020204030204" pitchFamily="34" charset="0"/>
                <a:ea typeface="ＭＳ Ｐゴシック" panose="020B0600070205080204" pitchFamily="34" charset="-128"/>
              </a:rPr>
              <a:t>Conflict in the Middle </a:t>
            </a:r>
            <a:r>
              <a:rPr lang="en-US" altLang="en-US" dirty="0" smtClean="0">
                <a:latin typeface="Calibri" panose="020F0502020204030204" pitchFamily="34" charset="0"/>
                <a:ea typeface="ＭＳ Ｐゴシック" panose="020B0600070205080204" pitchFamily="34" charset="-128"/>
              </a:rPr>
              <a:t>East</a:t>
            </a:r>
            <a:endParaRPr lang="en-US" altLang="en-US" dirty="0">
              <a:latin typeface="Calibri" panose="020F0502020204030204" pitchFamily="34" charset="0"/>
              <a:ea typeface="ＭＳ Ｐゴシック" panose="020B0600070205080204" pitchFamily="34" charset="-128"/>
            </a:endParaRPr>
          </a:p>
        </p:txBody>
      </p:sp>
      <p:sp>
        <p:nvSpPr>
          <p:cNvPr id="28674" name="Rectangle 9"/>
          <p:cNvSpPr>
            <a:spLocks noGrp="1" noChangeArrowheads="1"/>
          </p:cNvSpPr>
          <p:nvPr>
            <p:ph type="body" idx="1"/>
          </p:nvPr>
        </p:nvSpPr>
        <p:spPr>
          <a:xfrm>
            <a:off x="685800" y="1219200"/>
            <a:ext cx="7769225" cy="5638800"/>
          </a:xfrm>
        </p:spPr>
        <p:txBody>
          <a:bodyPr/>
          <a:lstStyle/>
          <a:p>
            <a:pPr eaLnBrk="1" hangingPunct="1">
              <a:lnSpc>
                <a:spcPct val="90000"/>
              </a:lnSpc>
              <a:defRPr/>
            </a:pPr>
            <a:r>
              <a:rPr lang="en-US" sz="2800" dirty="0">
                <a:latin typeface="Calibri" panose="020F0502020204030204" pitchFamily="34" charset="0"/>
              </a:rPr>
              <a:t>1945: The Arab League </a:t>
            </a:r>
          </a:p>
          <a:p>
            <a:pPr eaLnBrk="1" hangingPunct="1">
              <a:lnSpc>
                <a:spcPct val="90000"/>
              </a:lnSpc>
              <a:defRPr/>
            </a:pPr>
            <a:r>
              <a:rPr lang="en-US" sz="2800" dirty="0">
                <a:latin typeface="Calibri" panose="020F0502020204030204" pitchFamily="34" charset="0"/>
              </a:rPr>
              <a:t>British and French Territories</a:t>
            </a:r>
          </a:p>
          <a:p>
            <a:pPr marL="740664" eaLnBrk="1" hangingPunct="1">
              <a:lnSpc>
                <a:spcPct val="90000"/>
              </a:lnSpc>
              <a:defRPr/>
            </a:pPr>
            <a:r>
              <a:rPr lang="en-US" sz="2400" dirty="0">
                <a:latin typeface="Calibri" panose="020F0502020204030204" pitchFamily="34" charset="0"/>
              </a:rPr>
              <a:t>1946: Jordan independent </a:t>
            </a:r>
          </a:p>
          <a:p>
            <a:pPr marL="740664" eaLnBrk="1" hangingPunct="1">
              <a:lnSpc>
                <a:spcPct val="90000"/>
              </a:lnSpc>
              <a:defRPr/>
            </a:pPr>
            <a:r>
              <a:rPr lang="en-US" sz="2400" dirty="0">
                <a:latin typeface="Calibri" panose="020F0502020204030204" pitchFamily="34" charset="0"/>
              </a:rPr>
              <a:t>1942: Lebanon independent </a:t>
            </a:r>
          </a:p>
          <a:p>
            <a:pPr marL="740664" eaLnBrk="1" hangingPunct="1">
              <a:lnSpc>
                <a:spcPct val="90000"/>
              </a:lnSpc>
              <a:defRPr/>
            </a:pPr>
            <a:r>
              <a:rPr lang="en-US" sz="2400" dirty="0">
                <a:latin typeface="Calibri" panose="020F0502020204030204" pitchFamily="34" charset="0"/>
              </a:rPr>
              <a:t>1946: Syria independent </a:t>
            </a:r>
          </a:p>
          <a:p>
            <a:pPr marL="1143000" eaLnBrk="1" hangingPunct="1">
              <a:lnSpc>
                <a:spcPct val="90000"/>
              </a:lnSpc>
              <a:defRPr/>
            </a:pPr>
            <a:r>
              <a:rPr lang="en-US" sz="2000" dirty="0">
                <a:latin typeface="Calibri" panose="020F0502020204030204" pitchFamily="34" charset="0"/>
              </a:rPr>
              <a:t>1963: Ba’ath Party </a:t>
            </a:r>
          </a:p>
          <a:p>
            <a:pPr marL="347472" eaLnBrk="1" hangingPunct="1">
              <a:lnSpc>
                <a:spcPct val="90000"/>
              </a:lnSpc>
              <a:defRPr/>
            </a:pPr>
            <a:r>
              <a:rPr lang="en-US" altLang="en-US" sz="2800" dirty="0">
                <a:latin typeface="Calibri" pitchFamily="34" charset="0"/>
                <a:ea typeface="ＭＳ Ｐゴシック" pitchFamily="34" charset="-128"/>
              </a:rPr>
              <a:t>The Question of Palestine</a:t>
            </a:r>
          </a:p>
          <a:p>
            <a:pPr marL="740664">
              <a:defRPr/>
            </a:pPr>
            <a:r>
              <a:rPr lang="en-US" sz="2400" dirty="0">
                <a:latin typeface="Calibri" panose="020F0502020204030204" pitchFamily="34" charset="0"/>
              </a:rPr>
              <a:t>Role of the Holocaust; </a:t>
            </a:r>
            <a:r>
              <a:rPr lang="en-US" altLang="en-US" sz="2400" dirty="0">
                <a:latin typeface="Calibri" pitchFamily="34" charset="0"/>
                <a:ea typeface="ＭＳ Ｐゴシック" pitchFamily="34" charset="-128"/>
              </a:rPr>
              <a:t>President Truman approves the idea of an independent Jewish state within Palestine</a:t>
            </a:r>
            <a:endParaRPr lang="en-US" sz="2400" dirty="0">
              <a:latin typeface="Calibri" panose="020F0502020204030204" pitchFamily="34" charset="0"/>
            </a:endParaRPr>
          </a:p>
          <a:p>
            <a:pPr marL="740664">
              <a:defRPr/>
            </a:pPr>
            <a:r>
              <a:rPr lang="en-US" sz="2400" dirty="0">
                <a:latin typeface="Calibri" panose="020F0502020204030204" pitchFamily="34" charset="0"/>
              </a:rPr>
              <a:t>United Nations resolution divided Palestine into a Jewish state </a:t>
            </a:r>
          </a:p>
          <a:p>
            <a:pPr marL="740664">
              <a:defRPr/>
            </a:pPr>
            <a:r>
              <a:rPr lang="en-US" sz="2400" dirty="0">
                <a:latin typeface="Calibri" panose="020F0502020204030204" pitchFamily="34" charset="0"/>
              </a:rPr>
              <a:t>May 14, 1948, Zionists proclaim the state of Israel</a:t>
            </a:r>
          </a:p>
          <a:p>
            <a:pPr marL="347472" eaLnBrk="1" hangingPunct="1">
              <a:lnSpc>
                <a:spcPct val="90000"/>
              </a:lnSpc>
              <a:defRPr/>
            </a:pP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690563" y="1588"/>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Conflict in the Middle </a:t>
            </a:r>
            <a:r>
              <a:rPr lang="en-US" altLang="en-US" dirty="0" smtClean="0">
                <a:latin typeface="Calibri" panose="020F0502020204030204" pitchFamily="34" charset="0"/>
                <a:ea typeface="ＭＳ Ｐゴシック" panose="020B0600070205080204" pitchFamily="34" charset="-128"/>
              </a:rPr>
              <a:t>East</a:t>
            </a:r>
            <a:endParaRPr lang="en-US" altLang="en-US" dirty="0">
              <a:latin typeface="Calibri" panose="020F0502020204030204" pitchFamily="34" charset="0"/>
              <a:ea typeface="ＭＳ Ｐゴシック" panose="020B0600070205080204" pitchFamily="34" charset="-128"/>
            </a:endParaRPr>
          </a:p>
        </p:txBody>
      </p:sp>
      <p:sp>
        <p:nvSpPr>
          <p:cNvPr id="28674" name="Rectangle 9"/>
          <p:cNvSpPr>
            <a:spLocks noGrp="1" noChangeArrowheads="1"/>
          </p:cNvSpPr>
          <p:nvPr>
            <p:ph type="body" idx="1"/>
          </p:nvPr>
        </p:nvSpPr>
        <p:spPr>
          <a:xfrm>
            <a:off x="685800" y="1373188"/>
            <a:ext cx="7769225" cy="5103812"/>
          </a:xfrm>
        </p:spPr>
        <p:txBody>
          <a:bodyPr/>
          <a:lstStyle/>
          <a:p>
            <a:pPr eaLnBrk="1" hangingPunct="1">
              <a:lnSpc>
                <a:spcPct val="90000"/>
              </a:lnSpc>
              <a:defRPr/>
            </a:pPr>
            <a:r>
              <a:rPr lang="en-US" altLang="en-US" dirty="0">
                <a:latin typeface="Calibri" pitchFamily="34" charset="0"/>
                <a:ea typeface="ＭＳ Ｐゴシック" pitchFamily="34" charset="-128"/>
              </a:rPr>
              <a:t>Gamal Abdel Nasser (1918 – 1970) and Pan-Arabism</a:t>
            </a:r>
          </a:p>
          <a:p>
            <a:pPr marL="740664" eaLnBrk="1" hangingPunct="1">
              <a:lnSpc>
                <a:spcPct val="90000"/>
              </a:lnSpc>
              <a:defRPr/>
            </a:pPr>
            <a:r>
              <a:rPr lang="en-US" sz="2800" dirty="0">
                <a:latin typeface="Calibri" panose="020F0502020204030204" pitchFamily="34" charset="0"/>
              </a:rPr>
              <a:t>1956: Nationalization of the Suez Canal</a:t>
            </a:r>
            <a:endParaRPr lang="en-US" altLang="en-US" sz="2800"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The failed United Arab Republic, 1958-1961</a:t>
            </a:r>
          </a:p>
          <a:p>
            <a:pPr eaLnBrk="1" hangingPunct="1">
              <a:lnSpc>
                <a:spcPct val="90000"/>
              </a:lnSpc>
              <a:defRPr/>
            </a:pPr>
            <a:r>
              <a:rPr lang="en-US" altLang="en-US" dirty="0">
                <a:latin typeface="Calibri" pitchFamily="34" charset="0"/>
                <a:ea typeface="ＭＳ Ｐゴシック" pitchFamily="34" charset="-128"/>
              </a:rPr>
              <a:t>The Arab-Israeli Dispute</a:t>
            </a:r>
          </a:p>
          <a:p>
            <a:pPr lvl="1" eaLnBrk="1" hangingPunct="1">
              <a:lnSpc>
                <a:spcPct val="90000"/>
              </a:lnSpc>
              <a:defRPr/>
            </a:pPr>
            <a:r>
              <a:rPr lang="en-US" altLang="en-US" dirty="0">
                <a:latin typeface="Calibri" pitchFamily="34" charset="0"/>
                <a:ea typeface="ＭＳ Ｐゴシック" pitchFamily="34" charset="-128"/>
              </a:rPr>
              <a:t>Palestine Liberation Organization (PLO)</a:t>
            </a:r>
          </a:p>
          <a:p>
            <a:pPr lvl="2" eaLnBrk="1" hangingPunct="1">
              <a:lnSpc>
                <a:spcPct val="90000"/>
              </a:lnSpc>
              <a:defRPr/>
            </a:pPr>
            <a:r>
              <a:rPr lang="en-US" altLang="en-US" dirty="0">
                <a:latin typeface="Calibri" pitchFamily="34" charset="0"/>
                <a:ea typeface="ＭＳ Ｐゴシック" pitchFamily="34" charset="-128"/>
              </a:rPr>
              <a:t>Leader </a:t>
            </a:r>
            <a:r>
              <a:rPr lang="en-US" altLang="en-US" dirty="0" err="1">
                <a:latin typeface="Calibri" pitchFamily="34" charset="0"/>
                <a:ea typeface="ＭＳ Ｐゴシック" pitchFamily="34" charset="-128"/>
              </a:rPr>
              <a:t>Yasir</a:t>
            </a:r>
            <a:r>
              <a:rPr lang="en-US" altLang="en-US" dirty="0">
                <a:latin typeface="Calibri" pitchFamily="34" charset="0"/>
                <a:ea typeface="ＭＳ Ｐゴシック" pitchFamily="34" charset="-128"/>
              </a:rPr>
              <a:t> Arafat (1929 – 2004)</a:t>
            </a:r>
          </a:p>
          <a:p>
            <a:pPr lvl="1" eaLnBrk="1" hangingPunct="1">
              <a:lnSpc>
                <a:spcPct val="90000"/>
              </a:lnSpc>
              <a:defRPr/>
            </a:pPr>
            <a:r>
              <a:rPr lang="en-US" altLang="en-US" dirty="0">
                <a:latin typeface="Calibri" pitchFamily="34" charset="0"/>
                <a:ea typeface="ＭＳ Ｐゴシック" pitchFamily="34" charset="-128"/>
              </a:rPr>
              <a:t>The Six-Day War, June 1967</a:t>
            </a:r>
          </a:p>
          <a:p>
            <a:pPr marL="1143000" lvl="1" eaLnBrk="1" hangingPunct="1">
              <a:lnSpc>
                <a:spcPct val="90000"/>
              </a:lnSpc>
              <a:defRPr/>
            </a:pPr>
            <a:r>
              <a:rPr lang="en-US" altLang="en-US" dirty="0">
                <a:latin typeface="Calibri" pitchFamily="34" charset="0"/>
                <a:ea typeface="ＭＳ Ｐゴシック" pitchFamily="34" charset="-128"/>
              </a:rPr>
              <a:t>Israel triples territory </a:t>
            </a:r>
          </a:p>
          <a:p>
            <a:pPr marL="1143000" lvl="1" eaLnBrk="1" hangingPunct="1">
              <a:lnSpc>
                <a:spcPct val="90000"/>
              </a:lnSpc>
              <a:defRPr/>
            </a:pPr>
            <a:r>
              <a:rPr lang="en-US" altLang="en-US" dirty="0">
                <a:latin typeface="Calibri" pitchFamily="34" charset="0"/>
                <a:ea typeface="ＭＳ Ｐゴシック" pitchFamily="34" charset="-128"/>
              </a:rPr>
              <a:t>Added a million Palestinians, mostly on West Bank </a:t>
            </a:r>
          </a:p>
          <a:p>
            <a:pPr eaLnBrk="1" hangingPunct="1">
              <a:lnSpc>
                <a:spcPct val="90000"/>
              </a:lnSpc>
              <a:defRPr/>
            </a:pP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MAP 28.3 Decolonization in the Middle East</a:t>
            </a:r>
            <a:endParaRPr lang="en-US" dirty="0"/>
          </a:p>
        </p:txBody>
      </p:sp>
      <p:sp>
        <p:nvSpPr>
          <p:cNvPr id="3174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28.3 p875</a:t>
            </a:r>
          </a:p>
        </p:txBody>
      </p:sp>
      <p:pic>
        <p:nvPicPr>
          <p:cNvPr id="21509" name="Picture 2" descr="Map shows the major oil-producing areas in the Middle East: Qatar, few coastal regions of Persian Gulf in Iran and Kuwait. It also shows the following countries and their year of independence as follows: Egypt -1922, Cyprus -1949, Lebanon -1946, Israel -1948, Jordan-1946, Syria -1946, Iraq -1924, Kuwait - 1958, Bahrain -1971, Qatar-1971, United Arab Emirates -1971, Oman -1971, and South Yemen -1967." title="MAP 28.3 Decolonization in the Middle Ea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579438"/>
            <a:ext cx="5280025" cy="60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Asia: Nationalism and Communism</a:t>
            </a:r>
          </a:p>
        </p:txBody>
      </p:sp>
      <p:sp>
        <p:nvSpPr>
          <p:cNvPr id="33795" name="Rectangle 9"/>
          <p:cNvSpPr>
            <a:spLocks noGrp="1" noChangeArrowheads="1"/>
          </p:cNvSpPr>
          <p:nvPr>
            <p:ph type="body" idx="1"/>
          </p:nvPr>
        </p:nvSpPr>
        <p:spPr>
          <a:xfrm>
            <a:off x="690563" y="1179689"/>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Process of Independence</a:t>
            </a:r>
          </a:p>
          <a:p>
            <a:pPr lvl="1" eaLnBrk="1" hangingPunct="1"/>
            <a:r>
              <a:rPr lang="en-US" altLang="en-US" dirty="0">
                <a:latin typeface="Calibri" panose="020F0502020204030204" pitchFamily="34" charset="0"/>
                <a:ea typeface="ＭＳ Ｐゴシック" panose="020B0600070205080204" pitchFamily="34" charset="-128"/>
              </a:rPr>
              <a:t>India</a:t>
            </a:r>
          </a:p>
          <a:p>
            <a:pPr lvl="2" eaLnBrk="1" hangingPunct="1"/>
            <a:r>
              <a:rPr lang="en-US" altLang="en-US" dirty="0">
                <a:latin typeface="Calibri" panose="020F0502020204030204" pitchFamily="34" charset="0"/>
                <a:ea typeface="ＭＳ Ｐゴシック" panose="020B0600070205080204" pitchFamily="34" charset="-128"/>
              </a:rPr>
              <a:t>Tensions between Muslims and Hindus</a:t>
            </a:r>
          </a:p>
          <a:p>
            <a:pPr lvl="2" eaLnBrk="1" hangingPunct="1"/>
            <a:r>
              <a:rPr lang="en-US" altLang="en-US" dirty="0">
                <a:latin typeface="Calibri" panose="020F0502020204030204" pitchFamily="34" charset="0"/>
                <a:ea typeface="ＭＳ Ｐゴシック" panose="020B0600070205080204" pitchFamily="34" charset="-128"/>
              </a:rPr>
              <a:t>India divided: Hindu India and Muslim Pakistan, 1947</a:t>
            </a:r>
          </a:p>
          <a:p>
            <a:pPr lvl="2" eaLnBrk="1" hangingPunct="1"/>
            <a:r>
              <a:rPr lang="en-US" altLang="en-US" dirty="0">
                <a:latin typeface="Calibri" panose="020F0502020204030204" pitchFamily="34" charset="0"/>
                <a:ea typeface="ＭＳ Ｐゴシック" panose="020B0600070205080204" pitchFamily="34" charset="-128"/>
              </a:rPr>
              <a:t>Assassination of Mahatma Gandhi, January 1948</a:t>
            </a:r>
          </a:p>
          <a:p>
            <a:pPr lvl="1" eaLnBrk="1" hangingPunct="1"/>
            <a:r>
              <a:rPr lang="en-US" altLang="en-US" dirty="0">
                <a:latin typeface="Calibri" panose="020F0502020204030204" pitchFamily="34" charset="0"/>
                <a:ea typeface="ＭＳ Ｐゴシック" panose="020B0600070205080204" pitchFamily="34" charset="-128"/>
              </a:rPr>
              <a:t>British grant independence to Ceylon (Sri Lanka) and Burma (Myanmar) </a:t>
            </a:r>
          </a:p>
          <a:p>
            <a:pPr lvl="1" eaLnBrk="1" hangingPunct="1"/>
            <a:r>
              <a:rPr lang="en-US" altLang="en-US" dirty="0">
                <a:latin typeface="Calibri" panose="020F0502020204030204" pitchFamily="34" charset="0"/>
                <a:ea typeface="ＭＳ Ｐゴシック" panose="020B0600070205080204" pitchFamily="34" charset="-128"/>
              </a:rPr>
              <a:t>French efforts to keep Indochina spark a bloody struggle and division in Vietnam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Survivors in the ruins of Berlin, Germany, at the end of World War II</a:t>
            </a:r>
            <a:endParaRPr lang="en-US" sz="3000"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p863</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4437" y="1127478"/>
            <a:ext cx="67151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MAP 28.4 Decolonization in Asia</a:t>
            </a:r>
            <a:endParaRPr lang="en-US" dirty="0"/>
          </a:p>
        </p:txBody>
      </p:sp>
      <p:sp>
        <p:nvSpPr>
          <p:cNvPr id="34818"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28.4 p876</a:t>
            </a:r>
          </a:p>
        </p:txBody>
      </p:sp>
      <p:pic>
        <p:nvPicPr>
          <p:cNvPr id="23557" name="Picture 2" descr="Map shows Southeast Asian countries, their year of independence, Disputed border, United Nations trust territory, Disputed areas annexed by China. &#10;Southeast Asian countries and their year of independence: Pakistan -1947, Maldives -1965, India -1947, Ceylon -1948, Bangladesh -1971, Myanmar -1948, Laos - 1953, Malaya -1957, People's Republic of China - 1949, Vietnam -1954, Cambodia -1954, Singapore -1965, Brunei -1984, North Korea - 1947, South Korea - 1948, Hong Kong -1997, Philippine -1946, Papua New Guinea - 1975, Indonesia -1949, and Malaysia - 1963. The disputed border runs between Soviet Union and the People's Republic of China. The disputed area annexed by China was located in Kashmir. United Nations trust territory included Mariana Islands (U.S.) and Caroline Islands (U.S.). " title="MAP 28.4 Decolonization in Asia"/>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647700"/>
            <a:ext cx="705167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Decolonization</a:t>
            </a:r>
          </a:p>
        </p:txBody>
      </p:sp>
      <p:sp>
        <p:nvSpPr>
          <p:cNvPr id="36867" name="Rectangle 3"/>
          <p:cNvSpPr>
            <a:spLocks noGrp="1" noChangeArrowheads="1"/>
          </p:cNvSpPr>
          <p:nvPr>
            <p:ph type="body" idx="1"/>
          </p:nvPr>
        </p:nvSpPr>
        <p:spPr>
          <a:xfrm>
            <a:off x="690563" y="1179689"/>
            <a:ext cx="7769225" cy="4113212"/>
          </a:xfrm>
        </p:spPr>
        <p:txBody>
          <a:bodyPr/>
          <a:lstStyle/>
          <a:p>
            <a:pPr eaLnBrk="1" hangingPunct="1"/>
            <a:r>
              <a:rPr lang="en-US" altLang="en-US" dirty="0">
                <a:latin typeface="Calibri" panose="020F0502020204030204" pitchFamily="34" charset="0"/>
                <a:ea typeface="ＭＳ Ｐゴシック" panose="020B0600070205080204" pitchFamily="34" charset="-128"/>
              </a:rPr>
              <a:t>China Under Communism</a:t>
            </a:r>
          </a:p>
          <a:p>
            <a:pPr lvl="1" eaLnBrk="1" hangingPunct="1"/>
            <a:r>
              <a:rPr lang="en-US" altLang="en-US" dirty="0">
                <a:latin typeface="Calibri" panose="020F0502020204030204" pitchFamily="34" charset="0"/>
                <a:ea typeface="ＭＳ Ｐゴシック" panose="020B0600070205080204" pitchFamily="34" charset="-128"/>
              </a:rPr>
              <a:t>Chiang Kai-shek (1887 – 1975) and the Nationalists versus Mao Zedong (1893 – 1976) and the Communists</a:t>
            </a:r>
          </a:p>
          <a:p>
            <a:pPr lvl="2" eaLnBrk="1" hangingPunct="1"/>
            <a:r>
              <a:rPr lang="en-US" altLang="en-US" dirty="0">
                <a:latin typeface="Calibri" panose="020F0502020204030204" pitchFamily="34" charset="0"/>
                <a:ea typeface="ＭＳ Ｐゴシック" panose="020B0600070205080204" pitchFamily="34" charset="-128"/>
              </a:rPr>
              <a:t>Communist victory in 1948</a:t>
            </a:r>
          </a:p>
          <a:p>
            <a:pPr lvl="3" eaLnBrk="1" hangingPunct="1"/>
            <a:r>
              <a:rPr lang="en-US" altLang="en-US" dirty="0">
                <a:latin typeface="Calibri" panose="020F0502020204030204" pitchFamily="34" charset="0"/>
                <a:ea typeface="ＭＳ Ｐゴシック" panose="020B0600070205080204" pitchFamily="34" charset="-128"/>
              </a:rPr>
              <a:t>Chiang Kai-shek’s relocation to Taiwan</a:t>
            </a:r>
          </a:p>
          <a:p>
            <a:pPr lvl="2" eaLnBrk="1" hangingPunct="1"/>
            <a:r>
              <a:rPr lang="en-US" altLang="en-US" dirty="0">
                <a:latin typeface="Calibri" panose="020F0502020204030204" pitchFamily="34" charset="0"/>
                <a:ea typeface="ＭＳ Ｐゴシック" panose="020B0600070205080204" pitchFamily="34" charset="-128"/>
              </a:rPr>
              <a:t>Communist policies</a:t>
            </a:r>
          </a:p>
          <a:p>
            <a:pPr lvl="3" eaLnBrk="1" hangingPunct="1"/>
            <a:r>
              <a:rPr lang="en-US" altLang="en-US" dirty="0">
                <a:latin typeface="Calibri" panose="020F0502020204030204" pitchFamily="34" charset="0"/>
                <a:ea typeface="ＭＳ Ｐゴシック" panose="020B0600070205080204" pitchFamily="34" charset="-128"/>
              </a:rPr>
              <a:t>Collectivization of all farmland, nationalization of most industry and commerce, 1955</a:t>
            </a:r>
          </a:p>
          <a:p>
            <a:pPr lvl="4" eaLnBrk="1" hangingPunct="1"/>
            <a:r>
              <a:rPr lang="en-US" altLang="en-US" dirty="0">
                <a:latin typeface="Calibri" panose="020F0502020204030204" pitchFamily="34" charset="0"/>
                <a:ea typeface="ＭＳ Ｐゴシック" panose="020B0600070205080204" pitchFamily="34" charset="-128"/>
              </a:rPr>
              <a:t>Great Leap Forward, 1958</a:t>
            </a:r>
          </a:p>
          <a:p>
            <a:pPr eaLnBrk="1" hangingPunct="1"/>
            <a:r>
              <a:rPr lang="en-US" altLang="en-US" dirty="0">
                <a:latin typeface="Calibri" panose="020F0502020204030204" pitchFamily="34" charset="0"/>
                <a:ea typeface="ＭＳ Ｐゴシック" panose="020B0600070205080204" pitchFamily="34" charset="-128"/>
              </a:rPr>
              <a:t>Decolonization and Cold War Rivalries</a:t>
            </a:r>
          </a:p>
          <a:p>
            <a:pPr eaLnBrk="1" hangingPunct="1"/>
            <a:endParaRPr lang="en-US" altLang="en-US" sz="2800"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Recovery and Renewal in Europe</a:t>
            </a:r>
          </a:p>
        </p:txBody>
      </p:sp>
      <p:sp>
        <p:nvSpPr>
          <p:cNvPr id="37891" name="Rectangle 3"/>
          <p:cNvSpPr>
            <a:spLocks noGrp="1" noChangeArrowheads="1"/>
          </p:cNvSpPr>
          <p:nvPr>
            <p:ph type="body" idx="1"/>
          </p:nvPr>
        </p:nvSpPr>
        <p:spPr>
          <a:xfrm>
            <a:off x="685800" y="13716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The Soviet Union:  From Stalin to Khrushchev </a:t>
            </a:r>
          </a:p>
          <a:p>
            <a:pPr lvl="1" eaLnBrk="1" hangingPunct="1">
              <a:lnSpc>
                <a:spcPct val="90000"/>
              </a:lnSpc>
            </a:pPr>
            <a:r>
              <a:rPr lang="en-US" altLang="en-US">
                <a:latin typeface="Calibri" panose="020F0502020204030204" pitchFamily="34" charset="0"/>
                <a:ea typeface="ＭＳ Ｐゴシック" panose="020B0600070205080204" pitchFamily="34" charset="-128"/>
              </a:rPr>
              <a:t>Stalin’s policies and removal of opponents</a:t>
            </a:r>
          </a:p>
          <a:p>
            <a:pPr lvl="2" eaLnBrk="1" hangingPunct="1">
              <a:lnSpc>
                <a:spcPct val="90000"/>
              </a:lnSpc>
            </a:pPr>
            <a:r>
              <a:rPr lang="en-US" altLang="en-US">
                <a:latin typeface="Calibri" panose="020F0502020204030204" pitchFamily="34" charset="0"/>
                <a:ea typeface="ＭＳ Ｐゴシック" panose="020B0600070205080204" pitchFamily="34" charset="-128"/>
              </a:rPr>
              <a:t>Method for the recovery of the Soviet Union</a:t>
            </a:r>
          </a:p>
          <a:p>
            <a:pPr lvl="3" eaLnBrk="1" hangingPunct="1">
              <a:lnSpc>
                <a:spcPct val="90000"/>
              </a:lnSpc>
            </a:pPr>
            <a:r>
              <a:rPr lang="en-US" altLang="en-US">
                <a:latin typeface="Calibri" panose="020F0502020204030204" pitchFamily="34" charset="0"/>
                <a:ea typeface="ＭＳ Ｐゴシック" panose="020B0600070205080204" pitchFamily="34" charset="-128"/>
              </a:rPr>
              <a:t>Promotion of heavy industry</a:t>
            </a:r>
          </a:p>
          <a:p>
            <a:pPr lvl="3" eaLnBrk="1" hangingPunct="1">
              <a:lnSpc>
                <a:spcPct val="90000"/>
              </a:lnSpc>
            </a:pPr>
            <a:r>
              <a:rPr lang="en-US" altLang="en-US">
                <a:latin typeface="Calibri" panose="020F0502020204030204" pitchFamily="34" charset="0"/>
                <a:ea typeface="ＭＳ Ｐゴシック" panose="020B0600070205080204" pitchFamily="34" charset="-128"/>
              </a:rPr>
              <a:t>Production of few consumer goods</a:t>
            </a:r>
          </a:p>
          <a:p>
            <a:pPr lvl="1" eaLnBrk="1" hangingPunct="1">
              <a:lnSpc>
                <a:spcPct val="90000"/>
              </a:lnSpc>
            </a:pPr>
            <a:r>
              <a:rPr lang="en-US" altLang="en-US">
                <a:latin typeface="Calibri" panose="020F0502020204030204" pitchFamily="34" charset="0"/>
                <a:ea typeface="ＭＳ Ｐゴシック" panose="020B0600070205080204" pitchFamily="34" charset="-128"/>
              </a:rPr>
              <a:t>Khrushchev’s rule </a:t>
            </a:r>
          </a:p>
          <a:p>
            <a:pPr lvl="2" eaLnBrk="1" hangingPunct="1">
              <a:lnSpc>
                <a:spcPct val="90000"/>
              </a:lnSpc>
            </a:pPr>
            <a:r>
              <a:rPr lang="en-US" altLang="en-US">
                <a:latin typeface="Calibri" panose="020F0502020204030204" pitchFamily="34" charset="0"/>
                <a:ea typeface="ＭＳ Ｐゴシック" panose="020B0600070205080204" pitchFamily="34" charset="-128"/>
              </a:rPr>
              <a:t>Ends the forced labor camps and condemns Stalinist programs</a:t>
            </a:r>
          </a:p>
          <a:p>
            <a:pPr lvl="3" eaLnBrk="1" hangingPunct="1">
              <a:lnSpc>
                <a:spcPct val="90000"/>
              </a:lnSpc>
            </a:pPr>
            <a:r>
              <a:rPr lang="en-US" altLang="en-US">
                <a:latin typeface="Calibri" panose="020F0502020204030204" pitchFamily="34" charset="0"/>
                <a:ea typeface="ＭＳ Ｐゴシック" panose="020B0600070205080204" pitchFamily="34" charset="-128"/>
              </a:rPr>
              <a:t>Encourages rebellion in satellite nations </a:t>
            </a:r>
          </a:p>
          <a:p>
            <a:pPr lvl="4" eaLnBrk="1" hangingPunct="1">
              <a:lnSpc>
                <a:spcPct val="90000"/>
              </a:lnSpc>
            </a:pPr>
            <a:r>
              <a:rPr lang="en-US" altLang="en-US">
                <a:latin typeface="Calibri" panose="020F0502020204030204" pitchFamily="34" charset="0"/>
                <a:ea typeface="ＭＳ Ｐゴシック" panose="020B0600070205080204" pitchFamily="34" charset="-128"/>
              </a:rPr>
              <a:t>Soviet suppression of rebellions</a:t>
            </a:r>
          </a:p>
          <a:p>
            <a:pPr lvl="2" eaLnBrk="1" hangingPunct="1">
              <a:lnSpc>
                <a:spcPct val="90000"/>
              </a:lnSpc>
            </a:pPr>
            <a:r>
              <a:rPr lang="en-US" altLang="en-US">
                <a:latin typeface="Calibri" panose="020F0502020204030204" pitchFamily="34" charset="0"/>
                <a:ea typeface="ＭＳ Ｐゴシック" panose="020B0600070205080204" pitchFamily="34" charset="-128"/>
              </a:rPr>
              <a:t>Economic policies</a:t>
            </a:r>
          </a:p>
          <a:p>
            <a:pPr lvl="3" eaLnBrk="1" hangingPunct="1">
              <a:lnSpc>
                <a:spcPct val="90000"/>
              </a:lnSpc>
            </a:pPr>
            <a:r>
              <a:rPr lang="en-US" altLang="en-US">
                <a:latin typeface="Calibri" panose="020F0502020204030204" pitchFamily="34" charset="0"/>
                <a:ea typeface="ＭＳ Ｐゴシック" panose="020B0600070205080204" pitchFamily="34" charset="-128"/>
              </a:rPr>
              <a:t>Agricultural setbacks</a:t>
            </a:r>
          </a:p>
          <a:p>
            <a:pPr lvl="3" eaLnBrk="1" hangingPunct="1">
              <a:lnSpc>
                <a:spcPct val="90000"/>
              </a:lnSpc>
            </a:pPr>
            <a:r>
              <a:rPr lang="en-US" altLang="en-US">
                <a:latin typeface="Calibri" panose="020F0502020204030204" pitchFamily="34" charset="0"/>
                <a:ea typeface="ＭＳ Ｐゴシック" panose="020B0600070205080204" pitchFamily="34" charset="-128"/>
              </a:rPr>
              <a:t>Industrial decline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noChangeArrowheads="1"/>
          </p:cNvSpPr>
          <p:nvPr>
            <p:ph type="title"/>
          </p:nvPr>
        </p:nvSpPr>
        <p:spPr>
          <a:xfrm>
            <a:off x="685800" y="0"/>
            <a:ext cx="8458200" cy="914400"/>
          </a:xfrm>
        </p:spPr>
        <p:txBody>
          <a:bodyPr/>
          <a:lstStyle/>
          <a:p>
            <a:pPr eaLnBrk="1" hangingPunct="1"/>
            <a:r>
              <a:rPr lang="en-US" altLang="en-US" dirty="0">
                <a:latin typeface="Calibri" panose="020F0502020204030204" pitchFamily="34" charset="0"/>
                <a:ea typeface="ＭＳ Ｐゴシック" panose="020B0600070205080204" pitchFamily="34" charset="-128"/>
              </a:rPr>
              <a:t>Eastern Europe: Behind the Iron Curtain</a:t>
            </a:r>
          </a:p>
        </p:txBody>
      </p:sp>
      <p:sp>
        <p:nvSpPr>
          <p:cNvPr id="38915" name="Rectangle 3"/>
          <p:cNvSpPr>
            <a:spLocks noGrp="1" noChangeArrowheads="1"/>
          </p:cNvSpPr>
          <p:nvPr>
            <p:ph type="body" idx="1"/>
          </p:nvPr>
        </p:nvSpPr>
        <p:spPr>
          <a:xfrm>
            <a:off x="685800" y="1435100"/>
            <a:ext cx="7769225" cy="4584700"/>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Pattern of Soviet Dominance </a:t>
            </a:r>
          </a:p>
          <a:p>
            <a:pPr eaLnBrk="1" hangingPunct="1">
              <a:lnSpc>
                <a:spcPct val="90000"/>
              </a:lnSpc>
            </a:pPr>
            <a:r>
              <a:rPr lang="en-US" altLang="en-US">
                <a:latin typeface="Calibri" panose="020F0502020204030204" pitchFamily="34" charset="0"/>
                <a:ea typeface="ＭＳ Ｐゴシック" panose="020B0600070205080204" pitchFamily="34" charset="-128"/>
              </a:rPr>
              <a:t>Albania and Yugoslavia </a:t>
            </a:r>
          </a:p>
          <a:p>
            <a:pPr lvl="1" eaLnBrk="1" hangingPunct="1">
              <a:lnSpc>
                <a:spcPct val="90000"/>
              </a:lnSpc>
            </a:pPr>
            <a:r>
              <a:rPr lang="en-US" altLang="en-US">
                <a:latin typeface="Calibri" panose="020F0502020204030204" pitchFamily="34" charset="0"/>
                <a:ea typeface="ＭＳ Ｐゴシック" panose="020B0600070205080204" pitchFamily="34" charset="-128"/>
              </a:rPr>
              <a:t>Growing independence of Albania </a:t>
            </a:r>
          </a:p>
          <a:p>
            <a:pPr lvl="1" eaLnBrk="1" hangingPunct="1">
              <a:lnSpc>
                <a:spcPct val="90000"/>
              </a:lnSpc>
            </a:pPr>
            <a:r>
              <a:rPr lang="en-US" altLang="en-US">
                <a:latin typeface="Calibri" panose="020F0502020204030204" pitchFamily="34" charset="0"/>
                <a:ea typeface="ＭＳ Ｐゴシック" panose="020B0600070205080204" pitchFamily="34" charset="-128"/>
              </a:rPr>
              <a:t>Tito’s control of Yugoslavia</a:t>
            </a:r>
          </a:p>
          <a:p>
            <a:pPr lvl="1" eaLnBrk="1" hangingPunct="1">
              <a:lnSpc>
                <a:spcPct val="90000"/>
              </a:lnSpc>
            </a:pPr>
            <a:r>
              <a:rPr lang="en-US" altLang="en-US">
                <a:latin typeface="Calibri" panose="020F0502020204030204" pitchFamily="34" charset="0"/>
                <a:ea typeface="ＭＳ Ｐゴシック" panose="020B0600070205080204" pitchFamily="34" charset="-128"/>
              </a:rPr>
              <a:t>Policy of Stalinization for Soviet satellites</a:t>
            </a:r>
          </a:p>
          <a:p>
            <a:pPr lvl="2" eaLnBrk="1" hangingPunct="1">
              <a:lnSpc>
                <a:spcPct val="90000"/>
              </a:lnSpc>
            </a:pPr>
            <a:r>
              <a:rPr lang="en-US" altLang="en-US">
                <a:latin typeface="Calibri" panose="020F0502020204030204" pitchFamily="34" charset="0"/>
                <a:ea typeface="ＭＳ Ｐゴシック" panose="020B0600070205080204" pitchFamily="34" charset="-128"/>
              </a:rPr>
              <a:t>Five-year plans: industry and collectivization</a:t>
            </a:r>
          </a:p>
          <a:p>
            <a:pPr eaLnBrk="1" hangingPunct="1">
              <a:lnSpc>
                <a:spcPct val="90000"/>
              </a:lnSpc>
            </a:pPr>
            <a:r>
              <a:rPr lang="en-US" altLang="en-US">
                <a:latin typeface="Calibri" panose="020F0502020204030204" pitchFamily="34" charset="0"/>
                <a:ea typeface="ＭＳ Ｐゴシック" panose="020B0600070205080204" pitchFamily="34" charset="-128"/>
              </a:rPr>
              <a:t>1956: Upheaval in Eastern Europe</a:t>
            </a:r>
          </a:p>
          <a:p>
            <a:pPr lvl="1" eaLnBrk="1" hangingPunct="1">
              <a:lnSpc>
                <a:spcPct val="90000"/>
              </a:lnSpc>
            </a:pPr>
            <a:r>
              <a:rPr lang="en-US" altLang="en-US" sz="2400">
                <a:latin typeface="Calibri" panose="020F0502020204030204" pitchFamily="34" charset="0"/>
                <a:ea typeface="ＭＳ Ｐゴシック" panose="020B0600070205080204" pitchFamily="34" charset="-128"/>
              </a:rPr>
              <a:t>Soviets agree to let Poland follow its own socialist plan in return for loyalty to Warsaw Pact</a:t>
            </a:r>
          </a:p>
          <a:p>
            <a:pPr lvl="1" eaLnBrk="1" hangingPunct="1">
              <a:lnSpc>
                <a:spcPct val="90000"/>
              </a:lnSpc>
            </a:pPr>
            <a:r>
              <a:rPr lang="en-US" altLang="en-US" sz="2400">
                <a:latin typeface="Calibri" panose="020F0502020204030204" pitchFamily="34" charset="0"/>
                <a:ea typeface="ＭＳ Ｐゴシック" panose="020B0600070205080204" pitchFamily="34" charset="-128"/>
              </a:rPr>
              <a:t>Hungary’s quest for reform leads to dissent and Soviet repression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Title 1"/>
          <p:cNvSpPr>
            <a:spLocks noGrp="1"/>
          </p:cNvSpPr>
          <p:nvPr>
            <p:ph type="title" idx="4294967295"/>
          </p:nvPr>
        </p:nvSpPr>
        <p:spPr>
          <a:xfrm>
            <a:off x="0" y="76200"/>
            <a:ext cx="9144000" cy="457200"/>
          </a:xfrm>
        </p:spPr>
        <p:txBody>
          <a:bodyPr/>
          <a:lstStyle/>
          <a:p>
            <a:r>
              <a:rPr lang="en-US" altLang="en-US" sz="3000">
                <a:solidFill>
                  <a:srgbClr val="000000"/>
                </a:solidFill>
                <a:latin typeface="Calibri" panose="020F0502020204030204" pitchFamily="34" charset="0"/>
                <a:ea typeface="ＭＳ Ｐゴシック" panose="020B0600070205080204" pitchFamily="34" charset="-128"/>
              </a:rPr>
              <a:t>Hungarian Revolt </a:t>
            </a:r>
            <a:endParaRPr lang="en-US" altLang="en-US">
              <a:ea typeface="ＭＳ Ｐゴシック" panose="020B0600070205080204" pitchFamily="34" charset="-128"/>
            </a:endParaRPr>
          </a:p>
        </p:txBody>
      </p:sp>
      <p:sp>
        <p:nvSpPr>
          <p:cNvPr id="3993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p879</a:t>
            </a:r>
          </a:p>
        </p:txBody>
      </p:sp>
      <p:pic>
        <p:nvPicPr>
          <p:cNvPr id="399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3038" y="762000"/>
            <a:ext cx="625792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
          <p:cNvSpPr>
            <a:spLocks noChangeArrowheads="1"/>
          </p:cNvSpPr>
          <p:nvPr/>
        </p:nvSpPr>
        <p:spPr bwMode="auto">
          <a:xfrm>
            <a:off x="419100" y="5062538"/>
            <a:ext cx="83058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Young fighters are shown walking with their weapons away from the Kilian barracks in the background. The Corvin Passage behind them was a strategic transportation route that the insurgents defended by resisting Soviet tanks during the Hungarian Revolution.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82600"/>
            <a:ext cx="8458200" cy="457200"/>
          </a:xfrm>
        </p:spPr>
        <p:txBody>
          <a:bodyPr/>
          <a:lstStyle/>
          <a:p>
            <a:pPr>
              <a:defRPr/>
            </a:pPr>
            <a:r>
              <a:rPr lang="en-US" kern="1200" dirty="0">
                <a:solidFill>
                  <a:srgbClr val="000000"/>
                </a:solidFill>
                <a:latin typeface="Calibri"/>
                <a:ea typeface="ＭＳ Ｐゴシック"/>
                <a:cs typeface="ＭＳ Ｐゴシック"/>
              </a:rPr>
              <a:t>CHRONOLOGY The Soviet Union and Satellite States in Eastern Europe</a:t>
            </a:r>
            <a:endParaRPr lang="en-US" dirty="0"/>
          </a:p>
        </p:txBody>
      </p:sp>
      <p:sp>
        <p:nvSpPr>
          <p:cNvPr id="419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p880</a:t>
            </a:r>
          </a:p>
        </p:txBody>
      </p:sp>
      <p:graphicFrame>
        <p:nvGraphicFramePr>
          <p:cNvPr id="6" name="Table 5"/>
          <p:cNvGraphicFramePr>
            <a:graphicFrameLocks noGrp="1"/>
          </p:cNvGraphicFramePr>
          <p:nvPr>
            <p:extLst>
              <p:ext uri="{D42A27DB-BD31-4B8C-83A1-F6EECF244321}">
                <p14:modId xmlns:p14="http://schemas.microsoft.com/office/powerpoint/2010/main" val="1691490952"/>
              </p:ext>
            </p:extLst>
          </p:nvPr>
        </p:nvGraphicFramePr>
        <p:xfrm>
          <a:off x="1562100" y="1905000"/>
          <a:ext cx="6705600" cy="4089400"/>
        </p:xfrm>
        <a:graphic>
          <a:graphicData uri="http://schemas.openxmlformats.org/drawingml/2006/table">
            <a:tbl>
              <a:tblPr firstRow="1"/>
              <a:tblGrid>
                <a:gridCol w="5388791">
                  <a:extLst>
                    <a:ext uri="{9D8B030D-6E8A-4147-A177-3AD203B41FA5}">
                      <a16:colId xmlns:a16="http://schemas.microsoft.com/office/drawing/2014/main" xmlns="" val="20000"/>
                    </a:ext>
                  </a:extLst>
                </a:gridCol>
                <a:gridCol w="1316809">
                  <a:extLst>
                    <a:ext uri="{9D8B030D-6E8A-4147-A177-3AD203B41FA5}">
                      <a16:colId xmlns:a16="http://schemas.microsoft.com/office/drawing/2014/main" xmlns="" val="20001"/>
                    </a:ext>
                  </a:extLst>
                </a:gridCol>
              </a:tblGrid>
              <a:tr h="58420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5842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Death of Stalin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5842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Khrushchev’s denunciation of Stalin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5842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Attempt at reforms in Poland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5842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Hungarian revolt is crushed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5842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Berlin Wall is built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1961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5842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Brezhnev replaces Khrushchev</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1964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82978" y="304800"/>
            <a:ext cx="8458200" cy="1295400"/>
          </a:xfrm>
        </p:spPr>
        <p:txBody>
          <a:bodyPr/>
          <a:lstStyle/>
          <a:p>
            <a:pPr eaLnBrk="1" hangingPunct="1"/>
            <a:r>
              <a:rPr lang="en-US" altLang="en-US" dirty="0">
                <a:latin typeface="Calibri" panose="020F0502020204030204" pitchFamily="34" charset="0"/>
                <a:ea typeface="ＭＳ Ｐゴシック" panose="020B0600070205080204" pitchFamily="34" charset="-128"/>
              </a:rPr>
              <a:t>Western Europe: The Revival of Democracy and the Economy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(Slide 1 of 2)</a:t>
            </a:r>
          </a:p>
        </p:txBody>
      </p:sp>
      <p:sp>
        <p:nvSpPr>
          <p:cNvPr id="44035" name="Rectangle 3"/>
          <p:cNvSpPr>
            <a:spLocks noGrp="1" noChangeArrowheads="1"/>
          </p:cNvSpPr>
          <p:nvPr>
            <p:ph type="body" idx="1"/>
          </p:nvPr>
        </p:nvSpPr>
        <p:spPr>
          <a:xfrm>
            <a:off x="682978" y="1905000"/>
            <a:ext cx="8034337" cy="4953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After the War: Patterns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Short-lived Communist successes and the return of moderates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Relatively rapid recovery</a:t>
            </a:r>
          </a:p>
          <a:p>
            <a:pPr eaLnBrk="1" hangingPunct="1">
              <a:lnSpc>
                <a:spcPct val="90000"/>
              </a:lnSpc>
            </a:pPr>
            <a:r>
              <a:rPr lang="en-US" altLang="en-US" dirty="0">
                <a:latin typeface="Calibri" panose="020F0502020204030204" pitchFamily="34" charset="0"/>
                <a:ea typeface="ＭＳ Ｐゴシック" panose="020B0600070205080204" pitchFamily="34" charset="-128"/>
              </a:rPr>
              <a:t>France: the Domination of Charles de Gaulle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Fifth Republic, 1958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Powers of the President enhanced</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Invested heavily in the nuclear arms race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Student riots, May 1968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Resignation of de Gaulle, April 1969</a:t>
            </a:r>
            <a:r>
              <a:rPr lang="en-US" altLang="en-US" sz="1600" dirty="0">
                <a:latin typeface="Calibri" panose="020F0502020204030204" pitchFamily="34" charset="0"/>
                <a:ea typeface="ＭＳ Ｐゴシック" panose="020B0600070205080204" pitchFamily="34" charset="-128"/>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Charles de Gaulle</a:t>
            </a:r>
            <a:endParaRPr lang="en-US" dirty="0"/>
          </a:p>
        </p:txBody>
      </p:sp>
      <p:sp>
        <p:nvSpPr>
          <p:cNvPr id="450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p881</a:t>
            </a:r>
          </a:p>
        </p:txBody>
      </p:sp>
      <p:pic>
        <p:nvPicPr>
          <p:cNvPr id="450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838200"/>
            <a:ext cx="35210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Rectangle 2"/>
          <p:cNvSpPr>
            <a:spLocks noChangeArrowheads="1"/>
          </p:cNvSpPr>
          <p:nvPr/>
        </p:nvSpPr>
        <p:spPr bwMode="auto">
          <a:xfrm>
            <a:off x="517525" y="5151438"/>
            <a:ext cx="8108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Charles de Gaulle returned to politics in 1958 in response to the crisis in Algeria. As president, he sought to revive the greatness of the French nation. </a:t>
            </a:r>
            <a:endParaRPr lang="en-US" altLang="en-US"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85800" y="152400"/>
            <a:ext cx="8458200" cy="1066800"/>
          </a:xfrm>
        </p:spPr>
        <p:txBody>
          <a:bodyPr/>
          <a:lstStyle/>
          <a:p>
            <a:pPr eaLnBrk="1" hangingPunct="1"/>
            <a:r>
              <a:rPr lang="en-US" altLang="en-US" sz="3600" dirty="0">
                <a:latin typeface="Calibri" panose="020F0502020204030204" pitchFamily="34" charset="0"/>
                <a:ea typeface="ＭＳ Ｐゴシック" panose="020B0600070205080204" pitchFamily="34" charset="-128"/>
              </a:rPr>
              <a:t>Western Europe: The Revival of Democracy and the Economy (Slide 2 of 2)</a:t>
            </a:r>
          </a:p>
        </p:txBody>
      </p:sp>
      <p:sp>
        <p:nvSpPr>
          <p:cNvPr id="47107" name="Rectangle 3"/>
          <p:cNvSpPr>
            <a:spLocks noGrp="1" noChangeArrowheads="1"/>
          </p:cNvSpPr>
          <p:nvPr>
            <p:ph type="body" idx="1"/>
          </p:nvPr>
        </p:nvSpPr>
        <p:spPr>
          <a:xfrm>
            <a:off x="652463" y="1447800"/>
            <a:ext cx="8491537" cy="4557713"/>
          </a:xfrm>
        </p:spPr>
        <p:txBody>
          <a:bodyPr/>
          <a:lstStyle/>
          <a:p>
            <a:pPr eaLnBrk="1" hangingPunct="1">
              <a:lnSpc>
                <a:spcPct val="80000"/>
              </a:lnSpc>
            </a:pPr>
            <a:r>
              <a:rPr lang="en-US" altLang="en-US" dirty="0">
                <a:latin typeface="Calibri" panose="020F0502020204030204" pitchFamily="34" charset="0"/>
                <a:ea typeface="ＭＳ Ｐゴシック" panose="020B0600070205080204" pitchFamily="34" charset="-128"/>
              </a:rPr>
              <a:t>West Germany: a Reconceived Nation</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Chancellor Konrad Adenauer (1876 – 1967)</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Reconciliation with France</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Resurrection of the economy</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The trials at Nuremberg and the Nazi past </a:t>
            </a:r>
          </a:p>
          <a:p>
            <a:pPr eaLnBrk="1" hangingPunct="1">
              <a:lnSpc>
                <a:spcPct val="80000"/>
              </a:lnSpc>
            </a:pPr>
            <a:r>
              <a:rPr lang="en-US" altLang="en-US" dirty="0">
                <a:latin typeface="Calibri" panose="020F0502020204030204" pitchFamily="34" charset="0"/>
                <a:ea typeface="ＭＳ Ｐゴシック" panose="020B0600070205080204" pitchFamily="34" charset="-128"/>
              </a:rPr>
              <a:t>Great Britain: The Welfare State</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Clement Atlee (1883 – 1967) </a:t>
            </a:r>
          </a:p>
          <a:p>
            <a:pPr lvl="2" eaLnBrk="1" hangingPunct="1">
              <a:lnSpc>
                <a:spcPct val="80000"/>
              </a:lnSpc>
            </a:pPr>
            <a:r>
              <a:rPr lang="en-US" altLang="en-US" dirty="0">
                <a:latin typeface="Calibri" panose="020F0502020204030204" pitchFamily="34" charset="0"/>
                <a:ea typeface="ＭＳ Ｐゴシック" panose="020B0600070205080204" pitchFamily="34" charset="-128"/>
              </a:rPr>
              <a:t>Nationalization, social security, and socialized medicine: model welfare state</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Slow economic recovery and loss of status as a world power</a:t>
            </a:r>
          </a:p>
          <a:p>
            <a:pPr eaLnBrk="1" hangingPunct="1">
              <a:lnSpc>
                <a:spcPct val="80000"/>
              </a:lnSpc>
            </a:pPr>
            <a:r>
              <a:rPr lang="en-US" altLang="en-US" dirty="0">
                <a:latin typeface="Calibri" panose="020F0502020204030204" pitchFamily="34" charset="0"/>
                <a:ea typeface="ＭＳ Ｐゴシック" panose="020B0600070205080204" pitchFamily="34" charset="-128"/>
              </a:rPr>
              <a:t>Italy: Weak Coalition Government</a:t>
            </a:r>
          </a:p>
          <a:p>
            <a:pPr lvl="1" eaLnBrk="1" hangingPunct="1">
              <a:lnSpc>
                <a:spcPct val="80000"/>
              </a:lnSpc>
            </a:pPr>
            <a:r>
              <a:rPr lang="en-US" altLang="en-US" dirty="0">
                <a:latin typeface="Calibri" panose="020F0502020204030204" pitchFamily="34" charset="0"/>
                <a:ea typeface="ＭＳ Ｐゴシック" panose="020B0600070205080204" pitchFamily="34" charset="-128"/>
              </a:rPr>
              <a:t>Domination by Christian Democrats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British Welfare State: Free Milk at School</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p882</a:t>
            </a:r>
          </a:p>
        </p:txBody>
      </p:sp>
      <p:pic>
        <p:nvPicPr>
          <p:cNvPr id="481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20900" y="838200"/>
            <a:ext cx="49022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2"/>
          <p:cNvSpPr>
            <a:spLocks noChangeArrowheads="1"/>
          </p:cNvSpPr>
          <p:nvPr/>
        </p:nvSpPr>
        <p:spPr bwMode="auto">
          <a:xfrm>
            <a:off x="860425" y="5448300"/>
            <a:ext cx="74231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creation of the welfare state was a prominent social development in postwar Europe. The desire to improve the health of children led to welfare programs that provided free food for young people. </a:t>
            </a:r>
            <a:endParaRPr lang="en-US" altLang="en-US"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Development of the Cold War</a:t>
            </a:r>
          </a:p>
        </p:txBody>
      </p:sp>
      <p:sp>
        <p:nvSpPr>
          <p:cNvPr id="7171" name="Rectangle 11"/>
          <p:cNvSpPr>
            <a:spLocks noGrp="1" noChangeArrowheads="1"/>
          </p:cNvSpPr>
          <p:nvPr>
            <p:ph type="body" idx="1"/>
          </p:nvPr>
        </p:nvSpPr>
        <p:spPr>
          <a:xfrm>
            <a:off x="685800" y="914400"/>
            <a:ext cx="7769225"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Confrontation of the Superpowers: Who Started the Cold War?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Divergent historical perspectives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tradition of power politics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Soviet concerns about western borders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U.S. interest in its new power and prestige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Disagreement over Eastern Europe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Between 1945 and 1947 Communist governments established in East Germany, Bulgaria, Romania, Poland, and Hungary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Truman Doctrine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U.S. </a:t>
            </a:r>
            <a:r>
              <a:rPr lang="en-US" altLang="en-US" dirty="0" smtClean="0">
                <a:latin typeface="Calibri" panose="020F0502020204030204" pitchFamily="34" charset="0"/>
                <a:ea typeface="ＭＳ Ｐゴシック" panose="020B0600070205080204" pitchFamily="34" charset="-128"/>
              </a:rPr>
              <a:t>will aid any nation “threatened by the expansion of communism.”</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Western Europe: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Move toward Unity</a:t>
            </a:r>
          </a:p>
        </p:txBody>
      </p:sp>
      <p:sp>
        <p:nvSpPr>
          <p:cNvPr id="50179" name="Rectangle 3"/>
          <p:cNvSpPr>
            <a:spLocks noGrp="1" noChangeArrowheads="1"/>
          </p:cNvSpPr>
          <p:nvPr>
            <p:ph type="body" idx="1"/>
          </p:nvPr>
        </p:nvSpPr>
        <p:spPr/>
        <p:txBody>
          <a:bodyPr/>
          <a:lstStyle/>
          <a:p>
            <a:pPr eaLnBrk="1" hangingPunct="1"/>
            <a:r>
              <a:rPr lang="en-US" altLang="en-US">
                <a:latin typeface="Calibri" panose="020F0502020204030204" pitchFamily="34" charset="0"/>
                <a:ea typeface="ＭＳ Ｐゴシック" panose="020B0600070205080204" pitchFamily="34" charset="-128"/>
              </a:rPr>
              <a:t>Economic Solidarity</a:t>
            </a:r>
          </a:p>
          <a:p>
            <a:pPr lvl="1" eaLnBrk="1" hangingPunct="1"/>
            <a:r>
              <a:rPr lang="en-US" altLang="en-US">
                <a:latin typeface="Calibri" panose="020F0502020204030204" pitchFamily="34" charset="0"/>
                <a:ea typeface="ＭＳ Ｐゴシック" panose="020B0600070205080204" pitchFamily="34" charset="-128"/>
              </a:rPr>
              <a:t>European Coal and Steel Community (ECSC), formed 1951</a:t>
            </a:r>
          </a:p>
          <a:p>
            <a:pPr lvl="2" eaLnBrk="1" hangingPunct="1"/>
            <a:r>
              <a:rPr lang="en-US" altLang="en-US">
                <a:latin typeface="Calibri" panose="020F0502020204030204" pitchFamily="34" charset="0"/>
                <a:ea typeface="ＭＳ Ｐゴシック" panose="020B0600070205080204" pitchFamily="34" charset="-128"/>
              </a:rPr>
              <a:t>Elimination of tariffs and trade barriers </a:t>
            </a:r>
          </a:p>
          <a:p>
            <a:pPr lvl="1" eaLnBrk="1" hangingPunct="1"/>
            <a:r>
              <a:rPr lang="en-US" altLang="en-US">
                <a:latin typeface="Calibri" panose="020F0502020204030204" pitchFamily="34" charset="0"/>
                <a:ea typeface="ＭＳ Ｐゴシック" panose="020B0600070205080204" pitchFamily="34" charset="-128"/>
              </a:rPr>
              <a:t>European Atomic Energy Community (EURATOM), 1957</a:t>
            </a:r>
          </a:p>
          <a:p>
            <a:pPr lvl="1" eaLnBrk="1" hangingPunct="1"/>
            <a:r>
              <a:rPr lang="en-US" altLang="en-US">
                <a:latin typeface="Calibri" panose="020F0502020204030204" pitchFamily="34" charset="0"/>
                <a:ea typeface="ＭＳ Ｐゴシック" panose="020B0600070205080204" pitchFamily="34" charset="-128"/>
              </a:rPr>
              <a:t>European Economic Community (EEC, also known as the Common Market), 1957</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European Economic Community, 1957</a:t>
            </a:r>
            <a:endParaRPr lang="en-US" dirty="0"/>
          </a:p>
        </p:txBody>
      </p:sp>
      <p:sp>
        <p:nvSpPr>
          <p:cNvPr id="512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p884</a:t>
            </a:r>
          </a:p>
        </p:txBody>
      </p:sp>
      <p:pic>
        <p:nvPicPr>
          <p:cNvPr id="31749" name="Picture 2" descr="A map shows the following countries: France, Netherlands, Belgium, Luxembourg, Italy,  and West Germany." title="European Economic Community, 195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798513"/>
            <a:ext cx="44196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09172" y="344488"/>
            <a:ext cx="8334828" cy="457200"/>
          </a:xfrm>
        </p:spPr>
        <p:txBody>
          <a:bodyPr/>
          <a:lstStyle/>
          <a:p>
            <a:pPr eaLnBrk="1" hangingPunct="1">
              <a:defRPr/>
            </a:pPr>
            <a:r>
              <a:rPr lang="en-US" kern="1200" dirty="0">
                <a:solidFill>
                  <a:srgbClr val="000000"/>
                </a:solidFill>
                <a:latin typeface="Calibri"/>
                <a:ea typeface="ＭＳ Ｐゴシック"/>
                <a:cs typeface="ＭＳ Ｐゴシック"/>
              </a:rPr>
              <a:t>CHRONOLOGY Western Europe After the War</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p884</a:t>
            </a:r>
          </a:p>
        </p:txBody>
      </p:sp>
      <p:graphicFrame>
        <p:nvGraphicFramePr>
          <p:cNvPr id="6" name="Table 5"/>
          <p:cNvGraphicFramePr>
            <a:graphicFrameLocks noGrp="1"/>
          </p:cNvGraphicFramePr>
          <p:nvPr>
            <p:extLst>
              <p:ext uri="{D42A27DB-BD31-4B8C-83A1-F6EECF244321}">
                <p14:modId xmlns:p14="http://schemas.microsoft.com/office/powerpoint/2010/main" val="250831923"/>
              </p:ext>
            </p:extLst>
          </p:nvPr>
        </p:nvGraphicFramePr>
        <p:xfrm>
          <a:off x="923472" y="1109091"/>
          <a:ext cx="8106228" cy="5458593"/>
        </p:xfrm>
        <a:graphic>
          <a:graphicData uri="http://schemas.openxmlformats.org/drawingml/2006/table">
            <a:tbl>
              <a:tblPr firstRow="1"/>
              <a:tblGrid>
                <a:gridCol w="6963228">
                  <a:extLst>
                    <a:ext uri="{9D8B030D-6E8A-4147-A177-3AD203B41FA5}">
                      <a16:colId xmlns:a16="http://schemas.microsoft.com/office/drawing/2014/main" xmlns="" val="20000"/>
                    </a:ext>
                  </a:extLst>
                </a:gridCol>
                <a:gridCol w="1143000">
                  <a:extLst>
                    <a:ext uri="{9D8B030D-6E8A-4147-A177-3AD203B41FA5}">
                      <a16:colId xmlns:a16="http://schemas.microsoft.com/office/drawing/2014/main" xmlns="" val="20001"/>
                    </a:ext>
                  </a:extLst>
                </a:gridCol>
              </a:tblGrid>
              <a:tr h="475871">
                <a:tc>
                  <a:txBody>
                    <a:bodyPr/>
                    <a:lstStyle/>
                    <a:p>
                      <a:pPr marL="0" marR="0">
                        <a:lnSpc>
                          <a:spcPct val="115000"/>
                        </a:lnSpc>
                        <a:spcBef>
                          <a:spcPts val="0"/>
                        </a:spcBef>
                        <a:spcAft>
                          <a:spcPts val="0"/>
                        </a:spcAft>
                      </a:pPr>
                      <a:r>
                        <a:rPr lang="en-US" sz="23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b="1" kern="1200" dirty="0">
                          <a:solidFill>
                            <a:schemeClr val="tx1"/>
                          </a:solidFill>
                          <a:effectLst/>
                          <a:latin typeface="Calibri" panose="020F0502020204030204" pitchFamily="34" charset="0"/>
                          <a:ea typeface="Calibri"/>
                          <a:cs typeface="Times New Roman"/>
                        </a:rPr>
                        <a:t>Dates</a:t>
                      </a:r>
                      <a:endParaRPr lang="en-US" sz="23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0"/>
                  </a:ext>
                </a:extLst>
              </a:tr>
              <a:tr h="388481">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Welfare state emerges in Great Britain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1"/>
                  </a:ext>
                </a:extLst>
              </a:tr>
              <a:tr h="475871">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Italy</a:t>
                      </a:r>
                      <a:r>
                        <a:rPr lang="en-US" sz="2300" baseline="0" dirty="0">
                          <a:effectLst/>
                          <a:latin typeface="Calibri" panose="020F0502020204030204" pitchFamily="34" charset="0"/>
                          <a:ea typeface="Calibri"/>
                          <a:cs typeface="Times New Roman"/>
                        </a:rPr>
                        <a:t> becomes a democratic republic</a:t>
                      </a:r>
                      <a:endParaRPr lang="en-US" sz="23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1946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208006998"/>
                  </a:ext>
                </a:extLst>
              </a:tr>
              <a:tr h="475871">
                <a:tc>
                  <a:txBody>
                    <a:bodyPr/>
                    <a:lstStyle/>
                    <a:p>
                      <a:pPr marL="0" marR="0">
                        <a:lnSpc>
                          <a:spcPct val="115000"/>
                        </a:lnSpc>
                        <a:spcBef>
                          <a:spcPts val="0"/>
                        </a:spcBef>
                        <a:spcAft>
                          <a:spcPts val="0"/>
                        </a:spcAft>
                      </a:pPr>
                      <a:r>
                        <a:rPr lang="en-US" sz="2300" dirty="0" err="1">
                          <a:effectLst/>
                          <a:latin typeface="Calibri" panose="020F0502020204030204" pitchFamily="34" charset="0"/>
                          <a:ea typeface="Calibri"/>
                          <a:cs typeface="Times New Roman"/>
                        </a:rPr>
                        <a:t>Alcide</a:t>
                      </a:r>
                      <a:r>
                        <a:rPr lang="en-US" sz="2300" dirty="0">
                          <a:effectLst/>
                          <a:latin typeface="Calibri" panose="020F0502020204030204" pitchFamily="34" charset="0"/>
                          <a:ea typeface="Calibri"/>
                          <a:cs typeface="Times New Roman"/>
                        </a:rPr>
                        <a:t> de </a:t>
                      </a:r>
                      <a:r>
                        <a:rPr lang="en-US" sz="2300" dirty="0" err="1">
                          <a:effectLst/>
                          <a:latin typeface="Calibri" panose="020F0502020204030204" pitchFamily="34" charset="0"/>
                          <a:ea typeface="Calibri"/>
                          <a:cs typeface="Times New Roman"/>
                        </a:rPr>
                        <a:t>Gasperi</a:t>
                      </a:r>
                      <a:r>
                        <a:rPr lang="en-US" sz="2300" dirty="0">
                          <a:effectLst/>
                          <a:latin typeface="Calibri" panose="020F0502020204030204" pitchFamily="34" charset="0"/>
                          <a:ea typeface="Calibri"/>
                          <a:cs typeface="Times New Roman"/>
                        </a:rPr>
                        <a:t> becomes prime minister of Italy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1948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738637903"/>
                  </a:ext>
                </a:extLst>
              </a:tr>
              <a:tr h="388481">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Konrad Adenauer becomes chancellor of West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1949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2"/>
                  </a:ext>
                </a:extLst>
              </a:tr>
              <a:tr h="388481">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Formation of European Coal and Steel Community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1951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3"/>
                  </a:ext>
                </a:extLst>
              </a:tr>
              <a:tr h="388481">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West Germany</a:t>
                      </a:r>
                      <a:r>
                        <a:rPr lang="en-US" sz="2300" baseline="0" dirty="0">
                          <a:effectLst/>
                          <a:latin typeface="Calibri" panose="020F0502020204030204" pitchFamily="34" charset="0"/>
                          <a:ea typeface="Calibri"/>
                          <a:cs typeface="Times New Roman"/>
                        </a:rPr>
                        <a:t> joins </a:t>
                      </a:r>
                      <a:r>
                        <a:rPr lang="en-US" sz="2300" dirty="0">
                          <a:effectLst/>
                          <a:latin typeface="Calibri" panose="020F0502020204030204" pitchFamily="34" charset="0"/>
                          <a:ea typeface="Calibri"/>
                          <a:cs typeface="Times New Roman"/>
                        </a:rPr>
                        <a:t>NATO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1955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4"/>
                  </a:ext>
                </a:extLst>
              </a:tr>
              <a:tr h="365655">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Suez Crisis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1956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4269168354"/>
                  </a:ext>
                </a:extLst>
              </a:tr>
              <a:tr h="365655">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Formation of EURATOM</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1957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2774803786"/>
                  </a:ext>
                </a:extLst>
              </a:tr>
              <a:tr h="776963">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Formation of European Economic Community (Common Market)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1957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5"/>
                  </a:ext>
                </a:extLst>
              </a:tr>
              <a:tr h="388481">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Charles de Gaulle</a:t>
                      </a:r>
                      <a:r>
                        <a:rPr lang="en-US" sz="2300" baseline="0" dirty="0">
                          <a:effectLst/>
                          <a:latin typeface="Calibri" panose="020F0502020204030204" pitchFamily="34" charset="0"/>
                          <a:ea typeface="Calibri"/>
                          <a:cs typeface="Times New Roman"/>
                        </a:rPr>
                        <a:t> assumes</a:t>
                      </a:r>
                      <a:r>
                        <a:rPr lang="en-US" sz="2300" dirty="0">
                          <a:effectLst/>
                          <a:latin typeface="Calibri" panose="020F0502020204030204" pitchFamily="34" charset="0"/>
                          <a:ea typeface="Calibri"/>
                          <a:cs typeface="Times New Roman"/>
                        </a:rPr>
                        <a:t> power in France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1958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6"/>
                  </a:ext>
                </a:extLst>
              </a:tr>
              <a:tr h="378766">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Erhard becomes chancellor of Germany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Calibri" panose="020F0502020204030204" pitchFamily="34" charset="0"/>
                          <a:ea typeface="Calibri"/>
                          <a:cs typeface="Times New Roman"/>
                        </a:rPr>
                        <a:t>1963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noChangeArrowheads="1"/>
          </p:cNvSpPr>
          <p:nvPr>
            <p:ph type="title"/>
          </p:nvPr>
        </p:nvSpPr>
        <p:spPr>
          <a:xfrm>
            <a:off x="685800" y="15240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United States and Canada: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 New Era</a:t>
            </a:r>
          </a:p>
        </p:txBody>
      </p:sp>
      <p:sp>
        <p:nvSpPr>
          <p:cNvPr id="55299" name="Rectangle 7"/>
          <p:cNvSpPr>
            <a:spLocks noGrp="1" noChangeArrowheads="1"/>
          </p:cNvSpPr>
          <p:nvPr>
            <p:ph type="body" idx="1"/>
          </p:nvPr>
        </p:nvSpPr>
        <p:spPr>
          <a:xfrm>
            <a:off x="685800" y="1371600"/>
            <a:ext cx="8305800"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American Politics and Society in the 1950s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Continuing Influence of the New Deal</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Prosperity of the 1950s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McCarthyism and the “Red Scare”</a:t>
            </a:r>
          </a:p>
          <a:p>
            <a:pPr eaLnBrk="1" hangingPunct="1">
              <a:lnSpc>
                <a:spcPct val="90000"/>
              </a:lnSpc>
            </a:pPr>
            <a:r>
              <a:rPr lang="en-US" altLang="en-US" dirty="0">
                <a:latin typeface="Calibri" panose="020F0502020204030204" pitchFamily="34" charset="0"/>
                <a:ea typeface="ＭＳ Ｐゴシック" panose="020B0600070205080204" pitchFamily="34" charset="-128"/>
              </a:rPr>
              <a:t>Decade of Upheaval: America in the 1960s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Lyndon Johnson and the Great Society</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Civil rights movement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Martin Luther King (1929 – 1968)</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Civil Rights Act of 1964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Malcolm X (1925 – 1965)</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Development of Canada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Civil Rights Movement</a:t>
            </a:r>
            <a:endParaRPr lang="en-US" dirty="0"/>
          </a:p>
        </p:txBody>
      </p:sp>
      <p:sp>
        <p:nvSpPr>
          <p:cNvPr id="563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p885</a:t>
            </a:r>
          </a:p>
        </p:txBody>
      </p:sp>
      <p:pic>
        <p:nvPicPr>
          <p:cNvPr id="563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914400"/>
            <a:ext cx="58070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a:spLocks noChangeArrowheads="1"/>
          </p:cNvSpPr>
          <p:nvPr/>
        </p:nvSpPr>
        <p:spPr bwMode="auto">
          <a:xfrm>
            <a:off x="800100" y="5257800"/>
            <a:ext cx="754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the early 1960s, Martin Luther King Jr. and his Southern Christian Leadership Conference organized a variety of activities to pursue the goal of racial equality. </a:t>
            </a:r>
            <a:endParaRPr lang="en-US" altLang="en-US"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noChangeArrowheads="1"/>
          </p:cNvSpPr>
          <p:nvPr>
            <p:ph type="title"/>
          </p:nvPr>
        </p:nvSpPr>
        <p:spPr>
          <a:xfrm>
            <a:off x="762000" y="76200"/>
            <a:ext cx="83820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Postwar Society</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and Culture in the Western World (Slide 1 of 4)</a:t>
            </a:r>
          </a:p>
        </p:txBody>
      </p:sp>
      <p:sp>
        <p:nvSpPr>
          <p:cNvPr id="58371" name="Rectangle 5"/>
          <p:cNvSpPr>
            <a:spLocks noGrp="1" noChangeArrowheads="1"/>
          </p:cNvSpPr>
          <p:nvPr>
            <p:ph type="body" idx="1"/>
          </p:nvPr>
        </p:nvSpPr>
        <p:spPr>
          <a:xfrm>
            <a:off x="652463" y="1447800"/>
            <a:ext cx="7769225" cy="4113213"/>
          </a:xfrm>
        </p:spPr>
        <p:txBody>
          <a:bodyPr/>
          <a:lstStyle/>
          <a:p>
            <a:pPr eaLnBrk="1" hangingPunct="1"/>
            <a:r>
              <a:rPr lang="en-US" altLang="en-US">
                <a:latin typeface="Calibri" panose="020F0502020204030204" pitchFamily="34" charset="0"/>
                <a:ea typeface="ＭＳ Ｐゴシック" panose="020B0600070205080204" pitchFamily="34" charset="-128"/>
              </a:rPr>
              <a:t>The Structure of European Society</a:t>
            </a:r>
          </a:p>
          <a:p>
            <a:pPr lvl="1" eaLnBrk="1" hangingPunct="1"/>
            <a:r>
              <a:rPr lang="en-US" altLang="en-US">
                <a:latin typeface="Calibri" panose="020F0502020204030204" pitchFamily="34" charset="0"/>
                <a:ea typeface="ＭＳ Ｐゴシック" panose="020B0600070205080204" pitchFamily="34" charset="-128"/>
              </a:rPr>
              <a:t>The changing middle class</a:t>
            </a:r>
          </a:p>
          <a:p>
            <a:pPr lvl="2" eaLnBrk="1" hangingPunct="1"/>
            <a:r>
              <a:rPr lang="en-US" altLang="en-US">
                <a:latin typeface="Calibri" panose="020F0502020204030204" pitchFamily="34" charset="0"/>
                <a:ea typeface="ＭＳ Ｐゴシック" panose="020B0600070205080204" pitchFamily="34" charset="-128"/>
              </a:rPr>
              <a:t>Traditional middle class joined by new group of white collar workers</a:t>
            </a:r>
          </a:p>
          <a:p>
            <a:pPr lvl="1" eaLnBrk="1" hangingPunct="1"/>
            <a:r>
              <a:rPr lang="en-US" altLang="en-US">
                <a:latin typeface="Calibri" panose="020F0502020204030204" pitchFamily="34" charset="0"/>
                <a:ea typeface="ＭＳ Ｐゴシック" panose="020B0600070205080204" pitchFamily="34" charset="-128"/>
              </a:rPr>
              <a:t>A society of consumers</a:t>
            </a:r>
          </a:p>
          <a:p>
            <a:pPr lvl="2" eaLnBrk="1" hangingPunct="1"/>
            <a:r>
              <a:rPr lang="en-US" altLang="en-US">
                <a:latin typeface="Calibri" panose="020F0502020204030204" pitchFamily="34" charset="0"/>
                <a:ea typeface="ＭＳ Ｐゴシック" panose="020B0600070205080204" pitchFamily="34" charset="-128"/>
              </a:rPr>
              <a:t>Further urbanization</a:t>
            </a:r>
          </a:p>
          <a:p>
            <a:pPr lvl="2" eaLnBrk="1" hangingPunct="1"/>
            <a:r>
              <a:rPr lang="en-US" altLang="en-US">
                <a:latin typeface="Calibri" panose="020F0502020204030204" pitchFamily="34" charset="0"/>
                <a:ea typeface="ＭＳ Ｐゴシック" panose="020B0600070205080204" pitchFamily="34" charset="-128"/>
              </a:rPr>
              <a:t>Rising income of working classes </a:t>
            </a:r>
          </a:p>
          <a:p>
            <a:pPr lvl="1" eaLnBrk="1" hangingPunct="1"/>
            <a:r>
              <a:rPr lang="en-US" altLang="en-US">
                <a:latin typeface="Calibri" panose="020F0502020204030204" pitchFamily="34" charset="0"/>
                <a:ea typeface="ＭＳ Ｐゴシック" panose="020B0600070205080204" pitchFamily="34" charset="-128"/>
              </a:rPr>
              <a:t>Mass leisure</a:t>
            </a:r>
          </a:p>
          <a:p>
            <a:pPr lvl="2" eaLnBrk="1" hangingPunct="1"/>
            <a:r>
              <a:rPr lang="en-US" altLang="en-US">
                <a:latin typeface="Calibri" panose="020F0502020204030204" pitchFamily="34" charset="0"/>
                <a:ea typeface="ＭＳ Ｐゴシック" panose="020B0600070205080204" pitchFamily="34" charset="-128"/>
              </a:rPr>
              <a:t>Reduction of the work week and increase of paid holidays</a:t>
            </a:r>
          </a:p>
          <a:p>
            <a:pPr lvl="2" eaLnBrk="1" hangingPunct="1"/>
            <a:r>
              <a:rPr lang="en-US" altLang="en-US">
                <a:latin typeface="Calibri" panose="020F0502020204030204" pitchFamily="34" charset="0"/>
                <a:ea typeface="ＭＳ Ｐゴシック" panose="020B0600070205080204" pitchFamily="34" charset="-128"/>
              </a:rPr>
              <a:t>Mass tourism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Postwar Society and Culture in the Western World (Slide 2 of 4)</a:t>
            </a:r>
          </a:p>
        </p:txBody>
      </p:sp>
      <p:sp>
        <p:nvSpPr>
          <p:cNvPr id="59395" name="Rectangle 5"/>
          <p:cNvSpPr>
            <a:spLocks noGrp="1" noChangeArrowheads="1"/>
          </p:cNvSpPr>
          <p:nvPr>
            <p:ph type="body" idx="1"/>
          </p:nvPr>
        </p:nvSpPr>
        <p:spPr>
          <a:xfrm>
            <a:off x="677333" y="16002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Creation of the Welfare State</a:t>
            </a:r>
          </a:p>
          <a:p>
            <a:pPr lvl="1" eaLnBrk="1" hangingPunct="1"/>
            <a:r>
              <a:rPr lang="en-US" altLang="en-US" dirty="0">
                <a:latin typeface="Calibri" panose="020F0502020204030204" pitchFamily="34" charset="0"/>
                <a:ea typeface="ＭＳ Ｐゴシック" panose="020B0600070205080204" pitchFamily="34" charset="-128"/>
              </a:rPr>
              <a:t>Advocates and goals</a:t>
            </a:r>
          </a:p>
          <a:p>
            <a:pPr lvl="2" eaLnBrk="1" hangingPunct="1"/>
            <a:r>
              <a:rPr lang="en-US" altLang="en-US" dirty="0">
                <a:latin typeface="Calibri" panose="020F0502020204030204" pitchFamily="34" charset="0"/>
                <a:ea typeface="ＭＳ Ｐゴシック" panose="020B0600070205080204" pitchFamily="34" charset="-128"/>
              </a:rPr>
              <a:t>Extension of state power to better lives of citizens</a:t>
            </a:r>
          </a:p>
          <a:p>
            <a:pPr lvl="2" eaLnBrk="1" hangingPunct="1"/>
            <a:r>
              <a:rPr lang="en-US" altLang="en-US" dirty="0">
                <a:latin typeface="Calibri" panose="020F0502020204030204" pitchFamily="34" charset="0"/>
                <a:ea typeface="ＭＳ Ｐゴシック" panose="020B0600070205080204" pitchFamily="34" charset="-128"/>
              </a:rPr>
              <a:t>Benefits: affordable health care, family allowances, removal of class barriers</a:t>
            </a:r>
          </a:p>
          <a:p>
            <a:pPr lvl="2" eaLnBrk="1" hangingPunct="1"/>
            <a:r>
              <a:rPr lang="en-US" altLang="en-US" dirty="0">
                <a:latin typeface="Calibri" panose="020F0502020204030204" pitchFamily="34" charset="0"/>
                <a:ea typeface="ＭＳ Ｐゴシック" panose="020B0600070205080204" pitchFamily="34" charset="-128"/>
              </a:rPr>
              <a:t>The cost of social services</a:t>
            </a:r>
          </a:p>
          <a:p>
            <a:pPr lvl="1" eaLnBrk="1" hangingPunct="1"/>
            <a:r>
              <a:rPr lang="en-US" altLang="en-US" dirty="0">
                <a:latin typeface="Calibri" panose="020F0502020204030204" pitchFamily="34" charset="0"/>
                <a:ea typeface="ＭＳ Ｐゴシック" panose="020B0600070205080204" pitchFamily="34" charset="-128"/>
              </a:rPr>
              <a:t>Gender issues in the welfare state</a:t>
            </a:r>
          </a:p>
          <a:p>
            <a:pPr lvl="2" eaLnBrk="1" hangingPunct="1"/>
            <a:r>
              <a:rPr lang="en-US" altLang="en-US" dirty="0">
                <a:latin typeface="Calibri" panose="020F0502020204030204" pitchFamily="34" charset="0"/>
                <a:ea typeface="ＭＳ Ｐゴシック" panose="020B0600070205080204" pitchFamily="34" charset="-128"/>
              </a:rPr>
              <a:t>Tensions over women’s roles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The Rise of the Supermarket (Slide 1 of 3)</a:t>
            </a:r>
            <a:endParaRPr lang="en-US" dirty="0"/>
          </a:p>
        </p:txBody>
      </p:sp>
      <p:sp>
        <p:nvSpPr>
          <p:cNvPr id="604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p887</a:t>
            </a:r>
          </a:p>
        </p:txBody>
      </p:sp>
      <p:pic>
        <p:nvPicPr>
          <p:cNvPr id="604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685800"/>
            <a:ext cx="7127875"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2"/>
          <p:cNvSpPr>
            <a:spLocks noChangeArrowheads="1"/>
          </p:cNvSpPr>
          <p:nvPr/>
        </p:nvSpPr>
        <p:spPr bwMode="auto">
          <a:xfrm>
            <a:off x="1008063" y="5497513"/>
            <a:ext cx="7127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German shoppers looking at bins of produce at a new supermarket in Frankfurt in 1954.</a:t>
            </a:r>
            <a:endParaRPr lang="en-US" altLang="en-US" sz="2000">
              <a:latin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The Rise of the Supermarket (Slide 2 of 3)</a:t>
            </a:r>
            <a:endParaRPr lang="en-US" dirty="0"/>
          </a:p>
        </p:txBody>
      </p:sp>
      <p:sp>
        <p:nvSpPr>
          <p:cNvPr id="624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p887</a:t>
            </a:r>
          </a:p>
        </p:txBody>
      </p:sp>
      <p:pic>
        <p:nvPicPr>
          <p:cNvPr id="62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685800"/>
            <a:ext cx="61690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2"/>
          <p:cNvSpPr>
            <a:spLocks noChangeArrowheads="1"/>
          </p:cNvSpPr>
          <p:nvPr/>
        </p:nvSpPr>
        <p:spPr bwMode="auto">
          <a:xfrm>
            <a:off x="1143000" y="5997575"/>
            <a:ext cx="678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Shoppers looking at wrapped packages of meat in refrigerated cases, a new phenomenon.</a:t>
            </a:r>
            <a:endParaRPr lang="en-US" altLang="en-US" sz="2000">
              <a:latin typeface="Calibri" panose="020F05020202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The Rise of the Supermarket (Slide 3 of 3)</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p887</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838200"/>
            <a:ext cx="70866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ChangeArrowheads="1"/>
          </p:cNvSpPr>
          <p:nvPr/>
        </p:nvSpPr>
        <p:spPr bwMode="auto">
          <a:xfrm>
            <a:off x="1031875" y="5895975"/>
            <a:ext cx="457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solidFill>
                  <a:srgbClr val="333333"/>
                </a:solidFill>
                <a:latin typeface="Calibri" panose="020F0502020204030204" pitchFamily="34" charset="0"/>
              </a:rPr>
              <a:t>A Japanese supermarket in 1963.</a:t>
            </a:r>
            <a:endParaRPr lang="en-US" altLang="en-US" sz="2000">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The Third Man </a:t>
            </a:r>
            <a:r>
              <a:rPr lang="en-US" sz="3000" kern="1200" dirty="0">
                <a:solidFill>
                  <a:srgbClr val="000000"/>
                </a:solidFill>
                <a:latin typeface="Calibri"/>
                <a:ea typeface="ＭＳ Ｐゴシック"/>
                <a:cs typeface="ＭＳ Ｐゴシック"/>
              </a:rPr>
              <a:t>(1949)</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p866</a:t>
            </a:r>
          </a:p>
        </p:txBody>
      </p:sp>
      <p:pic>
        <p:nvPicPr>
          <p:cNvPr id="7173" name="Picture 2" descr="Still from the movie The Third Man." title="Film &amp; History: The Third Man (194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28788" y="1219200"/>
            <a:ext cx="56864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a:spLocks noChangeArrowheads="1"/>
          </p:cNvSpPr>
          <p:nvPr/>
        </p:nvSpPr>
        <p:spPr bwMode="auto">
          <a:xfrm>
            <a:off x="1943100" y="4857750"/>
            <a:ext cx="525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Harry Lime (Orson Welles) tries to avoid capture.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742244" y="0"/>
            <a:ext cx="8382000" cy="1524000"/>
          </a:xfrm>
        </p:spPr>
        <p:txBody>
          <a:bodyPr/>
          <a:lstStyle/>
          <a:p>
            <a:pPr eaLnBrk="1" hangingPunct="1"/>
            <a:r>
              <a:rPr lang="en-US" altLang="en-US" dirty="0">
                <a:latin typeface="Calibri" panose="020F0502020204030204" pitchFamily="34" charset="0"/>
                <a:ea typeface="ＭＳ Ｐゴシック" panose="020B0600070205080204" pitchFamily="34" charset="-128"/>
              </a:rPr>
              <a:t>Postwar Society and Culture in the Western World (Slide 3 of 4)</a:t>
            </a:r>
          </a:p>
        </p:txBody>
      </p:sp>
      <p:sp>
        <p:nvSpPr>
          <p:cNvPr id="66563" name="Rectangle 9"/>
          <p:cNvSpPr>
            <a:spLocks noGrp="1" noChangeArrowheads="1"/>
          </p:cNvSpPr>
          <p:nvPr>
            <p:ph type="body" idx="1"/>
          </p:nvPr>
        </p:nvSpPr>
        <p:spPr>
          <a:xfrm>
            <a:off x="714022" y="1752600"/>
            <a:ext cx="7769225" cy="41132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Women in the Postwar Western World</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Women in the Workforce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Increased numbers of married women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Maintenance of traditional wage patterns and domestic burdens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Suffrage and the Search for Liberation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Simone de Beauvoir (1908 – 1986)</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The Second Sex</a:t>
            </a:r>
            <a:r>
              <a:rPr lang="en-US" altLang="en-US" dirty="0">
                <a:latin typeface="Calibri" panose="020F0502020204030204" pitchFamily="34" charset="0"/>
                <a:ea typeface="ＭＳ Ｐゴシック" panose="020B0600070205080204" pitchFamily="34" charset="-128"/>
              </a:rPr>
              <a:t>, 1949: women had been defined by differences from men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Postwar Society and Culture in the Western World (Slide 4 of 4)</a:t>
            </a:r>
          </a:p>
        </p:txBody>
      </p:sp>
      <p:sp>
        <p:nvSpPr>
          <p:cNvPr id="67587" name="Rectangle 3"/>
          <p:cNvSpPr>
            <a:spLocks noGrp="1" noChangeArrowheads="1"/>
          </p:cNvSpPr>
          <p:nvPr>
            <p:ph type="body" idx="1"/>
          </p:nvPr>
        </p:nvSpPr>
        <p:spPr>
          <a:xfrm>
            <a:off x="685800" y="1449388"/>
            <a:ext cx="8382000" cy="5332412"/>
          </a:xfrm>
        </p:spPr>
        <p:txBody>
          <a:bodyPr/>
          <a:lstStyle/>
          <a:p>
            <a:pPr eaLnBrk="1" hangingPunct="1">
              <a:lnSpc>
                <a:spcPct val="80000"/>
              </a:lnSpc>
            </a:pPr>
            <a:r>
              <a:rPr lang="en-US" altLang="en-US">
                <a:latin typeface="Calibri" panose="020F0502020204030204" pitchFamily="34" charset="0"/>
                <a:ea typeface="ＭＳ Ｐゴシック" panose="020B0600070205080204" pitchFamily="34" charset="-128"/>
              </a:rPr>
              <a:t>Postwar Art and Literature</a:t>
            </a:r>
          </a:p>
          <a:p>
            <a:pPr lvl="1" eaLnBrk="1" hangingPunct="1">
              <a:lnSpc>
                <a:spcPct val="80000"/>
              </a:lnSpc>
            </a:pPr>
            <a:r>
              <a:rPr lang="en-US" altLang="en-US">
                <a:latin typeface="Calibri" panose="020F0502020204030204" pitchFamily="34" charset="0"/>
                <a:ea typeface="ＭＳ Ｐゴシック" panose="020B0600070205080204" pitchFamily="34" charset="-128"/>
              </a:rPr>
              <a:t>Art</a:t>
            </a:r>
          </a:p>
          <a:p>
            <a:pPr lvl="2" eaLnBrk="1" hangingPunct="1">
              <a:lnSpc>
                <a:spcPct val="80000"/>
              </a:lnSpc>
            </a:pPr>
            <a:r>
              <a:rPr lang="en-US" altLang="en-US">
                <a:latin typeface="Calibri" panose="020F0502020204030204" pitchFamily="34" charset="0"/>
                <a:ea typeface="ＭＳ Ｐゴシック" panose="020B0600070205080204" pitchFamily="34" charset="-128"/>
              </a:rPr>
              <a:t>Abstract Expressionism</a:t>
            </a:r>
          </a:p>
          <a:p>
            <a:pPr lvl="3" eaLnBrk="1" hangingPunct="1">
              <a:lnSpc>
                <a:spcPct val="80000"/>
              </a:lnSpc>
            </a:pPr>
            <a:r>
              <a:rPr lang="en-US" altLang="en-US">
                <a:latin typeface="Calibri" panose="020F0502020204030204" pitchFamily="34" charset="0"/>
                <a:ea typeface="ＭＳ Ｐゴシック" panose="020B0600070205080204" pitchFamily="34" charset="-128"/>
              </a:rPr>
              <a:t>Jackson Pollock (1912 – 1956)</a:t>
            </a:r>
          </a:p>
          <a:p>
            <a:pPr lvl="2" eaLnBrk="1" hangingPunct="1">
              <a:lnSpc>
                <a:spcPct val="80000"/>
              </a:lnSpc>
            </a:pPr>
            <a:r>
              <a:rPr lang="en-US" altLang="en-US">
                <a:latin typeface="Calibri" panose="020F0502020204030204" pitchFamily="34" charset="0"/>
                <a:ea typeface="ＭＳ Ｐゴシック" panose="020B0600070205080204" pitchFamily="34" charset="-128"/>
              </a:rPr>
              <a:t>Pop Art: Andy Warhol (1930 – 1987)</a:t>
            </a:r>
          </a:p>
          <a:p>
            <a:pPr lvl="1" eaLnBrk="1" hangingPunct="1">
              <a:lnSpc>
                <a:spcPct val="80000"/>
              </a:lnSpc>
            </a:pPr>
            <a:r>
              <a:rPr lang="en-US" altLang="en-US">
                <a:latin typeface="Calibri" panose="020F0502020204030204" pitchFamily="34" charset="0"/>
                <a:ea typeface="ＭＳ Ｐゴシック" panose="020B0600070205080204" pitchFamily="34" charset="-128"/>
              </a:rPr>
              <a:t>Literature</a:t>
            </a:r>
          </a:p>
          <a:p>
            <a:pPr lvl="2" eaLnBrk="1" hangingPunct="1">
              <a:lnSpc>
                <a:spcPct val="80000"/>
              </a:lnSpc>
            </a:pPr>
            <a:r>
              <a:rPr lang="en-US" altLang="en-US">
                <a:latin typeface="Calibri" panose="020F0502020204030204" pitchFamily="34" charset="0"/>
                <a:ea typeface="ＭＳ Ｐゴシック" panose="020B0600070205080204" pitchFamily="34" charset="-128"/>
              </a:rPr>
              <a:t>The Theater of the Absurd </a:t>
            </a:r>
          </a:p>
          <a:p>
            <a:pPr lvl="3" eaLnBrk="1" hangingPunct="1">
              <a:lnSpc>
                <a:spcPct val="80000"/>
              </a:lnSpc>
            </a:pPr>
            <a:r>
              <a:rPr lang="en-US" altLang="en-US">
                <a:latin typeface="Calibri" panose="020F0502020204030204" pitchFamily="34" charset="0"/>
                <a:ea typeface="ＭＳ Ｐゴシック" panose="020B0600070205080204" pitchFamily="34" charset="-128"/>
              </a:rPr>
              <a:t>Samuel Beckett (1906 – 1990)</a:t>
            </a:r>
          </a:p>
          <a:p>
            <a:pPr eaLnBrk="1" hangingPunct="1">
              <a:lnSpc>
                <a:spcPct val="80000"/>
              </a:lnSpc>
            </a:pPr>
            <a:r>
              <a:rPr lang="en-US" altLang="en-US">
                <a:latin typeface="Calibri" panose="020F0502020204030204" pitchFamily="34" charset="0"/>
                <a:ea typeface="ＭＳ Ｐゴシック" panose="020B0600070205080204" pitchFamily="34" charset="-128"/>
              </a:rPr>
              <a:t>The Philosophical Dilemma: Existentialism</a:t>
            </a:r>
          </a:p>
          <a:p>
            <a:pPr lvl="1" eaLnBrk="1" hangingPunct="1">
              <a:lnSpc>
                <a:spcPct val="80000"/>
              </a:lnSpc>
            </a:pPr>
            <a:r>
              <a:rPr lang="en-US" altLang="en-US">
                <a:latin typeface="Calibri" panose="020F0502020204030204" pitchFamily="34" charset="0"/>
                <a:ea typeface="ＭＳ Ｐゴシック" panose="020B0600070205080204" pitchFamily="34" charset="-128"/>
              </a:rPr>
              <a:t>Jean-Paul Sartre (1905 – 1980) and Albert Camus (1913 – 1960) </a:t>
            </a:r>
          </a:p>
          <a:p>
            <a:pPr eaLnBrk="1" hangingPunct="1">
              <a:lnSpc>
                <a:spcPct val="80000"/>
              </a:lnSpc>
            </a:pPr>
            <a:r>
              <a:rPr lang="en-US" altLang="en-US">
                <a:latin typeface="Calibri" panose="020F0502020204030204" pitchFamily="34" charset="0"/>
                <a:ea typeface="ＭＳ Ｐゴシック" panose="020B0600070205080204" pitchFamily="34" charset="-128"/>
              </a:rPr>
              <a:t>The Attempt to Revive Religion</a:t>
            </a:r>
          </a:p>
          <a:p>
            <a:pPr lvl="1" eaLnBrk="1" hangingPunct="1">
              <a:lnSpc>
                <a:spcPct val="80000"/>
              </a:lnSpc>
            </a:pPr>
            <a:r>
              <a:rPr lang="en-US" altLang="en-US">
                <a:latin typeface="Calibri" panose="020F0502020204030204" pitchFamily="34" charset="0"/>
                <a:ea typeface="ＭＳ Ｐゴシック" panose="020B0600070205080204" pitchFamily="34" charset="-128"/>
              </a:rPr>
              <a:t>Catholic dynamism: Vatican II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Jackson Pollock Painting (Slide 1 of 2)</a:t>
            </a:r>
            <a:endParaRPr lang="en-US" dirty="0"/>
          </a:p>
        </p:txBody>
      </p:sp>
      <p:sp>
        <p:nvSpPr>
          <p:cNvPr id="686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p891</a:t>
            </a:r>
          </a:p>
        </p:txBody>
      </p:sp>
      <p:pic>
        <p:nvPicPr>
          <p:cNvPr id="6861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8325" y="914400"/>
            <a:ext cx="2925763"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Rectangle 2"/>
          <p:cNvSpPr>
            <a:spLocks noChangeArrowheads="1"/>
          </p:cNvSpPr>
          <p:nvPr/>
        </p:nvSpPr>
        <p:spPr bwMode="auto">
          <a:xfrm>
            <a:off x="593725" y="5029200"/>
            <a:ext cx="79565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World War II, Abstract Expressionism moved to the center of the artistic mainstream. One of its best-known practitioners was the American Jackson Pollock, who achieved his ideal of total abstraction in his drip paintings. </a:t>
            </a:r>
            <a:endParaRPr lang="en-US" altLang="en-US"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Jackson Pollock Painting (Slide 2 of 2)</a:t>
            </a:r>
            <a:endParaRPr lang="en-US" dirty="0"/>
          </a:p>
        </p:txBody>
      </p:sp>
      <p:sp>
        <p:nvSpPr>
          <p:cNvPr id="7065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p891</a:t>
            </a:r>
          </a:p>
        </p:txBody>
      </p:sp>
      <p:pic>
        <p:nvPicPr>
          <p:cNvPr id="706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 y="685800"/>
            <a:ext cx="8610600" cy="510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2"/>
          <p:cNvSpPr>
            <a:spLocks noChangeArrowheads="1"/>
          </p:cNvSpPr>
          <p:nvPr/>
        </p:nvSpPr>
        <p:spPr bwMode="auto">
          <a:xfrm>
            <a:off x="271463" y="5908675"/>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Pictured is Pollock’s Convergence, painted in 1952, just four years before his death.</a:t>
            </a:r>
            <a:endParaRPr lang="en-US" altLang="en-US" sz="2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noChangeArrowheads="1"/>
          </p:cNvSpPr>
          <p:nvPr>
            <p:ph type="title"/>
          </p:nvPr>
        </p:nvSpPr>
        <p:spPr>
          <a:xfrm>
            <a:off x="685800" y="14111"/>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Explosion of Popular Culture</a:t>
            </a:r>
          </a:p>
        </p:txBody>
      </p:sp>
      <p:sp>
        <p:nvSpPr>
          <p:cNvPr id="72707" name="Rectangle 3"/>
          <p:cNvSpPr>
            <a:spLocks noGrp="1" noChangeArrowheads="1"/>
          </p:cNvSpPr>
          <p:nvPr>
            <p:ph type="body" idx="1"/>
          </p:nvPr>
        </p:nvSpPr>
        <p:spPr>
          <a:xfrm>
            <a:off x="685800" y="1601788"/>
            <a:ext cx="7769225" cy="4113212"/>
          </a:xfrm>
        </p:spPr>
        <p:txBody>
          <a:bodyPr/>
          <a:lstStyle/>
          <a:p>
            <a:pPr eaLnBrk="1" hangingPunct="1"/>
            <a:r>
              <a:rPr lang="en-US" altLang="en-US">
                <a:latin typeface="Calibri" panose="020F0502020204030204" pitchFamily="34" charset="0"/>
                <a:ea typeface="ＭＳ Ｐゴシック" panose="020B0600070205080204" pitchFamily="34" charset="-128"/>
              </a:rPr>
              <a:t>Culture as a Commodity</a:t>
            </a:r>
          </a:p>
          <a:p>
            <a:pPr lvl="1" eaLnBrk="1" hangingPunct="1"/>
            <a:r>
              <a:rPr lang="en-US" altLang="en-US">
                <a:latin typeface="Calibri" panose="020F0502020204030204" pitchFamily="34" charset="0"/>
                <a:ea typeface="ＭＳ Ｐゴシック" panose="020B0600070205080204" pitchFamily="34" charset="-128"/>
              </a:rPr>
              <a:t>Mass consumer society</a:t>
            </a:r>
          </a:p>
          <a:p>
            <a:pPr eaLnBrk="1" hangingPunct="1"/>
            <a:r>
              <a:rPr lang="en-US" altLang="en-US">
                <a:latin typeface="Calibri" panose="020F0502020204030204" pitchFamily="34" charset="0"/>
                <a:ea typeface="ＭＳ Ｐゴシック" panose="020B0600070205080204" pitchFamily="34" charset="-128"/>
              </a:rPr>
              <a:t>The Americanization of the World</a:t>
            </a:r>
          </a:p>
          <a:p>
            <a:pPr lvl="1" eaLnBrk="1" hangingPunct="1"/>
            <a:r>
              <a:rPr lang="en-US" altLang="en-US">
                <a:latin typeface="Calibri" panose="020F0502020204030204" pitchFamily="34" charset="0"/>
                <a:ea typeface="ＭＳ Ｐゴシック" panose="020B0600070205080204" pitchFamily="34" charset="-128"/>
              </a:rPr>
              <a:t>Diffusion of American culture through movies, popular music, advertising, and television</a:t>
            </a:r>
          </a:p>
          <a:p>
            <a:pPr lvl="2" eaLnBrk="1" hangingPunct="1"/>
            <a:r>
              <a:rPr lang="en-US" altLang="en-US">
                <a:latin typeface="Calibri" panose="020F0502020204030204" pitchFamily="34" charset="0"/>
                <a:ea typeface="ＭＳ Ｐゴシック" panose="020B0600070205080204" pitchFamily="34" charset="-128"/>
              </a:rPr>
              <a:t>Rock ‘n’ roll</a:t>
            </a:r>
          </a:p>
          <a:p>
            <a:pPr lvl="3" eaLnBrk="1" hangingPunct="1"/>
            <a:r>
              <a:rPr lang="en-US" altLang="en-US">
                <a:latin typeface="Calibri" panose="020F0502020204030204" pitchFamily="34" charset="0"/>
                <a:ea typeface="ＭＳ Ｐゴシック" panose="020B0600070205080204" pitchFamily="34" charset="-128"/>
              </a:rPr>
              <a:t>American artists’ inspiration of European performers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Beatles</a:t>
            </a:r>
            <a:endParaRPr lang="en-US" dirty="0"/>
          </a:p>
        </p:txBody>
      </p:sp>
      <p:sp>
        <p:nvSpPr>
          <p:cNvPr id="737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p893</a:t>
            </a:r>
          </a:p>
        </p:txBody>
      </p:sp>
      <p:pic>
        <p:nvPicPr>
          <p:cNvPr id="737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46313" y="762000"/>
            <a:ext cx="465137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2"/>
          <p:cNvSpPr>
            <a:spLocks noChangeArrowheads="1"/>
          </p:cNvSpPr>
          <p:nvPr/>
        </p:nvSpPr>
        <p:spPr bwMode="auto">
          <a:xfrm>
            <a:off x="381000" y="5153025"/>
            <a:ext cx="8382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Although rock ‘n’ roll originated in the United States, it inspired musical groups around the world. This was certainly true of Britain’s Beatles, who caused a sensation among young people when they came to the United States in the 1960s. </a:t>
            </a:r>
            <a:endParaRPr lang="en-US" altLang="en-US" sz="2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57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p894</a:t>
            </a:r>
          </a:p>
        </p:txBody>
      </p:sp>
      <p:pic>
        <p:nvPicPr>
          <p:cNvPr id="757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88439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noChangeArrowheads="1"/>
          </p:cNvSpPr>
          <p:nvPr>
            <p:ph type="title"/>
          </p:nvPr>
        </p:nvSpPr>
        <p:spPr>
          <a:xfrm>
            <a:off x="690563" y="11289"/>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7827" name="Rectangle 5"/>
          <p:cNvSpPr>
            <a:spLocks noGrp="1" noChangeArrowheads="1"/>
          </p:cNvSpPr>
          <p:nvPr>
            <p:ph type="body" idx="1"/>
          </p:nvPr>
        </p:nvSpPr>
        <p:spPr>
          <a:xfrm>
            <a:off x="690563" y="1295400"/>
            <a:ext cx="7769225" cy="4113212"/>
          </a:xfrm>
        </p:spPr>
        <p:txBody>
          <a:bodyPr/>
          <a:lstStyle/>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factors caused decolonization?</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changes in the Eastern European countries took place under Khrushchev?</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How and why did Western states adopt new strategies for unity after World War II?</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Was the problem in post-colonial India more politically or religiously based?</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prevented France from becoming the third super power that De Gaulle wanted?</a:t>
            </a:r>
          </a:p>
          <a:p>
            <a:pPr eaLnBrk="1" hangingPunct="1">
              <a:lnSpc>
                <a:spcPct val="90000"/>
              </a:lnSpc>
            </a:pPr>
            <a:r>
              <a:rPr lang="en-US" altLang="en-US" sz="2800" dirty="0">
                <a:latin typeface="Calibri" panose="020F0502020204030204" pitchFamily="34" charset="0"/>
                <a:ea typeface="ＭＳ Ｐゴシック" panose="020B0600070205080204" pitchFamily="34" charset="-128"/>
              </a:rPr>
              <a:t>What societal changes, especially in the U.S., took place in the 1950s, 1960s, and 1970s?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The Berlin Air Lift (Slide 1 of 2)</a:t>
            </a:r>
            <a:endParaRPr lang="en-US" dirty="0"/>
          </a:p>
        </p:txBody>
      </p:sp>
      <p:sp>
        <p:nvSpPr>
          <p:cNvPr id="102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p866</a:t>
            </a:r>
          </a:p>
        </p:txBody>
      </p:sp>
      <p:pic>
        <p:nvPicPr>
          <p:cNvPr id="9221" name="Picture 2" descr="A map shows the different airlift routes. The following airlift routes were deployed to Berlin from Hamburg, Hanover, Braunschweig, and Frankfurt.  Territory of East Germany is marked as Soviet Zone. West Germany is divided into 3 zones namely, British Zone (northern regions of West Germany), French Zone (south western borders of West Germany) and American zone (south eastern regions of West Germany)." title="The Berlin Air Lif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6450" y="696913"/>
            <a:ext cx="4991100"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a:xfrm>
            <a:off x="685800" y="0"/>
            <a:ext cx="8458200"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Confrontation of the Superpowers</a:t>
            </a:r>
          </a:p>
        </p:txBody>
      </p:sp>
      <p:sp>
        <p:nvSpPr>
          <p:cNvPr id="12291" name="Rectangle 9"/>
          <p:cNvSpPr>
            <a:spLocks noGrp="1" noChangeArrowheads="1"/>
          </p:cNvSpPr>
          <p:nvPr>
            <p:ph type="body" idx="1"/>
          </p:nvPr>
        </p:nvSpPr>
        <p:spPr>
          <a:xfrm>
            <a:off x="685800" y="838200"/>
            <a:ext cx="8153400" cy="5029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Marshall Plan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European Recovery Program: $13 billion for the economic recovery of war-torn Europe</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American Policy of </a:t>
            </a:r>
            <a:r>
              <a:rPr lang="en-US" altLang="en-US" b="1" u="sng" dirty="0">
                <a:latin typeface="Calibri" panose="020F0502020204030204" pitchFamily="34" charset="0"/>
                <a:ea typeface="ＭＳ Ｐゴシック" panose="020B0600070205080204" pitchFamily="34" charset="-128"/>
              </a:rPr>
              <a:t>Containment</a:t>
            </a:r>
          </a:p>
          <a:p>
            <a:pPr eaLnBrk="1" hangingPunct="1">
              <a:lnSpc>
                <a:spcPct val="90000"/>
              </a:lnSpc>
            </a:pPr>
            <a:r>
              <a:rPr lang="en-US" altLang="en-US" dirty="0">
                <a:latin typeface="Calibri" panose="020F0502020204030204" pitchFamily="34" charset="0"/>
                <a:ea typeface="ＭＳ Ｐゴシック" panose="020B0600070205080204" pitchFamily="34" charset="-128"/>
              </a:rPr>
              <a:t>Contention over </a:t>
            </a:r>
            <a:r>
              <a:rPr lang="en-US" altLang="en-US" dirty="0" smtClean="0">
                <a:latin typeface="Calibri" panose="020F0502020204030204" pitchFamily="34" charset="0"/>
                <a:ea typeface="ＭＳ Ｐゴシック" panose="020B0600070205080204" pitchFamily="34" charset="-128"/>
              </a:rPr>
              <a:t>Germany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Re-established German Communist Party in East Germany (w/a Soviet makeover)</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Blockade of Berlin and the Air Lift, 1948-1949</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Separation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West German Federal Republic </a:t>
            </a:r>
            <a:r>
              <a:rPr lang="en-US" altLang="en-US" dirty="0" smtClean="0">
                <a:latin typeface="Calibri" panose="020F0502020204030204" pitchFamily="34" charset="0"/>
                <a:ea typeface="ＭＳ Ｐゴシック" panose="020B0600070205080204" pitchFamily="34" charset="-128"/>
              </a:rPr>
              <a:t>(</a:t>
            </a:r>
            <a:r>
              <a:rPr lang="en-US" altLang="en-US" dirty="0">
                <a:latin typeface="Calibri" panose="020F0502020204030204" pitchFamily="34" charset="0"/>
                <a:ea typeface="ＭＳ Ｐゴシック" panose="020B0600070205080204" pitchFamily="34" charset="-128"/>
              </a:rPr>
              <a:t>K</a:t>
            </a:r>
            <a:r>
              <a:rPr lang="en-US" altLang="en-US" dirty="0" smtClean="0">
                <a:latin typeface="Calibri" panose="020F0502020204030204" pitchFamily="34" charset="0"/>
                <a:ea typeface="ＭＳ Ｐゴシック" panose="020B0600070205080204" pitchFamily="34" charset="-128"/>
              </a:rPr>
              <a:t>onrad Adenauer) and </a:t>
            </a:r>
            <a:r>
              <a:rPr lang="en-US" altLang="en-US" dirty="0">
                <a:latin typeface="Calibri" panose="020F0502020204030204" pitchFamily="34" charset="0"/>
                <a:ea typeface="ＭＳ Ｐゴシック" panose="020B0600070205080204" pitchFamily="34" charset="-128"/>
              </a:rPr>
              <a:t>German Democratic </a:t>
            </a:r>
            <a:r>
              <a:rPr lang="en-US" altLang="en-US" dirty="0" smtClean="0">
                <a:latin typeface="Calibri" panose="020F0502020204030204" pitchFamily="34" charset="0"/>
                <a:ea typeface="ＭＳ Ｐゴシック" panose="020B0600070205080204" pitchFamily="34" charset="-128"/>
              </a:rPr>
              <a:t>Republic (Walter Ulbricht), 1949</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2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566484" cy="457200"/>
          </a:xfrm>
        </p:spPr>
        <p:txBody>
          <a:bodyPr/>
          <a:lstStyle/>
          <a:p>
            <a:r>
              <a:rPr lang="en-US" dirty="0" smtClean="0"/>
              <a:t>Confrontation of the Superpowers</a:t>
            </a:r>
            <a:endParaRPr lang="en-US" dirty="0"/>
          </a:p>
        </p:txBody>
      </p:sp>
      <p:sp>
        <p:nvSpPr>
          <p:cNvPr id="3" name="Content Placeholder 2"/>
          <p:cNvSpPr>
            <a:spLocks noGrp="1"/>
          </p:cNvSpPr>
          <p:nvPr>
            <p:ph idx="1"/>
          </p:nvPr>
        </p:nvSpPr>
        <p:spPr>
          <a:xfrm>
            <a:off x="652463" y="1219200"/>
            <a:ext cx="8034337" cy="5334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New Military Alliances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search for security: mutual </a:t>
            </a:r>
            <a:r>
              <a:rPr lang="en-US" altLang="en-US" dirty="0" smtClean="0">
                <a:latin typeface="Calibri" panose="020F0502020204030204" pitchFamily="34" charset="0"/>
                <a:ea typeface="ＭＳ Ｐゴシック" panose="020B0600070205080204" pitchFamily="34" charset="-128"/>
              </a:rPr>
              <a:t>deterrence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USSR tests its first atomic bomb- 1949</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b="1" dirty="0">
                <a:latin typeface="Calibri" panose="020F0502020204030204" pitchFamily="34" charset="0"/>
                <a:ea typeface="ＭＳ Ｐゴシック" panose="020B0600070205080204" pitchFamily="34" charset="-128"/>
              </a:rPr>
              <a:t>North Atlantic Treaty </a:t>
            </a:r>
            <a:r>
              <a:rPr lang="en-US" altLang="en-US" b="1" dirty="0" smtClean="0">
                <a:latin typeface="Calibri" panose="020F0502020204030204" pitchFamily="34" charset="0"/>
                <a:ea typeface="ＭＳ Ｐゴシック" panose="020B0600070205080204" pitchFamily="34" charset="-128"/>
              </a:rPr>
              <a:t>Organization (NATO), </a:t>
            </a:r>
            <a:r>
              <a:rPr lang="en-US" altLang="en-US" dirty="0" smtClean="0">
                <a:latin typeface="Calibri" panose="020F0502020204030204" pitchFamily="34" charset="0"/>
                <a:ea typeface="ＭＳ Ｐゴシック" panose="020B0600070205080204" pitchFamily="34" charset="-128"/>
              </a:rPr>
              <a:t>1949</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USA, Belgium, Britain, Denmark, France, Iceland, Italy, Luxembourg, the Netherlands, Norway, and Portugal, Canada.</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West Germany, Greece, Turkey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29 countries today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b="1" dirty="0">
                <a:latin typeface="Calibri" panose="020F0502020204030204" pitchFamily="34" charset="0"/>
                <a:ea typeface="ＭＳ Ｐゴシック" panose="020B0600070205080204" pitchFamily="34" charset="-128"/>
              </a:rPr>
              <a:t>Warsaw Pact, </a:t>
            </a:r>
            <a:r>
              <a:rPr lang="en-US" altLang="en-US" b="1" dirty="0" smtClean="0">
                <a:latin typeface="Calibri" panose="020F0502020204030204" pitchFamily="34" charset="0"/>
                <a:ea typeface="ＭＳ Ｐゴシック" panose="020B0600070205080204" pitchFamily="34" charset="-128"/>
              </a:rPr>
              <a:t>1955</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Military alliance (and Soviet satellite states): Albania, Bulgaria, Czechoslovakia, East Germany, Hungary, Poland, Romania.</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Once again, Europe is divided into rival alliances.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60145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Berlin Air Lift (Slide 2 of 2)</a:t>
            </a:r>
            <a:endParaRPr lang="en-US" dirty="0"/>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p867</a:t>
            </a:r>
          </a:p>
        </p:txBody>
      </p:sp>
      <p:pic>
        <p:nvPicPr>
          <p:cNvPr id="133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0" y="1066800"/>
            <a:ext cx="54610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2"/>
          <p:cNvSpPr>
            <a:spLocks noChangeArrowheads="1"/>
          </p:cNvSpPr>
          <p:nvPr/>
        </p:nvSpPr>
        <p:spPr bwMode="auto">
          <a:xfrm>
            <a:off x="838200" y="5334000"/>
            <a:ext cx="7467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During the Berlin Air Lift, the United States and its Western allies flew 13,000 tons of supplies daily to Berlin and thus were able to break the Soviet land blockade of the city. </a:t>
            </a:r>
            <a:endParaRPr lang="en-US" altLang="en-US" sz="200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2574</TotalTime>
  <Words>3724</Words>
  <Application>Microsoft Office PowerPoint</Application>
  <PresentationFormat>On-screen Show (4:3)</PresentationFormat>
  <Paragraphs>492</Paragraphs>
  <Slides>57</Slides>
  <Notes>25</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Default Design</vt:lpstr>
      <vt:lpstr>Cold War and a New Western World,  1945–1965</vt:lpstr>
      <vt:lpstr>Focus Questions</vt:lpstr>
      <vt:lpstr>Survivors in the ruins of Berlin, Germany, at the end of World War II</vt:lpstr>
      <vt:lpstr>Development of the Cold War</vt:lpstr>
      <vt:lpstr>Film &amp; History: The Third Man (1949)</vt:lpstr>
      <vt:lpstr>The Berlin Air Lift (Slide 1 of 2)</vt:lpstr>
      <vt:lpstr>Confrontation of the Superpowers</vt:lpstr>
      <vt:lpstr>Confrontation of the Superpowers</vt:lpstr>
      <vt:lpstr>The Berlin Air Lift (Slide 2 of 2)</vt:lpstr>
      <vt:lpstr>Globalization of the Cold War </vt:lpstr>
      <vt:lpstr>MAP 28.1 The New European Alliance Systems in the 1950s and 1960s</vt:lpstr>
      <vt:lpstr>The Korean War</vt:lpstr>
      <vt:lpstr>Globalization of the Cold War </vt:lpstr>
      <vt:lpstr>CHRONOLOGY The Cold War to 1962</vt:lpstr>
      <vt:lpstr>Europe and the World: Decolonization</vt:lpstr>
      <vt:lpstr>Europe and the World: Decolonization</vt:lpstr>
      <vt:lpstr>Algeria: A Case Study </vt:lpstr>
      <vt:lpstr>The Algerian Civil War</vt:lpstr>
      <vt:lpstr>End of the Algerian Civil War</vt:lpstr>
      <vt:lpstr>Algerian Independence</vt:lpstr>
      <vt:lpstr>PowerPoint Presentation</vt:lpstr>
      <vt:lpstr>Trailer for The Battle for Algiers</vt:lpstr>
      <vt:lpstr>New York Times Article</vt:lpstr>
      <vt:lpstr>Marine Le Pen, France’s Populist Candidate. With Steve Bannon, below. </vt:lpstr>
      <vt:lpstr>MAP 28.2 Decolonization in Africa</vt:lpstr>
      <vt:lpstr>Conflict in the Middle East</vt:lpstr>
      <vt:lpstr>Conflict in the Middle East</vt:lpstr>
      <vt:lpstr>MAP 28.3 Decolonization in the Middle East</vt:lpstr>
      <vt:lpstr>Asia: Nationalism and Communism</vt:lpstr>
      <vt:lpstr>MAP 28.4 Decolonization in Asia</vt:lpstr>
      <vt:lpstr>Decolonization</vt:lpstr>
      <vt:lpstr>Recovery and Renewal in Europe</vt:lpstr>
      <vt:lpstr>Eastern Europe: Behind the Iron Curtain</vt:lpstr>
      <vt:lpstr>Hungarian Revolt </vt:lpstr>
      <vt:lpstr>CHRONOLOGY The Soviet Union and Satellite States in Eastern Europe</vt:lpstr>
      <vt:lpstr>Western Europe: The Revival of Democracy and the Economy  (Slide 1 of 2)</vt:lpstr>
      <vt:lpstr>Charles de Gaulle</vt:lpstr>
      <vt:lpstr>Western Europe: The Revival of Democracy and the Economy (Slide 2 of 2)</vt:lpstr>
      <vt:lpstr>The British Welfare State: Free Milk at School</vt:lpstr>
      <vt:lpstr>Western Europe:  The Move toward Unity</vt:lpstr>
      <vt:lpstr>European Economic Community, 1957</vt:lpstr>
      <vt:lpstr>CHRONOLOGY Western Europe After the War</vt:lpstr>
      <vt:lpstr>The United States and Canada:  A New Era</vt:lpstr>
      <vt:lpstr>The Civil Rights Movement</vt:lpstr>
      <vt:lpstr>Postwar Society and Culture in the Western World (Slide 1 of 4)</vt:lpstr>
      <vt:lpstr>Postwar Society and Culture in the Western World (Slide 2 of 4)</vt:lpstr>
      <vt:lpstr>The Rise of the Supermarket (Slide 1 of 3)</vt:lpstr>
      <vt:lpstr>The Rise of the Supermarket (Slide 2 of 3)</vt:lpstr>
      <vt:lpstr>The Rise of the Supermarket (Slide 3 of 3)</vt:lpstr>
      <vt:lpstr>Postwar Society and Culture in the Western World (Slide 3 of 4)</vt:lpstr>
      <vt:lpstr>Postwar Society and Culture in the Western World (Slide 4 of 4)</vt:lpstr>
      <vt:lpstr>Jackson Pollock Painting (Slide 1 of 2)</vt:lpstr>
      <vt:lpstr>Jackson Pollock Painting (Slide 2 of 2)</vt:lpstr>
      <vt:lpstr>The Explosion of Popular Culture</vt:lpstr>
      <vt:lpstr>The Beatles</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78</cp:revision>
  <dcterms:created xsi:type="dcterms:W3CDTF">2008-08-28T18:47:09Z</dcterms:created>
  <dcterms:modified xsi:type="dcterms:W3CDTF">2018-04-25T05:33:53Z</dcterms:modified>
</cp:coreProperties>
</file>