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9" r:id="rId2"/>
    <p:sldId id="325" r:id="rId3"/>
    <p:sldId id="289" r:id="rId4"/>
    <p:sldId id="307" r:id="rId5"/>
    <p:sldId id="326" r:id="rId6"/>
    <p:sldId id="290" r:id="rId7"/>
    <p:sldId id="291" r:id="rId8"/>
    <p:sldId id="292" r:id="rId9"/>
    <p:sldId id="308" r:id="rId10"/>
    <p:sldId id="327" r:id="rId11"/>
    <p:sldId id="293" r:id="rId12"/>
    <p:sldId id="309" r:id="rId13"/>
    <p:sldId id="328" r:id="rId14"/>
    <p:sldId id="329" r:id="rId15"/>
    <p:sldId id="335" r:id="rId16"/>
    <p:sldId id="310" r:id="rId17"/>
    <p:sldId id="330" r:id="rId18"/>
    <p:sldId id="294" r:id="rId19"/>
    <p:sldId id="333" r:id="rId20"/>
    <p:sldId id="311" r:id="rId21"/>
    <p:sldId id="312" r:id="rId22"/>
    <p:sldId id="313" r:id="rId23"/>
    <p:sldId id="297" r:id="rId24"/>
    <p:sldId id="306" r:id="rId25"/>
    <p:sldId id="334" r:id="rId26"/>
    <p:sldId id="314" r:id="rId27"/>
    <p:sldId id="331" r:id="rId28"/>
    <p:sldId id="315" r:id="rId29"/>
    <p:sldId id="316" r:id="rId30"/>
    <p:sldId id="317" r:id="rId31"/>
    <p:sldId id="318" r:id="rId32"/>
    <p:sldId id="298" r:id="rId33"/>
    <p:sldId id="299" r:id="rId34"/>
    <p:sldId id="300" r:id="rId35"/>
    <p:sldId id="319" r:id="rId36"/>
    <p:sldId id="332" r:id="rId37"/>
    <p:sldId id="320" r:id="rId38"/>
    <p:sldId id="301" r:id="rId39"/>
    <p:sldId id="321" r:id="rId40"/>
    <p:sldId id="322" r:id="rId41"/>
    <p:sldId id="302" r:id="rId42"/>
    <p:sldId id="303" r:id="rId43"/>
    <p:sldId id="324" r:id="rId44"/>
    <p:sldId id="304" r:id="rId45"/>
    <p:sldId id="323"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orient="horz" pos="2160">
          <p15:clr>
            <a:srgbClr val="A4A3A4"/>
          </p15:clr>
        </p15:guide>
        <p15:guide id="3" orient="horz" pos="171">
          <p15:clr>
            <a:srgbClr val="A4A3A4"/>
          </p15:clr>
        </p15:guide>
        <p15:guide id="4" orient="horz" pos="89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40"/>
    <a:srgbClr val="5C150B"/>
    <a:srgbClr val="EADC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41" autoAdjust="0"/>
  </p:normalViewPr>
  <p:slideViewPr>
    <p:cSldViewPr>
      <p:cViewPr varScale="1">
        <p:scale>
          <a:sx n="61" d="100"/>
          <a:sy n="61" d="100"/>
        </p:scale>
        <p:origin x="2244" y="60"/>
      </p:cViewPr>
      <p:guideLst>
        <p:guide orient="horz" pos="1008"/>
        <p:guide orient="horz" pos="2160"/>
        <p:guide orient="horz" pos="171"/>
        <p:guide orient="horz" pos="891"/>
        <p:guide pos="2880"/>
      </p:guideLst>
    </p:cSldViewPr>
  </p:slideViewPr>
  <p:outlineViewPr>
    <p:cViewPr>
      <p:scale>
        <a:sx n="33" d="100"/>
        <a:sy n="33" d="100"/>
      </p:scale>
      <p:origin x="0" y="13936"/>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28" d="100"/>
        <a:sy n="128" d="100"/>
      </p:scale>
      <p:origin x="0" y="1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slide" Target="slides/slide26.xml"/><Relationship Id="rId1" Type="http://schemas.openxmlformats.org/officeDocument/2006/relationships/slide" Target="slides/slide12.xml"/><Relationship Id="rId6" Type="http://schemas.openxmlformats.org/officeDocument/2006/relationships/slide" Target="slides/slide43.xml"/><Relationship Id="rId5" Type="http://schemas.openxmlformats.org/officeDocument/2006/relationships/slide" Target="slides/slide39.xml"/><Relationship Id="rId4"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4717A-4A46-4058-981D-BD6A55EB9E8E}" type="slidenum">
              <a:rPr lang="en-US" altLang="en-US"/>
              <a:pPr>
                <a:defRPr/>
              </a:pPr>
              <a:t>‹#›</a:t>
            </a:fld>
            <a:endParaRPr lang="en-US" altLang="en-US"/>
          </a:p>
        </p:txBody>
      </p:sp>
    </p:spTree>
    <p:extLst>
      <p:ext uri="{BB962C8B-B14F-4D97-AF65-F5344CB8AC3E}">
        <p14:creationId xmlns:p14="http://schemas.microsoft.com/office/powerpoint/2010/main" val="352615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The barricades go up in Paris in May 1968.</a:t>
            </a: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D98827C-5CA3-4226-A285-CF73DE75B582}" type="slidenum">
              <a:rPr lang="en-US" altLang="en-US" smtClean="0">
                <a:latin typeface="Calibri" panose="020F0502020204030204" pitchFamily="34" charset="0"/>
              </a:rPr>
              <a:pPr>
                <a:spcBef>
                  <a:spcPct val="0"/>
                </a:spcBef>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p.907</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5BCDA9F-C370-42F5-8369-943AA40C3EA7}" type="slidenum">
              <a:rPr lang="en-US" altLang="en-US" smtClean="0">
                <a:latin typeface="Calibri" panose="020F0502020204030204" pitchFamily="34" charset="0"/>
              </a:rPr>
              <a:pPr>
                <a:spcBef>
                  <a:spcPct val="0"/>
                </a:spcBef>
              </a:pPr>
              <a:t>28</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The Vietnam War</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4877C8B-B3EE-47E5-9956-7652B61A67EB}" type="slidenum">
              <a:rPr lang="en-US" altLang="en-US" smtClean="0">
                <a:latin typeface="Calibri" panose="020F0502020204030204" pitchFamily="34" charset="0"/>
              </a:rPr>
              <a:pPr>
                <a:spcBef>
                  <a:spcPct val="0"/>
                </a:spcBef>
              </a:pPr>
              <a:t>32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The Second Vietnam War. Between 1965 and 1973, U.S. troops</a:t>
            </a:r>
          </a:p>
          <a:p>
            <a:r>
              <a:rPr lang="en-US" altLang="en-US">
                <a:latin typeface="Calibri" panose="020F0502020204030204" pitchFamily="34" charset="0"/>
                <a:ea typeface="ＭＳ Ｐゴシック" panose="020B0600070205080204" pitchFamily="34" charset="-128"/>
              </a:rPr>
              <a:t>fought against Vietcong guerrillas and North Vietnamese regular forces</a:t>
            </a:r>
          </a:p>
          <a:p>
            <a:r>
              <a:rPr lang="en-US" altLang="en-US">
                <a:latin typeface="Calibri" panose="020F0502020204030204" pitchFamily="34" charset="0"/>
                <a:ea typeface="ＭＳ Ｐゴシック" panose="020B0600070205080204" pitchFamily="34" charset="-128"/>
              </a:rPr>
              <a:t>until they were finally withdrawn as a result of the Paris Agreement</a:t>
            </a:r>
          </a:p>
          <a:p>
            <a:r>
              <a:rPr lang="en-US" altLang="en-US">
                <a:latin typeface="Calibri" panose="020F0502020204030204" pitchFamily="34" charset="0"/>
                <a:ea typeface="ＭＳ Ｐゴシック" panose="020B0600070205080204" pitchFamily="34" charset="-128"/>
              </a:rPr>
              <a:t>reached in January 1973. Shown here are U.S. troops after a Vietcong</a:t>
            </a:r>
          </a:p>
          <a:p>
            <a:r>
              <a:rPr lang="en-US" altLang="en-US">
                <a:latin typeface="Calibri" panose="020F0502020204030204" pitchFamily="34" charset="0"/>
                <a:ea typeface="ＭＳ Ｐゴシック" panose="020B0600070205080204" pitchFamily="34" charset="-128"/>
              </a:rPr>
              <a:t>attack. The helicopter that is arriving would soon remove the American</a:t>
            </a:r>
          </a:p>
          <a:p>
            <a:r>
              <a:rPr lang="en-US" altLang="en-US">
                <a:latin typeface="Calibri" panose="020F0502020204030204" pitchFamily="34" charset="0"/>
                <a:ea typeface="ＭＳ Ｐゴシック" panose="020B0600070205080204" pitchFamily="34" charset="-128"/>
              </a:rPr>
              <a:t>wounded from the battlefield.</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838E976-8B6F-4B54-BFED-15E3BFB9E8F0}" type="slidenum">
              <a:rPr lang="en-US" altLang="en-US" smtClean="0">
                <a:latin typeface="Calibri" panose="020F0502020204030204" pitchFamily="34" charset="0"/>
              </a:rPr>
              <a:pPr>
                <a:spcBef>
                  <a:spcPct val="0"/>
                </a:spcBef>
              </a:pPr>
              <a:t>33</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The Great Proletarian Cultural Revolution. The Cultural Revolution,</a:t>
            </a:r>
          </a:p>
          <a:p>
            <a:r>
              <a:rPr lang="en-US" altLang="en-US">
                <a:latin typeface="Calibri" panose="020F0502020204030204" pitchFamily="34" charset="0"/>
                <a:ea typeface="ＭＳ Ｐゴシック" panose="020B0600070205080204" pitchFamily="34" charset="-128"/>
              </a:rPr>
              <a:t>which began in 1966, was a massive effort by Mao Zedong and his radical supporters</a:t>
            </a:r>
          </a:p>
          <a:p>
            <a:r>
              <a:rPr lang="en-US" altLang="en-US">
                <a:latin typeface="Calibri" panose="020F0502020204030204" pitchFamily="34" charset="0"/>
                <a:ea typeface="ＭＳ Ｐゴシック" panose="020B0600070205080204" pitchFamily="34" charset="-128"/>
              </a:rPr>
              <a:t>to eliminate rival elements within the Chinese Communist Party and achieve the</a:t>
            </a:r>
          </a:p>
          <a:p>
            <a:r>
              <a:rPr lang="en-US" altLang="en-US">
                <a:latin typeface="Calibri" panose="020F0502020204030204" pitchFamily="34" charset="0"/>
                <a:ea typeface="ＭＳ Ｐゴシック" panose="020B0600070205080204" pitchFamily="34" charset="-128"/>
              </a:rPr>
              <a:t>final stage of communism—a classless society. Shown here in front of a picture of</a:t>
            </a:r>
          </a:p>
          <a:p>
            <a:r>
              <a:rPr lang="en-US" altLang="en-US">
                <a:latin typeface="Calibri" panose="020F0502020204030204" pitchFamily="34" charset="0"/>
                <a:ea typeface="ＭＳ Ｐゴシック" panose="020B0600070205080204" pitchFamily="34" charset="-128"/>
              </a:rPr>
              <a:t>Chairman Mao Zedong is a group of Chinese children in uniform holding Mao’s Little</a:t>
            </a:r>
          </a:p>
          <a:p>
            <a:r>
              <a:rPr lang="en-US" altLang="en-US">
                <a:latin typeface="Calibri" panose="020F0502020204030204" pitchFamily="34" charset="0"/>
                <a:ea typeface="ＭＳ Ｐゴシック" panose="020B0600070205080204" pitchFamily="34" charset="-128"/>
              </a:rPr>
              <a:t>Red Book (a collection of Mao’s thoughts that became a sort of bible for Chinese</a:t>
            </a:r>
          </a:p>
          <a:p>
            <a:r>
              <a:rPr lang="en-US" altLang="en-US">
                <a:latin typeface="Calibri" panose="020F0502020204030204" pitchFamily="34" charset="0"/>
                <a:ea typeface="ＭＳ Ｐゴシック" panose="020B0600070205080204" pitchFamily="34" charset="-128"/>
              </a:rPr>
              <a:t>Communists) during the Cultural Revolution in 1968.</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3BD272-74D7-4EEE-8F28-796E54775EFF}" type="slidenum">
              <a:rPr lang="en-US" altLang="en-US" smtClean="0">
                <a:latin typeface="Calibri" panose="020F0502020204030204" pitchFamily="34" charset="0"/>
              </a:rPr>
              <a:pPr>
                <a:spcBef>
                  <a:spcPct val="0"/>
                </a:spcBef>
              </a:pPr>
              <a:t>34</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On the Moon. The first landing on the moon in 1969 was one of the great</a:t>
            </a:r>
          </a:p>
          <a:p>
            <a:r>
              <a:rPr lang="en-US" altLang="en-US">
                <a:latin typeface="Calibri" panose="020F0502020204030204" pitchFamily="34" charset="0"/>
                <a:ea typeface="ＭＳ Ｐゴシック" panose="020B0600070205080204" pitchFamily="34" charset="-128"/>
              </a:rPr>
              <a:t>technological achievements of the twentieth century. This photograph shows astronaut</a:t>
            </a:r>
          </a:p>
          <a:p>
            <a:r>
              <a:rPr lang="en-US" altLang="en-US">
                <a:latin typeface="Calibri" panose="020F0502020204030204" pitchFamily="34" charset="0"/>
                <a:ea typeface="ＭＳ Ｐゴシック" panose="020B0600070205080204" pitchFamily="34" charset="-128"/>
              </a:rPr>
              <a:t>James Irwin shortly after he raised the American flag during a moonwalk in 1971. The</a:t>
            </a:r>
          </a:p>
          <a:p>
            <a:r>
              <a:rPr lang="en-US" altLang="en-US">
                <a:latin typeface="Calibri" panose="020F0502020204030204" pitchFamily="34" charset="0"/>
                <a:ea typeface="ＭＳ Ｐゴシック" panose="020B0600070205080204" pitchFamily="34" charset="-128"/>
              </a:rPr>
              <a:t>lunar module and lunar rover are also visible in the picture.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D4BBA98-B483-42A4-A497-89ED57D335ED}" type="slidenum">
              <a:rPr lang="en-US" altLang="en-US" smtClean="0">
                <a:latin typeface="Calibri" panose="020F0502020204030204" pitchFamily="34" charset="0"/>
              </a:rPr>
              <a:pPr>
                <a:spcBef>
                  <a:spcPct val="0"/>
                </a:spcBef>
              </a:pPr>
              <a:t>38</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Robert Smithson, Spiral Jetty. Built on an abandoned industrial site, Spiral Jetty disappears and</a:t>
            </a:r>
          </a:p>
          <a:p>
            <a:r>
              <a:rPr lang="en-US" altLang="en-US">
                <a:latin typeface="Calibri" panose="020F0502020204030204" pitchFamily="34" charset="0"/>
                <a:ea typeface="ＭＳ Ｐゴシック" panose="020B0600070205080204" pitchFamily="34" charset="-128"/>
              </a:rPr>
              <a:t>reappears according to the rise and fall of the Great Salt Lake’s water level. As seen in this 2002 photograph,</a:t>
            </a:r>
          </a:p>
          <a:p>
            <a:r>
              <a:rPr lang="en-US" altLang="en-US">
                <a:latin typeface="Calibri" panose="020F0502020204030204" pitchFamily="34" charset="0"/>
                <a:ea typeface="ＭＳ Ｐゴシック" panose="020B0600070205080204" pitchFamily="34" charset="-128"/>
              </a:rPr>
              <a:t>the surface has become encrusted in salt as drought has lowered the lake level. Robert Smithson filmed</a:t>
            </a:r>
          </a:p>
          <a:p>
            <a:r>
              <a:rPr lang="en-US" altLang="en-US">
                <a:latin typeface="Calibri" panose="020F0502020204030204" pitchFamily="34" charset="0"/>
                <a:ea typeface="ＭＳ Ｐゴシック" panose="020B0600070205080204" pitchFamily="34" charset="-128"/>
              </a:rPr>
              <a:t>the construction of Spiral Jetty, carefully noting the various geological formations included in his creation.</a:t>
            </a:r>
          </a:p>
          <a:p>
            <a:r>
              <a:rPr lang="en-US" altLang="en-US">
                <a:latin typeface="Calibri" panose="020F0502020204030204" pitchFamily="34" charset="0"/>
                <a:ea typeface="ＭＳ Ｐゴシック" panose="020B0600070205080204" pitchFamily="34" charset="-128"/>
              </a:rPr>
              <a:t>Earthworks like Spiral Jetty increased in number as the welfare of the world’s ecosystems became a growing</a:t>
            </a:r>
          </a:p>
          <a:p>
            <a:r>
              <a:rPr lang="en-US" altLang="en-US">
                <a:latin typeface="Calibri" panose="020F0502020204030204" pitchFamily="34" charset="0"/>
                <a:ea typeface="ＭＳ Ｐゴシック" panose="020B0600070205080204" pitchFamily="34" charset="-128"/>
              </a:rPr>
              <a:t>concern in the 1960s and 1970s.</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321D019-A661-44B1-B3B9-1B17ABC8CB5B}" type="slidenum">
              <a:rPr lang="en-US" altLang="en-US" smtClean="0">
                <a:latin typeface="Calibri" panose="020F0502020204030204" pitchFamily="34" charset="0"/>
              </a:rPr>
              <a:pPr>
                <a:spcBef>
                  <a:spcPct val="0"/>
                </a:spcBef>
              </a:pPr>
              <a:t>41</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Charles Moore, Piazza</a:t>
            </a:r>
          </a:p>
          <a:p>
            <a:r>
              <a:rPr lang="en-US" altLang="en-US">
                <a:latin typeface="Calibri" panose="020F0502020204030204" pitchFamily="34" charset="0"/>
                <a:ea typeface="ＭＳ Ｐゴシック" panose="020B0600070205080204" pitchFamily="34" charset="-128"/>
              </a:rPr>
              <a:t>d’Italia. Dedicated to the</a:t>
            </a:r>
          </a:p>
          <a:p>
            <a:r>
              <a:rPr lang="en-US" altLang="en-US">
                <a:latin typeface="Calibri" panose="020F0502020204030204" pitchFamily="34" charset="0"/>
                <a:ea typeface="ＭＳ Ｐゴシック" panose="020B0600070205080204" pitchFamily="34" charset="-128"/>
              </a:rPr>
              <a:t>Italian communities of New</a:t>
            </a:r>
          </a:p>
          <a:p>
            <a:r>
              <a:rPr lang="en-US" altLang="en-US">
                <a:latin typeface="Calibri" panose="020F0502020204030204" pitchFamily="34" charset="0"/>
                <a:ea typeface="ＭＳ Ｐゴシック" panose="020B0600070205080204" pitchFamily="34" charset="-128"/>
              </a:rPr>
              <a:t>Orleans, Piazza d’Italia includes</a:t>
            </a:r>
          </a:p>
          <a:p>
            <a:r>
              <a:rPr lang="en-US" altLang="en-US">
                <a:latin typeface="Calibri" panose="020F0502020204030204" pitchFamily="34" charset="0"/>
                <a:ea typeface="ＭＳ Ｐゴシック" panose="020B0600070205080204" pitchFamily="34" charset="-128"/>
              </a:rPr>
              <a:t>a schematic map of Italy on its</a:t>
            </a:r>
          </a:p>
          <a:p>
            <a:r>
              <a:rPr lang="en-US" altLang="en-US">
                <a:latin typeface="Calibri" panose="020F0502020204030204" pitchFamily="34" charset="0"/>
                <a:ea typeface="ＭＳ Ｐゴシック" panose="020B0600070205080204" pitchFamily="34" charset="-128"/>
              </a:rPr>
              <a:t>pavement. The architect,</a:t>
            </a:r>
          </a:p>
          <a:p>
            <a:r>
              <a:rPr lang="en-US" altLang="en-US">
                <a:latin typeface="Calibri" panose="020F0502020204030204" pitchFamily="34" charset="0"/>
                <a:ea typeface="ＭＳ Ｐゴシック" panose="020B0600070205080204" pitchFamily="34" charset="-128"/>
              </a:rPr>
              <a:t>Charles Moore, combined</a:t>
            </a:r>
          </a:p>
          <a:p>
            <a:r>
              <a:rPr lang="en-US" altLang="en-US">
                <a:latin typeface="Calibri" panose="020F0502020204030204" pitchFamily="34" charset="0"/>
                <a:ea typeface="ＭＳ Ｐゴシック" panose="020B0600070205080204" pitchFamily="34" charset="-128"/>
              </a:rPr>
              <a:t>elements from Italy’s rich</a:t>
            </a:r>
          </a:p>
          <a:p>
            <a:r>
              <a:rPr lang="en-US" altLang="en-US">
                <a:latin typeface="Calibri" panose="020F0502020204030204" pitchFamily="34" charset="0"/>
                <a:ea typeface="ＭＳ Ｐゴシック" panose="020B0600070205080204" pitchFamily="34" charset="-128"/>
              </a:rPr>
              <a:t>cultural past, such as Roman</a:t>
            </a:r>
          </a:p>
          <a:p>
            <a:r>
              <a:rPr lang="en-US" altLang="en-US">
                <a:latin typeface="Calibri" panose="020F0502020204030204" pitchFamily="34" charset="0"/>
                <a:ea typeface="ＭＳ Ｐゴシック" panose="020B0600070205080204" pitchFamily="34" charset="-128"/>
              </a:rPr>
              <a:t>columns and Renaissance</a:t>
            </a:r>
          </a:p>
          <a:p>
            <a:r>
              <a:rPr lang="en-US" altLang="en-US">
                <a:latin typeface="Calibri" panose="020F0502020204030204" pitchFamily="34" charset="0"/>
                <a:ea typeface="ＭＳ Ｐゴシック" panose="020B0600070205080204" pitchFamily="34" charset="-128"/>
              </a:rPr>
              <a:t>Baroque colonnades, with</a:t>
            </a:r>
          </a:p>
          <a:p>
            <a:r>
              <a:rPr lang="en-US" altLang="en-US">
                <a:latin typeface="Calibri" panose="020F0502020204030204" pitchFamily="34" charset="0"/>
                <a:ea typeface="ＭＳ Ｐゴシック" panose="020B0600070205080204" pitchFamily="34" charset="-128"/>
              </a:rPr>
              <a:t>modern materials like neon</a:t>
            </a:r>
          </a:p>
          <a:p>
            <a:r>
              <a:rPr lang="en-US" altLang="en-US">
                <a:latin typeface="Calibri" panose="020F0502020204030204" pitchFamily="34" charset="0"/>
                <a:ea typeface="ＭＳ Ｐゴシック" panose="020B0600070205080204" pitchFamily="34" charset="-128"/>
              </a:rPr>
              <a:t>lighting and stainless steel to</a:t>
            </a:r>
          </a:p>
          <a:p>
            <a:r>
              <a:rPr lang="en-US" altLang="en-US">
                <a:latin typeface="Calibri" panose="020F0502020204030204" pitchFamily="34" charset="0"/>
                <a:ea typeface="ＭＳ Ｐゴシック" panose="020B0600070205080204" pitchFamily="34" charset="-128"/>
              </a:rPr>
              <a:t>create an eclectic Postmodern</a:t>
            </a:r>
          </a:p>
          <a:p>
            <a:r>
              <a:rPr lang="en-US" altLang="en-US">
                <a:latin typeface="Calibri" panose="020F0502020204030204" pitchFamily="34" charset="0"/>
                <a:ea typeface="ＭＳ Ｐゴシック" panose="020B0600070205080204" pitchFamily="34" charset="-128"/>
              </a:rPr>
              <a:t>plaza.</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9E2ADBF-883C-4A74-A9B1-844AA99D46A0}" type="slidenum">
              <a:rPr lang="en-US" altLang="en-US" smtClean="0">
                <a:latin typeface="Calibri" panose="020F0502020204030204" pitchFamily="34" charset="0"/>
              </a:rPr>
              <a:pPr>
                <a:spcBef>
                  <a:spcPct val="0"/>
                </a:spcBef>
              </a:pPr>
              <a:t>42</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Calibri" panose="020F0502020204030204" pitchFamily="34" charset="0"/>
              <a:ea typeface="ＭＳ Ｐゴシック" panose="020B0600070205080204"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BE7BFAD-8CFA-4302-846C-7F68DE6B59C7}" type="slidenum">
              <a:rPr lang="en-US" altLang="en-US" smtClean="0">
                <a:latin typeface="Calibri" panose="020F0502020204030204" pitchFamily="34" charset="0"/>
              </a:rPr>
              <a:pPr>
                <a:spcBef>
                  <a:spcPct val="0"/>
                </a:spcBef>
              </a:pPr>
              <a:t>44</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Youth Culture in the 1960s</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D43398B-5A8B-43DE-BA81-9098B6D8AA05}" type="slidenum">
              <a:rPr lang="en-US" altLang="en-US" smtClean="0">
                <a:latin typeface="Calibri" panose="020F0502020204030204" pitchFamily="34" charset="0"/>
              </a:rPr>
              <a:pPr>
                <a:spcBef>
                  <a:spcPct val="0"/>
                </a:spcBef>
              </a:pPr>
              <a:t>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Youth Culture in the 1960s</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73E7B6-77DA-42EF-B2E4-61FCEFC932ED}" type="slidenum">
              <a:rPr lang="en-US" altLang="en-US" smtClean="0">
                <a:latin typeface="Calibri" panose="020F0502020204030204" pitchFamily="34" charset="0"/>
              </a:rPr>
              <a:pPr>
                <a:spcBef>
                  <a:spcPct val="0"/>
                </a:spcBef>
              </a:pPr>
              <a:t>7</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Youth Culture in the 1960s</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481D0C3-21A8-44EF-92D7-00000742B159}" type="slidenum">
              <a:rPr lang="en-US" altLang="en-US" smtClean="0">
                <a:latin typeface="Calibri" panose="020F0502020204030204" pitchFamily="34" charset="0"/>
              </a:rPr>
              <a:pPr>
                <a:spcBef>
                  <a:spcPct val="0"/>
                </a:spcBef>
              </a:pPr>
              <a:t>8</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Women’s Liberation Movement. In the late 1960s, as women began</a:t>
            </a:r>
          </a:p>
          <a:p>
            <a:r>
              <a:rPr lang="en-US" altLang="en-US">
                <a:latin typeface="Calibri" panose="020F0502020204030204" pitchFamily="34" charset="0"/>
                <a:ea typeface="ＭＳ Ｐゴシック" panose="020B0600070205080204" pitchFamily="34" charset="-128"/>
              </a:rPr>
              <a:t>once again to assert their rights, a revived women’s liberation movement</a:t>
            </a:r>
          </a:p>
          <a:p>
            <a:r>
              <a:rPr lang="en-US" altLang="en-US">
                <a:latin typeface="Calibri" panose="020F0502020204030204" pitchFamily="34" charset="0"/>
                <a:ea typeface="ＭＳ Ｐゴシック" panose="020B0600070205080204" pitchFamily="34" charset="-128"/>
              </a:rPr>
              <a:t>emerged. Feminists in the movement maintained that women</a:t>
            </a:r>
          </a:p>
          <a:p>
            <a:r>
              <a:rPr lang="en-US" altLang="en-US">
                <a:latin typeface="Calibri" panose="020F0502020204030204" pitchFamily="34" charset="0"/>
                <a:ea typeface="ＭＳ Ｐゴシック" panose="020B0600070205080204" pitchFamily="34" charset="-128"/>
              </a:rPr>
              <a:t>themselves must alter the conditions of their lives. During this women’s</a:t>
            </a:r>
          </a:p>
          <a:p>
            <a:r>
              <a:rPr lang="en-US" altLang="en-US">
                <a:latin typeface="Calibri" panose="020F0502020204030204" pitchFamily="34" charset="0"/>
                <a:ea typeface="ＭＳ Ｐゴシック" panose="020B0600070205080204" pitchFamily="34" charset="-128"/>
              </a:rPr>
              <a:t>liberation rally, some women climbed the statue of Admiral Farragut in</a:t>
            </a:r>
          </a:p>
          <a:p>
            <a:r>
              <a:rPr lang="en-US" altLang="en-US">
                <a:latin typeface="Calibri" panose="020F0502020204030204" pitchFamily="34" charset="0"/>
                <a:ea typeface="ＭＳ Ｐゴシック" panose="020B0600070205080204" pitchFamily="34" charset="-128"/>
              </a:rPr>
              <a:t>Washington, D.C., to exhibit their signs.</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5859128-1B52-4681-89D9-6111465B5932}" type="slidenum">
              <a:rPr lang="en-US" altLang="en-US" smtClean="0">
                <a:latin typeface="Calibri" panose="020F0502020204030204" pitchFamily="34" charset="0"/>
              </a:rPr>
              <a:pPr>
                <a:spcBef>
                  <a:spcPct val="0"/>
                </a:spcBef>
              </a:pPr>
              <a:t>11</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Soviet Invasion of Czechoslovakia, 1968. The attempt of Alexander Dubcek, the new first secretary</a:t>
            </a:r>
          </a:p>
          <a:p>
            <a:r>
              <a:rPr lang="en-US" altLang="en-US">
                <a:latin typeface="Calibri" panose="020F0502020204030204" pitchFamily="34" charset="0"/>
                <a:ea typeface="ＭＳ Ｐゴシック" panose="020B0600070205080204" pitchFamily="34" charset="-128"/>
              </a:rPr>
              <a:t>of the Communist Party in Czechoslovakia, to liberalize Communist rule in that country failed when Soviet</a:t>
            </a:r>
          </a:p>
          <a:p>
            <a:r>
              <a:rPr lang="en-US" altLang="en-US">
                <a:latin typeface="Calibri" panose="020F0502020204030204" pitchFamily="34" charset="0"/>
                <a:ea typeface="ＭＳ Ｐゴシック" panose="020B0600070205080204" pitchFamily="34" charset="-128"/>
              </a:rPr>
              <a:t>troops invaded and crushed the reform movement. This photograph, taken on August 21, shows Soviet</a:t>
            </a:r>
          </a:p>
          <a:p>
            <a:r>
              <a:rPr lang="en-US" altLang="en-US">
                <a:latin typeface="Calibri" panose="020F0502020204030204" pitchFamily="34" charset="0"/>
                <a:ea typeface="ＭＳ Ｐゴシック" panose="020B0600070205080204" pitchFamily="34" charset="-128"/>
              </a:rPr>
              <a:t>tanks in Wenceslas Square while Prague residents look on.</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255ADCE-270F-4359-9852-8B104EF5C616}" type="slidenum">
              <a:rPr lang="en-US" altLang="en-US" smtClean="0">
                <a:latin typeface="Calibri" panose="020F0502020204030204" pitchFamily="34" charset="0"/>
              </a:rPr>
              <a:pPr>
                <a:spcBef>
                  <a:spcPct val="0"/>
                </a:spcBef>
              </a:pPr>
              <a:t>18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CHRONOLOGY The Soviet Bloc</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926AF47-1589-4F7B-A552-5F9EAE0A12D7}" type="slidenum">
              <a:rPr lang="en-US" altLang="en-US" smtClean="0">
                <a:latin typeface="Calibri" panose="020F0502020204030204" pitchFamily="34" charset="0"/>
              </a:rPr>
              <a:pPr>
                <a:spcBef>
                  <a:spcPct val="0"/>
                </a:spcBef>
              </a:pPr>
              <a:t>21</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Calibri" panose="020F0502020204030204" pitchFamily="34" charset="0"/>
                <a:ea typeface="ＭＳ Ｐゴシック" panose="020B0600070205080204" pitchFamily="34" charset="-128"/>
              </a:rPr>
              <a:t>Prime Minister Margaret Thatcher (Meryl Streep) at a cabinet meeting.</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1357D7-F7FC-419E-A182-1AE5B6E90BCF}" type="slidenum">
              <a:rPr lang="en-US" altLang="en-US" smtClean="0">
                <a:latin typeface="Calibri" panose="020F0502020204030204" pitchFamily="34" charset="0"/>
              </a:rPr>
              <a:pPr>
                <a:spcBef>
                  <a:spcPct val="0"/>
                </a:spcBef>
              </a:pPr>
              <a:t>23</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Margaret Thatcher. (p.906)</a:t>
            </a:r>
          </a:p>
          <a:p>
            <a:r>
              <a:rPr lang="en-US" altLang="en-US">
                <a:latin typeface="Calibri" panose="020F0502020204030204" pitchFamily="34" charset="0"/>
                <a:ea typeface="ＭＳ Ｐゴシック" panose="020B0600070205080204" pitchFamily="34" charset="-128"/>
              </a:rPr>
              <a:t>Great Britain’s first female prime minister,</a:t>
            </a:r>
          </a:p>
          <a:p>
            <a:r>
              <a:rPr lang="en-US" altLang="en-US">
                <a:latin typeface="Calibri" panose="020F0502020204030204" pitchFamily="34" charset="0"/>
                <a:ea typeface="ＭＳ Ｐゴシック" panose="020B0600070205080204" pitchFamily="34" charset="-128"/>
              </a:rPr>
              <a:t>Margaret Thatcher was a strong leader who dominated British politics in</a:t>
            </a:r>
          </a:p>
          <a:p>
            <a:r>
              <a:rPr lang="en-US" altLang="en-US">
                <a:latin typeface="Calibri" panose="020F0502020204030204" pitchFamily="34" charset="0"/>
                <a:ea typeface="ＭＳ Ｐゴシック" panose="020B0600070205080204" pitchFamily="34" charset="-128"/>
              </a:rPr>
              <a:t>the 1980s. Thatcher is shown here with Soviet leader Mikhail Gorbachev</a:t>
            </a:r>
          </a:p>
          <a:p>
            <a:r>
              <a:rPr lang="en-US" altLang="en-US">
                <a:latin typeface="Calibri" panose="020F0502020204030204" pitchFamily="34" charset="0"/>
                <a:ea typeface="ＭＳ Ｐゴシック" panose="020B0600070205080204" pitchFamily="34" charset="-128"/>
              </a:rPr>
              <a:t>at a press conference in Moscow in 1991.</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9927356-03BD-4495-BD44-AC7287300C46}" type="slidenum">
              <a:rPr lang="en-US" altLang="en-US" smtClean="0">
                <a:latin typeface="Calibri" panose="020F0502020204030204" pitchFamily="34" charset="0"/>
              </a:rPr>
              <a:pPr>
                <a:spcBef>
                  <a:spcPct val="0"/>
                </a:spcBef>
              </a:pPr>
              <a:t>24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22" descr="Expbann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938" y="6500813"/>
            <a:ext cx="9151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descr="Expbann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5875" y="-7938"/>
            <a:ext cx="9159875" cy="3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644525"/>
            <a:ext cx="432435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48600" y="6149975"/>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552950" y="2895600"/>
            <a:ext cx="4432300" cy="2005013"/>
          </a:xfrm>
        </p:spPr>
        <p:txBody>
          <a:bodyPr/>
          <a:lstStyle>
            <a:lvl1pPr>
              <a:defRPr sz="3600">
                <a:effectLst>
                  <a:outerShdw blurRad="38100" dist="38100" dir="2700000" algn="tl">
                    <a:srgbClr val="FFFFFF"/>
                  </a:outerShdw>
                </a:effectLst>
                <a:latin typeface="Arial" charset="0"/>
              </a:defRPr>
            </a:lvl1pPr>
          </a:lstStyle>
          <a:p>
            <a:pPr lvl="0"/>
            <a:r>
              <a:rPr lang="en-US" noProof="0"/>
              <a:t>Click to edit Master title style</a:t>
            </a:r>
          </a:p>
        </p:txBody>
      </p:sp>
    </p:spTree>
    <p:extLst>
      <p:ext uri="{BB962C8B-B14F-4D97-AF65-F5344CB8AC3E}">
        <p14:creationId xmlns:p14="http://schemas.microsoft.com/office/powerpoint/2010/main" val="329200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417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67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76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7873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887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316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64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9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156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32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615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1026" name="Picture 8" descr="Expbanna"/>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6200" y="76200"/>
            <a:ext cx="906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52463" y="1600200"/>
            <a:ext cx="80343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98"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xStyles>
    <p:titleStyle>
      <a:lvl1pPr algn="ctr" rtl="0" eaLnBrk="0" fontAlgn="base" hangingPunct="0">
        <a:spcBef>
          <a:spcPct val="0"/>
        </a:spcBef>
        <a:spcAft>
          <a:spcPct val="0"/>
        </a:spcAft>
        <a:defRPr sz="40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8040"/>
        </a:buClr>
        <a:buSzPct val="75000"/>
        <a:buFont typeface="Wingdings" panose="05000000000000000000" pitchFamily="2" charset="2"/>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8040"/>
        </a:buClr>
        <a:buSzPct val="75000"/>
        <a:buFont typeface="Wingdings" panose="05000000000000000000"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8040"/>
        </a:buClr>
        <a:buSzPct val="75000"/>
        <a:buFont typeface="Wingdings" panose="05000000000000000000" pitchFamily="2" charset="2"/>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le 1"/>
          <p:cNvSpPr>
            <a:spLocks noChangeArrowheads="1"/>
          </p:cNvSpPr>
          <p:nvPr/>
        </p:nvSpPr>
        <p:spPr bwMode="auto">
          <a:xfrm>
            <a:off x="4714875" y="2298700"/>
            <a:ext cx="41640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000" dirty="0">
                <a:effectLst>
                  <a:outerShdw blurRad="38100" dist="38100" dir="2700000" algn="tl">
                    <a:srgbClr val="FFFFFF"/>
                  </a:outerShdw>
                </a:effectLst>
                <a:latin typeface="Calibri"/>
                <a:ea typeface="ＭＳ Ｐゴシック" charset="0"/>
                <a:cs typeface="Calibri"/>
              </a:rPr>
              <a:t>Chapter 29</a:t>
            </a:r>
            <a:endParaRPr lang="en-US" sz="3000" dirty="0">
              <a:latin typeface="Calibri"/>
              <a:ea typeface="ＭＳ Ｐゴシック" charset="0"/>
              <a:cs typeface="Calibri"/>
            </a:endParaRPr>
          </a:p>
        </p:txBody>
      </p:sp>
      <p:sp>
        <p:nvSpPr>
          <p:cNvPr id="28674" name="Rectangle 2"/>
          <p:cNvSpPr>
            <a:spLocks noGrp="1" noChangeArrowheads="1"/>
          </p:cNvSpPr>
          <p:nvPr>
            <p:ph type="ctrTitle"/>
          </p:nvPr>
        </p:nvSpPr>
        <p:spPr>
          <a:xfrm>
            <a:off x="4579938" y="2895600"/>
            <a:ext cx="4432300" cy="2005013"/>
          </a:xfrm>
        </p:spPr>
        <p:txBody>
          <a:bodyPr/>
          <a:lstStyle/>
          <a:p>
            <a:pPr eaLnBrk="1" hangingPunct="1">
              <a:defRPr/>
            </a:pPr>
            <a:r>
              <a:rPr lang="en-US" altLang="en-US" sz="3000" b="1" dirty="0">
                <a:solidFill>
                  <a:srgbClr val="008040"/>
                </a:solidFill>
                <a:effectLst>
                  <a:outerShdw blurRad="38100" dist="38100" dir="2700000" algn="tl">
                    <a:srgbClr val="C0C0C0"/>
                  </a:outerShdw>
                </a:effectLst>
                <a:latin typeface="Calibri" pitchFamily="34" charset="0"/>
                <a:ea typeface="ＭＳ Ｐゴシック" pitchFamily="34" charset="-128"/>
              </a:rPr>
              <a:t>Protest and Stagnation:</a:t>
            </a:r>
            <a:br>
              <a:rPr lang="en-US" altLang="en-US" sz="3000" b="1" dirty="0">
                <a:solidFill>
                  <a:srgbClr val="008040"/>
                </a:solidFill>
                <a:effectLst>
                  <a:outerShdw blurRad="38100" dist="38100" dir="2700000" algn="tl">
                    <a:srgbClr val="C0C0C0"/>
                  </a:outerShdw>
                </a:effectLst>
                <a:latin typeface="Calibri" pitchFamily="34" charset="0"/>
                <a:ea typeface="ＭＳ Ｐゴシック" pitchFamily="34" charset="-128"/>
              </a:rPr>
            </a:br>
            <a:r>
              <a:rPr lang="en-US" altLang="en-US" sz="3000" b="1" dirty="0">
                <a:solidFill>
                  <a:srgbClr val="008040"/>
                </a:solidFill>
                <a:effectLst>
                  <a:outerShdw blurRad="38100" dist="38100" dir="2700000" algn="tl">
                    <a:srgbClr val="C0C0C0"/>
                  </a:outerShdw>
                </a:effectLst>
                <a:latin typeface="Calibri" pitchFamily="34" charset="0"/>
                <a:ea typeface="ＭＳ Ｐゴシック" pitchFamily="34" charset="-128"/>
              </a:rPr>
              <a:t>The Western World, </a:t>
            </a:r>
            <a:br>
              <a:rPr lang="en-US" altLang="en-US" sz="3000" b="1" dirty="0">
                <a:solidFill>
                  <a:srgbClr val="008040"/>
                </a:solidFill>
                <a:effectLst>
                  <a:outerShdw blurRad="38100" dist="38100" dir="2700000" algn="tl">
                    <a:srgbClr val="C0C0C0"/>
                  </a:outerShdw>
                </a:effectLst>
                <a:latin typeface="Calibri" pitchFamily="34" charset="0"/>
                <a:ea typeface="ＭＳ Ｐゴシック" pitchFamily="34" charset="-128"/>
              </a:rPr>
            </a:br>
            <a:r>
              <a:rPr lang="en-US" altLang="en-US" sz="3000" b="1" dirty="0">
                <a:solidFill>
                  <a:srgbClr val="008040"/>
                </a:solidFill>
                <a:effectLst>
                  <a:outerShdw blurRad="38100" dist="38100" dir="2700000" algn="tl">
                    <a:srgbClr val="C0C0C0"/>
                  </a:outerShdw>
                </a:effectLst>
                <a:latin typeface="Calibri" pitchFamily="34" charset="0"/>
                <a:ea typeface="ＭＳ Ｐゴシック" pitchFamily="34" charset="-128"/>
              </a:rPr>
              <a:t>1965–1985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Culture of Protest</a:t>
            </a:r>
            <a:endParaRPr lang="en-US" dirty="0"/>
          </a:p>
        </p:txBody>
      </p:sp>
      <p:sp>
        <p:nvSpPr>
          <p:cNvPr id="3" name="Content Placeholder 2"/>
          <p:cNvSpPr>
            <a:spLocks noGrp="1"/>
          </p:cNvSpPr>
          <p:nvPr>
            <p:ph idx="1"/>
          </p:nvPr>
        </p:nvSpPr>
        <p:spPr>
          <a:xfrm>
            <a:off x="652463" y="1219200"/>
            <a:ext cx="8034337" cy="5334000"/>
          </a:xfrm>
        </p:spPr>
        <p:txBody>
          <a:bodyPr/>
          <a:lstStyle/>
          <a:p>
            <a:pPr eaLnBrk="1" hangingPunct="1"/>
            <a:r>
              <a:rPr lang="en-US" altLang="en-US" dirty="0">
                <a:latin typeface="Calibri" panose="020F0502020204030204" pitchFamily="34" charset="0"/>
                <a:ea typeface="ＭＳ Ｐゴシック" panose="020B0600070205080204" pitchFamily="34" charset="-128"/>
              </a:rPr>
              <a:t>Antiwar Protests</a:t>
            </a:r>
          </a:p>
          <a:p>
            <a:pPr lvl="1" eaLnBrk="1" hangingPunct="1"/>
            <a:r>
              <a:rPr lang="en-US" altLang="en-US" dirty="0">
                <a:latin typeface="Calibri" panose="020F0502020204030204" pitchFamily="34" charset="0"/>
                <a:ea typeface="ＭＳ Ｐゴシック" panose="020B0600070205080204" pitchFamily="34" charset="-128"/>
              </a:rPr>
              <a:t>Motivation for demonstrations in Italy, France, Britain, and the U.S</a:t>
            </a:r>
            <a:r>
              <a:rPr lang="en-US" altLang="en-US" dirty="0" smtClean="0">
                <a:latin typeface="Calibri" panose="020F0502020204030204" pitchFamily="34" charset="0"/>
                <a:ea typeface="ＭＳ Ｐゴシック" panose="020B0600070205080204" pitchFamily="34" charset="-128"/>
              </a:rPr>
              <a:t>.</a:t>
            </a:r>
          </a:p>
          <a:p>
            <a:pPr lvl="1" eaLnBrk="1" hangingPunct="1"/>
            <a:r>
              <a:rPr lang="en-US" altLang="en-US" dirty="0" smtClean="0">
                <a:latin typeface="Calibri" panose="020F0502020204030204" pitchFamily="34" charset="0"/>
                <a:ea typeface="ＭＳ Ｐゴシック" panose="020B0600070205080204" pitchFamily="34" charset="-128"/>
              </a:rPr>
              <a:t>They saw the war as a final act of imperialism.</a:t>
            </a:r>
          </a:p>
          <a:p>
            <a:pPr lvl="1" eaLnBrk="1" hangingPunct="1"/>
            <a:r>
              <a:rPr lang="en-US" altLang="en-US" dirty="0" smtClean="0">
                <a:latin typeface="Calibri" panose="020F0502020204030204" pitchFamily="34" charset="0"/>
                <a:ea typeface="ＭＳ Ｐゴシック" panose="020B0600070205080204" pitchFamily="34" charset="-128"/>
              </a:rPr>
              <a:t>Divided Americans and Europeans, because not everyone agreed with the protestors. </a:t>
            </a:r>
            <a:endParaRPr lang="en-US" altLang="en-US" dirty="0">
              <a:latin typeface="Calibri" panose="020F0502020204030204" pitchFamily="34" charset="0"/>
              <a:ea typeface="ＭＳ Ｐゴシック" panose="020B0600070205080204" pitchFamily="34" charset="-128"/>
            </a:endParaRPr>
          </a:p>
          <a:p>
            <a:pPr lvl="2" eaLnBrk="1" hangingPunct="1"/>
            <a:r>
              <a:rPr lang="en-US" altLang="en-US" dirty="0">
                <a:latin typeface="Calibri" panose="020F0502020204030204" pitchFamily="34" charset="0"/>
                <a:ea typeface="ＭＳ Ｐゴシック" panose="020B0600070205080204" pitchFamily="34" charset="-128"/>
              </a:rPr>
              <a:t>Violence dims American willingness to continue war in Vietnam</a:t>
            </a:r>
          </a:p>
          <a:p>
            <a:endParaRPr lang="en-US" dirty="0"/>
          </a:p>
        </p:txBody>
      </p:sp>
    </p:spTree>
    <p:extLst>
      <p:ext uri="{BB962C8B-B14F-4D97-AF65-F5344CB8AC3E}">
        <p14:creationId xmlns:p14="http://schemas.microsoft.com/office/powerpoint/2010/main" val="25797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itle 1"/>
          <p:cNvSpPr>
            <a:spLocks noGrp="1"/>
          </p:cNvSpPr>
          <p:nvPr>
            <p:ph type="title" idx="4294967295"/>
          </p:nvPr>
        </p:nvSpPr>
        <p:spPr>
          <a:xfrm>
            <a:off x="0" y="76200"/>
            <a:ext cx="9144000" cy="457200"/>
          </a:xfrm>
        </p:spPr>
        <p:txBody>
          <a:bodyPr/>
          <a:lstStyle/>
          <a:p>
            <a:r>
              <a:rPr lang="en-US" altLang="en-US" sz="3000" dirty="0">
                <a:solidFill>
                  <a:srgbClr val="000000"/>
                </a:solidFill>
                <a:latin typeface="Calibri" panose="020F0502020204030204" pitchFamily="34" charset="0"/>
                <a:ea typeface="ＭＳ Ｐゴシック" panose="020B0600070205080204" pitchFamily="34" charset="-128"/>
              </a:rPr>
              <a:t>Women’s Liberation Movement</a:t>
            </a:r>
            <a:endParaRPr lang="en-US" altLang="en-US" dirty="0">
              <a:ea typeface="ＭＳ Ｐゴシック" panose="020B0600070205080204" pitchFamily="34" charset="-128"/>
            </a:endParaRPr>
          </a:p>
        </p:txBody>
      </p:sp>
      <p:sp>
        <p:nvSpPr>
          <p:cNvPr id="1536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p901</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762000"/>
            <a:ext cx="32893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p:cNvSpPr>
            <a:spLocks noChangeArrowheads="1"/>
          </p:cNvSpPr>
          <p:nvPr/>
        </p:nvSpPr>
        <p:spPr bwMode="auto">
          <a:xfrm>
            <a:off x="517525" y="5105400"/>
            <a:ext cx="8108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In the late 1960s, as women began once again to assert their rights, a revived women’s liberation movement emerged. Feminists in the movement maintained that women themselves must alter the conditions of their lives.</a:t>
            </a:r>
            <a:endParaRPr lang="en-US" alt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715963" y="0"/>
            <a:ext cx="8453437" cy="914400"/>
          </a:xfrm>
        </p:spPr>
        <p:txBody>
          <a:bodyPr/>
          <a:lstStyle/>
          <a:p>
            <a:pPr eaLnBrk="1" hangingPunct="1"/>
            <a:r>
              <a:rPr lang="en-US" altLang="en-US" dirty="0">
                <a:latin typeface="Calibri" panose="020F0502020204030204" pitchFamily="34" charset="0"/>
                <a:ea typeface="ＭＳ Ｐゴシック" panose="020B0600070205080204" pitchFamily="34" charset="-128"/>
              </a:rPr>
              <a:t>A Divided Western World</a:t>
            </a:r>
          </a:p>
        </p:txBody>
      </p:sp>
      <p:sp>
        <p:nvSpPr>
          <p:cNvPr id="17411" name="Rectangle 9"/>
          <p:cNvSpPr>
            <a:spLocks noGrp="1" noChangeArrowheads="1"/>
          </p:cNvSpPr>
          <p:nvPr>
            <p:ph type="body" idx="1"/>
          </p:nvPr>
        </p:nvSpPr>
        <p:spPr>
          <a:xfrm>
            <a:off x="703263" y="914400"/>
            <a:ext cx="7769225" cy="662940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Stagnation in the Soviet Union</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The Brezhnev Years: </a:t>
            </a:r>
            <a:r>
              <a:rPr lang="en-US" altLang="en-US" b="1" dirty="0">
                <a:latin typeface="Calibri" panose="020F0502020204030204" pitchFamily="34" charset="0"/>
                <a:ea typeface="ＭＳ Ｐゴシック" panose="020B0600070205080204" pitchFamily="34" charset="-128"/>
              </a:rPr>
              <a:t>Leonid Brezhnev </a:t>
            </a:r>
            <a:r>
              <a:rPr lang="en-US" altLang="en-US" dirty="0">
                <a:latin typeface="Calibri" panose="020F0502020204030204" pitchFamily="34" charset="0"/>
                <a:ea typeface="ＭＳ Ｐゴシック" panose="020B0600070205080204" pitchFamily="34" charset="-128"/>
              </a:rPr>
              <a:t>(1906 – 1982</a:t>
            </a:r>
            <a:r>
              <a:rPr lang="en-US" altLang="en-US" dirty="0" smtClean="0">
                <a:latin typeface="Calibri" panose="020F0502020204030204" pitchFamily="34" charset="0"/>
                <a:ea typeface="ＭＳ Ｐゴシック" panose="020B0600070205080204" pitchFamily="34" charset="-128"/>
              </a:rPr>
              <a:t>)</a:t>
            </a:r>
          </a:p>
          <a:p>
            <a:pPr lvl="2" eaLnBrk="1" hangingPunct="1">
              <a:lnSpc>
                <a:spcPct val="90000"/>
              </a:lnSpc>
            </a:pPr>
            <a:r>
              <a:rPr lang="en-US" altLang="en-US" dirty="0" smtClean="0">
                <a:latin typeface="Calibri" panose="020F0502020204030204" pitchFamily="34" charset="0"/>
                <a:ea typeface="ＭＳ Ｐゴシック" panose="020B0600070205080204" pitchFamily="34" charset="-128"/>
              </a:rPr>
              <a:t>“No experimentation”: rigid adherence to traditional Soviet communism. </a:t>
            </a:r>
            <a:endParaRPr lang="en-US" altLang="en-US" dirty="0">
              <a:latin typeface="Calibri" panose="020F0502020204030204" pitchFamily="34" charset="0"/>
              <a:ea typeface="ＭＳ Ｐゴシック" panose="020B0600070205080204" pitchFamily="34" charset="-128"/>
            </a:endParaRP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Brezhnev Doctrine: right to intervene if socialism </a:t>
            </a:r>
            <a:r>
              <a:rPr lang="en-US" altLang="en-US" dirty="0" smtClean="0">
                <a:latin typeface="Calibri" panose="020F0502020204030204" pitchFamily="34" charset="0"/>
                <a:ea typeface="ＭＳ Ｐゴシック" panose="020B0600070205080204" pitchFamily="34" charset="-128"/>
              </a:rPr>
              <a:t>threatened</a:t>
            </a:r>
          </a:p>
          <a:p>
            <a:pPr lvl="2" eaLnBrk="1" hangingPunct="1">
              <a:lnSpc>
                <a:spcPct val="90000"/>
              </a:lnSpc>
            </a:pPr>
            <a:r>
              <a:rPr lang="en-US" altLang="en-US" dirty="0" smtClean="0">
                <a:latin typeface="Calibri" panose="020F0502020204030204" pitchFamily="34" charset="0"/>
                <a:ea typeface="ＭＳ Ｐゴシック" panose="020B0600070205080204" pitchFamily="34" charset="-128"/>
              </a:rPr>
              <a:t>Led to intervention in Czechoslovakia, 1968</a:t>
            </a:r>
            <a:endParaRPr lang="en-US" altLang="en-US" dirty="0">
              <a:latin typeface="Calibri" panose="020F0502020204030204" pitchFamily="34" charset="0"/>
              <a:ea typeface="ＭＳ Ｐゴシック" panose="020B0600070205080204" pitchFamily="34" charset="-128"/>
            </a:endParaRP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Relaxed atmosphere associated with </a:t>
            </a:r>
            <a:r>
              <a:rPr lang="en-US" altLang="en-US" dirty="0" smtClean="0">
                <a:latin typeface="Calibri" panose="020F0502020204030204" pitchFamily="34" charset="0"/>
                <a:ea typeface="ＭＳ Ｐゴシック" panose="020B0600070205080204" pitchFamily="34" charset="-128"/>
              </a:rPr>
              <a:t>détente</a:t>
            </a:r>
          </a:p>
          <a:p>
            <a:pPr lvl="2" eaLnBrk="1" hangingPunct="1">
              <a:lnSpc>
                <a:spcPct val="90000"/>
              </a:lnSpc>
            </a:pPr>
            <a:r>
              <a:rPr lang="en-US" altLang="en-US" dirty="0" smtClean="0">
                <a:latin typeface="Calibri" panose="020F0502020204030204" pitchFamily="34" charset="0"/>
                <a:ea typeface="ＭＳ Ｐゴシック" panose="020B0600070205080204" pitchFamily="34" charset="-128"/>
              </a:rPr>
              <a:t>Reluctant to reform the USSR</a:t>
            </a:r>
            <a:endParaRPr lang="en-US" altLang="en-US" dirty="0">
              <a:latin typeface="Calibri" panose="020F0502020204030204" pitchFamily="34" charset="0"/>
              <a:ea typeface="ＭＳ Ｐゴシック" panose="020B0600070205080204" pitchFamily="34"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4965" y="4621305"/>
            <a:ext cx="303455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Brezhnev Years</a:t>
            </a:r>
            <a:endParaRPr lang="en-US" dirty="0"/>
          </a:p>
        </p:txBody>
      </p:sp>
      <p:sp>
        <p:nvSpPr>
          <p:cNvPr id="3" name="Content Placeholder 2"/>
          <p:cNvSpPr>
            <a:spLocks noGrp="1"/>
          </p:cNvSpPr>
          <p:nvPr>
            <p:ph idx="1"/>
          </p:nvPr>
        </p:nvSpPr>
        <p:spPr>
          <a:xfrm>
            <a:off x="652463" y="838200"/>
            <a:ext cx="8034337" cy="5715000"/>
          </a:xfrm>
        </p:spPr>
        <p:txBody>
          <a:bodyPr/>
          <a:lstStyle/>
          <a:p>
            <a:pPr eaLnBrk="1" hangingPunct="1">
              <a:lnSpc>
                <a:spcPct val="90000"/>
              </a:lnSpc>
            </a:pPr>
            <a:r>
              <a:rPr lang="en-US" altLang="en-US" dirty="0" smtClean="0">
                <a:latin typeface="Calibri" panose="020F0502020204030204" pitchFamily="34" charset="0"/>
                <a:ea typeface="ＭＳ Ｐゴシック" panose="020B0600070205080204" pitchFamily="34" charset="-128"/>
              </a:rPr>
              <a:t>Relaxed some authoritarian rule</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Allowed some access to Western culture, but dissenters were punished.</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People craved  more Western music, fashion, art</a:t>
            </a:r>
          </a:p>
          <a:p>
            <a:pPr eaLnBrk="1" hangingPunct="1">
              <a:lnSpc>
                <a:spcPct val="90000"/>
              </a:lnSpc>
            </a:pPr>
            <a:r>
              <a:rPr lang="en-US" altLang="en-US" dirty="0" smtClean="0">
                <a:latin typeface="Calibri" panose="020F0502020204030204" pitchFamily="34" charset="0"/>
                <a:ea typeface="ＭＳ Ｐゴシック" panose="020B0600070205080204" pitchFamily="34" charset="-128"/>
              </a:rPr>
              <a:t>Economic </a:t>
            </a:r>
            <a:r>
              <a:rPr lang="en-US" altLang="en-US" dirty="0">
                <a:latin typeface="Calibri" panose="020F0502020204030204" pitchFamily="34" charset="0"/>
                <a:ea typeface="ＭＳ Ｐゴシック" panose="020B0600070205080204" pitchFamily="34" charset="-128"/>
              </a:rPr>
              <a:t>policy</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Decline of overall industrial </a:t>
            </a:r>
            <a:r>
              <a:rPr lang="en-US" altLang="en-US" dirty="0" smtClean="0">
                <a:latin typeface="Calibri" panose="020F0502020204030204" pitchFamily="34" charset="0"/>
                <a:ea typeface="ＭＳ Ｐゴシック" panose="020B0600070205080204" pitchFamily="34" charset="-128"/>
              </a:rPr>
              <a:t>growth: focus on heavy industry and space, but not commodities.</a:t>
            </a:r>
            <a:endParaRPr lang="en-US" altLang="en-US" dirty="0">
              <a:latin typeface="Calibri" panose="020F0502020204030204" pitchFamily="34" charset="0"/>
              <a:ea typeface="ＭＳ Ｐゴシック" panose="020B0600070205080204" pitchFamily="34" charset="-128"/>
            </a:endParaRP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Impact of central economic </a:t>
            </a:r>
            <a:r>
              <a:rPr lang="en-US" altLang="en-US" dirty="0" smtClean="0">
                <a:latin typeface="Calibri" panose="020F0502020204030204" pitchFamily="34" charset="0"/>
                <a:ea typeface="ＭＳ Ｐゴシック" panose="020B0600070205080204" pitchFamily="34" charset="-128"/>
              </a:rPr>
              <a:t>planning: inefficient bureaucracy</a:t>
            </a:r>
            <a:endParaRPr lang="en-US" altLang="en-US" dirty="0">
              <a:latin typeface="Calibri" panose="020F0502020204030204" pitchFamily="34" charset="0"/>
              <a:ea typeface="ＭＳ Ｐゴシック" panose="020B0600070205080204" pitchFamily="34" charset="-128"/>
            </a:endParaRP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Agricultural problems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Bad harvests in </a:t>
            </a:r>
            <a:r>
              <a:rPr lang="en-US" altLang="en-US" dirty="0" smtClean="0">
                <a:latin typeface="Calibri" panose="020F0502020204030204" pitchFamily="34" charset="0"/>
                <a:ea typeface="ＭＳ Ｐゴシック" panose="020B0600070205080204" pitchFamily="34" charset="-128"/>
              </a:rPr>
              <a:t>mid-1970s force them to buy grain from the U.S. </a:t>
            </a:r>
            <a:endParaRPr lang="en-US" altLang="en-US" dirty="0">
              <a:latin typeface="Calibri" panose="020F050202020403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1795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Brezhnev Years</a:t>
            </a:r>
            <a:endParaRPr lang="en-US" dirty="0"/>
          </a:p>
        </p:txBody>
      </p:sp>
      <p:sp>
        <p:nvSpPr>
          <p:cNvPr id="3" name="Content Placeholder 2"/>
          <p:cNvSpPr>
            <a:spLocks noGrp="1"/>
          </p:cNvSpPr>
          <p:nvPr>
            <p:ph idx="1"/>
          </p:nvPr>
        </p:nvSpPr>
        <p:spPr>
          <a:xfrm>
            <a:off x="652463" y="762000"/>
            <a:ext cx="8034337" cy="579120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Ruling system</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Unwilling to tamper with the party leadership and state </a:t>
            </a:r>
            <a:r>
              <a:rPr lang="en-US" altLang="en-US" dirty="0" smtClean="0">
                <a:latin typeface="Calibri" panose="020F0502020204030204" pitchFamily="34" charset="0"/>
                <a:ea typeface="ＭＳ Ｐゴシック" panose="020B0600070205080204" pitchFamily="34" charset="-128"/>
              </a:rPr>
              <a:t>bureaucracy</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To rise in the party, one needed support from the party.</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This creates a “party elite” oligarchy. </a:t>
            </a:r>
          </a:p>
          <a:p>
            <a:pPr eaLnBrk="1" hangingPunct="1">
              <a:lnSpc>
                <a:spcPct val="90000"/>
              </a:lnSpc>
            </a:pPr>
            <a:r>
              <a:rPr lang="en-US" altLang="en-US" dirty="0" smtClean="0">
                <a:latin typeface="Calibri" panose="020F0502020204030204" pitchFamily="34" charset="0"/>
                <a:ea typeface="ＭＳ Ｐゴシック" panose="020B0600070205080204" pitchFamily="34" charset="-128"/>
              </a:rPr>
              <a:t>1980: USSR is in trouble</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Low quality of life</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Declining morale, economy, and work conditions.</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Rise in alcoholism and infant mortality. </a:t>
            </a:r>
            <a:endParaRPr lang="en-US" altLang="en-US" dirty="0" smtClean="0">
              <a:latin typeface="Calibri" panose="020F0502020204030204" pitchFamily="34" charset="0"/>
              <a:ea typeface="ＭＳ Ｐゴシック" panose="020B0600070205080204" pitchFamily="34" charset="-128"/>
            </a:endParaRPr>
          </a:p>
          <a:p>
            <a:pPr eaLnBrk="1" hangingPunct="1">
              <a:lnSpc>
                <a:spcPct val="90000"/>
              </a:lnSpc>
            </a:pPr>
            <a:endParaRPr lang="en-US" altLang="en-US" dirty="0">
              <a:latin typeface="Calibri" panose="020F050202020403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16357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2" y="76200"/>
            <a:ext cx="8491537" cy="685800"/>
          </a:xfrm>
        </p:spPr>
        <p:txBody>
          <a:bodyPr/>
          <a:lstStyle/>
          <a:p>
            <a:r>
              <a:rPr lang="en-US" sz="3600" dirty="0" smtClean="0"/>
              <a:t>Forced Conformity in Eastern Europe</a:t>
            </a:r>
            <a:endParaRPr lang="en-US" sz="3600" dirty="0"/>
          </a:p>
        </p:txBody>
      </p:sp>
      <p:sp>
        <p:nvSpPr>
          <p:cNvPr id="3" name="Content Placeholder 2"/>
          <p:cNvSpPr>
            <a:spLocks noGrp="1"/>
          </p:cNvSpPr>
          <p:nvPr>
            <p:ph idx="1"/>
          </p:nvPr>
        </p:nvSpPr>
        <p:spPr>
          <a:xfrm>
            <a:off x="652463" y="914400"/>
            <a:ext cx="8034337" cy="5638800"/>
          </a:xfrm>
        </p:spPr>
        <p:txBody>
          <a:bodyPr/>
          <a:lstStyle/>
          <a:p>
            <a:r>
              <a:rPr lang="en-US" dirty="0" smtClean="0"/>
              <a:t>The USSR claimed to be a “workers’ paradise” in the “new world order”.</a:t>
            </a:r>
          </a:p>
          <a:p>
            <a:pPr lvl="1"/>
            <a:r>
              <a:rPr lang="en-US" dirty="0" smtClean="0"/>
              <a:t>So, resistance in their Soviet satellite states and republics was embarrassing. </a:t>
            </a:r>
          </a:p>
          <a:p>
            <a:pPr lvl="2"/>
            <a:r>
              <a:rPr lang="en-US" dirty="0" smtClean="0"/>
              <a:t>Attempted escapes from East Germany </a:t>
            </a:r>
            <a:r>
              <a:rPr lang="en-US" dirty="0" smtClean="0">
                <a:sym typeface="Wingdings" panose="05000000000000000000" pitchFamily="2" charset="2"/>
              </a:rPr>
              <a:t> Berlin Wall, for example.</a:t>
            </a:r>
          </a:p>
          <a:p>
            <a:pPr lvl="1"/>
            <a:r>
              <a:rPr lang="en-US" dirty="0" smtClean="0">
                <a:sym typeface="Wingdings" panose="05000000000000000000" pitchFamily="2" charset="2"/>
              </a:rPr>
              <a:t>Eastern European governments respond by trying to reform and relax their rule.</a:t>
            </a:r>
          </a:p>
          <a:p>
            <a:pPr lvl="1"/>
            <a:r>
              <a:rPr lang="en-US" dirty="0" smtClean="0">
                <a:sym typeface="Wingdings" panose="05000000000000000000" pitchFamily="2" charset="2"/>
              </a:rPr>
              <a:t>Soviet Union responded with brute force to crush any reforms. </a:t>
            </a:r>
          </a:p>
          <a:p>
            <a:pPr lvl="2"/>
            <a:r>
              <a:rPr lang="en-US" dirty="0" smtClean="0">
                <a:sym typeface="Wingdings" panose="05000000000000000000" pitchFamily="2" charset="2"/>
              </a:rPr>
              <a:t>Hungary, Poland, Czechoslovakia</a:t>
            </a:r>
            <a:endParaRPr lang="en-US" dirty="0"/>
          </a:p>
        </p:txBody>
      </p:sp>
    </p:spTree>
    <p:extLst>
      <p:ext uri="{BB962C8B-B14F-4D97-AF65-F5344CB8AC3E}">
        <p14:creationId xmlns:p14="http://schemas.microsoft.com/office/powerpoint/2010/main" val="374688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690563" y="0"/>
            <a:ext cx="8453437" cy="685800"/>
          </a:xfrm>
        </p:spPr>
        <p:txBody>
          <a:bodyPr/>
          <a:lstStyle/>
          <a:p>
            <a:pPr eaLnBrk="1" hangingPunct="1"/>
            <a:r>
              <a:rPr lang="en-US" altLang="en-US" dirty="0">
                <a:latin typeface="Calibri" panose="020F0502020204030204" pitchFamily="34" charset="0"/>
                <a:ea typeface="ＭＳ Ｐゴシック" panose="020B0600070205080204" pitchFamily="34" charset="-128"/>
              </a:rPr>
              <a:t>Conformity in Eastern Europe</a:t>
            </a:r>
          </a:p>
        </p:txBody>
      </p:sp>
      <p:sp>
        <p:nvSpPr>
          <p:cNvPr id="18435" name="Rectangle 3"/>
          <p:cNvSpPr>
            <a:spLocks noGrp="1" noChangeArrowheads="1"/>
          </p:cNvSpPr>
          <p:nvPr>
            <p:ph type="body" idx="1"/>
          </p:nvPr>
        </p:nvSpPr>
        <p:spPr>
          <a:xfrm>
            <a:off x="690563" y="762000"/>
            <a:ext cx="7769225" cy="5715000"/>
          </a:xfrm>
        </p:spPr>
        <p:txBody>
          <a:bodyPr/>
          <a:lstStyle/>
          <a:p>
            <a:pPr eaLnBrk="1" hangingPunct="1">
              <a:lnSpc>
                <a:spcPct val="80000"/>
              </a:lnSpc>
            </a:pPr>
            <a:r>
              <a:rPr lang="en-US" altLang="en-US" dirty="0">
                <a:latin typeface="Calibri" panose="020F0502020204030204" pitchFamily="34" charset="0"/>
                <a:ea typeface="ＭＳ Ｐゴシック" panose="020B0600070205080204" pitchFamily="34" charset="-128"/>
              </a:rPr>
              <a:t>Poland</a:t>
            </a: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Continued labor unrest</a:t>
            </a:r>
          </a:p>
          <a:p>
            <a:pPr lvl="2" eaLnBrk="1" hangingPunct="1">
              <a:lnSpc>
                <a:spcPct val="80000"/>
              </a:lnSpc>
            </a:pPr>
            <a:r>
              <a:rPr lang="en-US" altLang="en-US" i="1" dirty="0">
                <a:latin typeface="Calibri" panose="020F0502020204030204" pitchFamily="34" charset="0"/>
                <a:ea typeface="ＭＳ Ｐゴシック" panose="020B0600070205080204" pitchFamily="34" charset="-128"/>
              </a:rPr>
              <a:t>Solidarity</a:t>
            </a:r>
            <a:r>
              <a:rPr lang="en-US" altLang="en-US" dirty="0">
                <a:latin typeface="Calibri" panose="020F0502020204030204" pitchFamily="34" charset="0"/>
                <a:ea typeface="ＭＳ Ｐゴシック" panose="020B0600070205080204" pitchFamily="34" charset="-128"/>
              </a:rPr>
              <a:t> </a:t>
            </a:r>
            <a:r>
              <a:rPr lang="en-US" altLang="en-US" dirty="0" smtClean="0">
                <a:latin typeface="Calibri" panose="020F0502020204030204" pitchFamily="34" charset="0"/>
                <a:ea typeface="ＭＳ Ｐゴシック" panose="020B0600070205080204" pitchFamily="34" charset="-128"/>
              </a:rPr>
              <a:t>: an independent labor union (not controlled by the state) formed to protest food prices- STRIKE.</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Led by Lech Walesa and supported by 35 million Poles including the Catholic Church.</a:t>
            </a:r>
          </a:p>
          <a:p>
            <a:pPr lvl="3" eaLnBrk="1" hangingPunct="1">
              <a:lnSpc>
                <a:spcPct val="80000"/>
              </a:lnSpc>
            </a:pPr>
            <a:r>
              <a:rPr lang="en-US" altLang="en-US" dirty="0" smtClean="0">
                <a:latin typeface="Calibri" panose="020F0502020204030204" pitchFamily="34" charset="0"/>
                <a:ea typeface="ＭＳ Ｐゴシック" panose="020B0600070205080204" pitchFamily="34" charset="-128"/>
              </a:rPr>
              <a:t>Pope John Paul II, aka Karol </a:t>
            </a:r>
            <a:r>
              <a:rPr lang="en-US" altLang="en-US" dirty="0" err="1" smtClean="0">
                <a:latin typeface="Calibri" panose="020F0502020204030204" pitchFamily="34" charset="0"/>
                <a:ea typeface="ＭＳ Ｐゴシック" panose="020B0600070205080204" pitchFamily="34" charset="-128"/>
              </a:rPr>
              <a:t>Wojtyla</a:t>
            </a:r>
            <a:r>
              <a:rPr lang="en-US" altLang="en-US" dirty="0" smtClean="0">
                <a:latin typeface="Calibri" panose="020F0502020204030204" pitchFamily="34" charset="0"/>
                <a:ea typeface="ＭＳ Ｐゴシック" panose="020B0600070205080204" pitchFamily="34" charset="-128"/>
              </a:rPr>
              <a:t>, the first Polish Pope</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Sep 1980, Head of Communist Party is replaced, and radio broadcasts a Catholic Mass for first time in 30 years. </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Summer 1981: Elections were held (all candidates were communist, but still- progress!</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General </a:t>
            </a:r>
            <a:r>
              <a:rPr lang="en-US" altLang="en-US" dirty="0" err="1" smtClean="0">
                <a:latin typeface="Calibri" panose="020F0502020204030204" pitchFamily="34" charset="0"/>
                <a:ea typeface="ＭＳ Ｐゴシック" panose="020B0600070205080204" pitchFamily="34" charset="-128"/>
              </a:rPr>
              <a:t>Jaruzelski</a:t>
            </a:r>
            <a:r>
              <a:rPr lang="en-US" altLang="en-US" dirty="0" smtClean="0">
                <a:latin typeface="Calibri" panose="020F0502020204030204" pitchFamily="34" charset="0"/>
                <a:ea typeface="ＭＳ Ｐゴシック" panose="020B0600070205080204" pitchFamily="34" charset="-128"/>
              </a:rPr>
              <a:t> takes lead of the Party, imposes martial law, arrests Solidarity leaders. </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Prevented a Soviet invasion, like in Czechoslovakia, but martial law lasted until 1983. </a:t>
            </a: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Conformity in Eastern Europe</a:t>
            </a:r>
            <a:endParaRPr lang="en-US" dirty="0"/>
          </a:p>
        </p:txBody>
      </p:sp>
      <p:sp>
        <p:nvSpPr>
          <p:cNvPr id="3" name="Content Placeholder 2"/>
          <p:cNvSpPr>
            <a:spLocks noGrp="1"/>
          </p:cNvSpPr>
          <p:nvPr>
            <p:ph idx="1"/>
          </p:nvPr>
        </p:nvSpPr>
        <p:spPr>
          <a:xfrm>
            <a:off x="652463" y="990600"/>
            <a:ext cx="8186737" cy="5562600"/>
          </a:xfrm>
        </p:spPr>
        <p:txBody>
          <a:bodyPr/>
          <a:lstStyle/>
          <a:p>
            <a:pPr eaLnBrk="1" hangingPunct="1">
              <a:lnSpc>
                <a:spcPct val="80000"/>
              </a:lnSpc>
            </a:pPr>
            <a:r>
              <a:rPr lang="en-US" altLang="en-US" dirty="0">
                <a:latin typeface="Calibri" panose="020F0502020204030204" pitchFamily="34" charset="0"/>
                <a:ea typeface="ＭＳ Ｐゴシック" panose="020B0600070205080204" pitchFamily="34" charset="-128"/>
              </a:rPr>
              <a:t>Hungary</a:t>
            </a: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Reforms under </a:t>
            </a:r>
            <a:r>
              <a:rPr lang="en-US" altLang="en-US" dirty="0" err="1">
                <a:latin typeface="Calibri" panose="020F0502020204030204" pitchFamily="34" charset="0"/>
                <a:ea typeface="ＭＳ Ｐゴシック" panose="020B0600070205080204" pitchFamily="34" charset="-128"/>
              </a:rPr>
              <a:t>János</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Kádár</a:t>
            </a:r>
            <a:r>
              <a:rPr lang="en-US" altLang="en-US" dirty="0">
                <a:latin typeface="Calibri" panose="020F0502020204030204" pitchFamily="34" charset="0"/>
                <a:ea typeface="ＭＳ Ｐゴシック" panose="020B0600070205080204" pitchFamily="34" charset="-128"/>
              </a:rPr>
              <a:t> </a:t>
            </a: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Legalization of small private </a:t>
            </a:r>
            <a:r>
              <a:rPr lang="en-US" altLang="en-US" dirty="0" smtClean="0">
                <a:latin typeface="Calibri" panose="020F0502020204030204" pitchFamily="34" charset="0"/>
                <a:ea typeface="ＭＳ Ｐゴシック" panose="020B0600070205080204" pitchFamily="34" charset="-128"/>
              </a:rPr>
              <a:t>enterprises</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“Communism with a capitalist facelift”</a:t>
            </a:r>
            <a:endParaRPr lang="en-US" altLang="en-US" dirty="0">
              <a:latin typeface="Calibri" panose="020F0502020204030204" pitchFamily="34" charset="0"/>
              <a:ea typeface="ＭＳ Ｐゴシック" panose="020B0600070205080204" pitchFamily="34" charset="-128"/>
            </a:endParaRPr>
          </a:p>
          <a:p>
            <a:pPr eaLnBrk="1" hangingPunct="1">
              <a:lnSpc>
                <a:spcPct val="80000"/>
              </a:lnSpc>
            </a:pPr>
            <a:r>
              <a:rPr lang="en-US" altLang="en-US" dirty="0">
                <a:latin typeface="Calibri" panose="020F0502020204030204" pitchFamily="34" charset="0"/>
                <a:ea typeface="ＭＳ Ｐゴシック" panose="020B0600070205080204" pitchFamily="34" charset="-128"/>
              </a:rPr>
              <a:t>The Prague Spring</a:t>
            </a:r>
            <a:endParaRPr lang="en-US" altLang="en-US" sz="2800" dirty="0">
              <a:latin typeface="Calibri" panose="020F0502020204030204" pitchFamily="34" charset="0"/>
              <a:ea typeface="ＭＳ Ｐゴシック" panose="020B0600070205080204" pitchFamily="34" charset="-128"/>
            </a:endParaRP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Short-lived reforms under Alexander </a:t>
            </a:r>
            <a:r>
              <a:rPr lang="en-US" altLang="en-US" dirty="0" err="1">
                <a:latin typeface="Calibri" panose="020F0502020204030204" pitchFamily="34" charset="0"/>
                <a:ea typeface="ＭＳ Ｐゴシック" panose="020B0600070205080204" pitchFamily="34" charset="-128"/>
              </a:rPr>
              <a:t>Dubček</a:t>
            </a:r>
            <a:r>
              <a:rPr lang="en-US" altLang="en-US" dirty="0">
                <a:latin typeface="Calibri" panose="020F0502020204030204" pitchFamily="34" charset="0"/>
                <a:ea typeface="ＭＳ Ｐゴシック" panose="020B0600070205080204" pitchFamily="34" charset="-128"/>
              </a:rPr>
              <a:t> (1921 – 1992</a:t>
            </a:r>
            <a:r>
              <a:rPr lang="en-US" altLang="en-US" dirty="0" smtClean="0">
                <a:latin typeface="Calibri" panose="020F0502020204030204" pitchFamily="34" charset="0"/>
                <a:ea typeface="ＭＳ Ｐゴシック" panose="020B0600070205080204" pitchFamily="34" charset="-128"/>
              </a:rPr>
              <a:t>)</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Czechoslovakia had been Stalinist under Antonin Novotny. </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1968: Dubcek reforms include free speech, press, travel abroad, relaxed secret police.</a:t>
            </a:r>
          </a:p>
          <a:p>
            <a:pPr lvl="2" eaLnBrk="1" hangingPunct="1">
              <a:lnSpc>
                <a:spcPct val="80000"/>
              </a:lnSpc>
            </a:pPr>
            <a:r>
              <a:rPr lang="en-US" altLang="en-US" dirty="0" smtClean="0">
                <a:latin typeface="Calibri" panose="020F0502020204030204" pitchFamily="34" charset="0"/>
                <a:ea typeface="ＭＳ Ｐゴシック" panose="020B0600070205080204" pitchFamily="34" charset="-128"/>
              </a:rPr>
              <a:t>“Prague Spring”: sense of free euphoria, happiness, but led to demands to withdraw from Soviet bloc.</a:t>
            </a:r>
            <a:endParaRPr lang="en-US" altLang="en-US" dirty="0">
              <a:latin typeface="Calibri" panose="020F0502020204030204" pitchFamily="34" charset="0"/>
              <a:ea typeface="ＭＳ Ｐゴシック" panose="020B0600070205080204" pitchFamily="34" charset="-128"/>
            </a:endParaRP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Soviet </a:t>
            </a:r>
            <a:r>
              <a:rPr lang="en-US" altLang="en-US" dirty="0" smtClean="0">
                <a:latin typeface="Calibri" panose="020F0502020204030204" pitchFamily="34" charset="0"/>
                <a:ea typeface="ＭＳ Ｐゴシック" panose="020B0600070205080204" pitchFamily="34" charset="-128"/>
              </a:rPr>
              <a:t>Red Army invades </a:t>
            </a:r>
            <a:r>
              <a:rPr lang="en-US" altLang="en-US" dirty="0">
                <a:latin typeface="Calibri" panose="020F0502020204030204" pitchFamily="34" charset="0"/>
                <a:ea typeface="ＭＳ Ｐゴシック" panose="020B0600070205080204" pitchFamily="34" charset="-128"/>
              </a:rPr>
              <a:t>to crush reforms, 1968</a:t>
            </a:r>
          </a:p>
          <a:p>
            <a:pPr lvl="2" eaLnBrk="1" hangingPunct="1">
              <a:lnSpc>
                <a:spcPct val="80000"/>
              </a:lnSpc>
            </a:pPr>
            <a:r>
              <a:rPr lang="en-US" altLang="en-US" dirty="0" err="1">
                <a:latin typeface="Calibri" panose="020F0502020204030204" pitchFamily="34" charset="0"/>
                <a:ea typeface="ＭＳ Ｐゴシック" panose="020B0600070205080204" pitchFamily="34" charset="-128"/>
              </a:rPr>
              <a:t>Gustáv</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Husák</a:t>
            </a:r>
            <a:r>
              <a:rPr lang="en-US" altLang="en-US" dirty="0">
                <a:latin typeface="Calibri" panose="020F0502020204030204" pitchFamily="34" charset="0"/>
                <a:ea typeface="ＭＳ Ｐゴシック" panose="020B0600070205080204" pitchFamily="34" charset="-128"/>
              </a:rPr>
              <a:t> (1913 – 1991</a:t>
            </a:r>
            <a:r>
              <a:rPr lang="en-US" altLang="en-US" dirty="0" smtClean="0">
                <a:latin typeface="Calibri" panose="020F0502020204030204" pitchFamily="34" charset="0"/>
                <a:ea typeface="ＭＳ Ｐゴシック" panose="020B0600070205080204" pitchFamily="34" charset="-128"/>
              </a:rPr>
              <a:t>) re-establishes old order.</a:t>
            </a:r>
            <a:endParaRPr lang="en-US" altLang="en-US" dirty="0">
              <a:latin typeface="Calibri" panose="020F050202020403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39084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Soviet Invasion of Czechoslovakia, 1968</a:t>
            </a:r>
            <a:endParaRPr lang="en-US" dirty="0"/>
          </a:p>
        </p:txBody>
      </p:sp>
      <p:sp>
        <p:nvSpPr>
          <p:cNvPr id="1945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p903</a:t>
            </a:r>
          </a:p>
        </p:txBody>
      </p:sp>
      <p:pic>
        <p:nvPicPr>
          <p:cNvPr id="194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9463" y="914400"/>
            <a:ext cx="5045075"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2"/>
          <p:cNvSpPr>
            <a:spLocks noChangeArrowheads="1"/>
          </p:cNvSpPr>
          <p:nvPr/>
        </p:nvSpPr>
        <p:spPr bwMode="auto">
          <a:xfrm>
            <a:off x="555625" y="5243513"/>
            <a:ext cx="8032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attempt of Alexander Dubcek, the new first secretary of the Communist Party in Czechoslovakia, to liberalize Communist rule in that country failed when Soviet troops invaded and crushed the reform movement.</a:t>
            </a:r>
            <a:endParaRPr lang="en-US" altLang="en-US"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 y="304800"/>
            <a:ext cx="9067800" cy="1066800"/>
          </a:xfrm>
        </p:spPr>
        <p:txBody>
          <a:bodyPr/>
          <a:lstStyle/>
          <a:p>
            <a:r>
              <a:rPr lang="en-US" sz="3200" dirty="0" smtClean="0"/>
              <a:t>“</a:t>
            </a:r>
            <a:r>
              <a:rPr lang="en-US" sz="3200" i="1" dirty="0" smtClean="0"/>
              <a:t>Opposing Viewpoints: </a:t>
            </a:r>
            <a:br>
              <a:rPr lang="en-US" sz="3200" i="1" dirty="0" smtClean="0"/>
            </a:br>
            <a:r>
              <a:rPr lang="en-US" sz="3200" i="1" dirty="0" smtClean="0"/>
              <a:t>Czechoslovakia, 1968. Two Faces of Communism”</a:t>
            </a:r>
            <a:endParaRPr lang="en-US" sz="3200" i="1" dirty="0"/>
          </a:p>
        </p:txBody>
      </p:sp>
      <p:sp>
        <p:nvSpPr>
          <p:cNvPr id="3" name="Content Placeholder 2"/>
          <p:cNvSpPr>
            <a:spLocks noGrp="1"/>
          </p:cNvSpPr>
          <p:nvPr>
            <p:ph idx="1"/>
          </p:nvPr>
        </p:nvSpPr>
        <p:spPr/>
        <p:txBody>
          <a:bodyPr/>
          <a:lstStyle/>
          <a:p>
            <a:r>
              <a:rPr lang="en-US" sz="2800" dirty="0" smtClean="0"/>
              <a:t>1.) What ideals are expressed by the Czech Communist intellectuals who wrote the “Two Thousand Words Manifesto”?</a:t>
            </a:r>
          </a:p>
          <a:p>
            <a:r>
              <a:rPr lang="en-US" sz="2800" dirty="0" smtClean="0"/>
              <a:t>2.) What does the manifesto advocate for the Communist Party of Czechoslovakia?</a:t>
            </a:r>
          </a:p>
          <a:p>
            <a:r>
              <a:rPr lang="en-US" sz="2800" dirty="0" smtClean="0"/>
              <a:t>3.) How does Brezhnev respond to the manifesto?</a:t>
            </a:r>
          </a:p>
          <a:p>
            <a:r>
              <a:rPr lang="en-US" sz="2800" dirty="0" smtClean="0"/>
              <a:t>4.) How does the vision for communism expressed in Brezhnev’s letter differ from the manifesto, and what might be the reasons for that difference?</a:t>
            </a:r>
            <a:endParaRPr lang="en-US" sz="2800" dirty="0"/>
          </a:p>
        </p:txBody>
      </p:sp>
    </p:spTree>
    <p:extLst>
      <p:ext uri="{BB962C8B-B14F-4D97-AF65-F5344CB8AC3E}">
        <p14:creationId xmlns:p14="http://schemas.microsoft.com/office/powerpoint/2010/main" val="79500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152400"/>
            <a:ext cx="8491537" cy="457200"/>
          </a:xfrm>
        </p:spPr>
        <p:txBody>
          <a:bodyPr/>
          <a:lstStyle/>
          <a:p>
            <a:r>
              <a:rPr lang="en-US" dirty="0">
                <a:latin typeface="Calibri" panose="020F0502020204030204" pitchFamily="34" charset="0"/>
              </a:rPr>
              <a:t>Focus Questions</a:t>
            </a:r>
          </a:p>
        </p:txBody>
      </p:sp>
      <p:sp>
        <p:nvSpPr>
          <p:cNvPr id="3" name="Content Placeholder 2"/>
          <p:cNvSpPr>
            <a:spLocks noGrp="1"/>
          </p:cNvSpPr>
          <p:nvPr>
            <p:ph idx="1"/>
          </p:nvPr>
        </p:nvSpPr>
        <p:spPr>
          <a:xfrm>
            <a:off x="652463" y="1066800"/>
            <a:ext cx="8034337" cy="4953000"/>
          </a:xfrm>
        </p:spPr>
        <p:txBody>
          <a:bodyPr/>
          <a:lstStyle/>
          <a:p>
            <a:r>
              <a:rPr lang="en-US" sz="2500" dirty="0">
                <a:latin typeface="Calibri" panose="020F0502020204030204" pitchFamily="34" charset="0"/>
              </a:rPr>
              <a:t>​What were the goals of the revolt in sexual mores, the youth protests and student revolts, the feminist movement, and the antiwar protests? To what extent were their goals achieved?</a:t>
            </a:r>
          </a:p>
          <a:p>
            <a:r>
              <a:rPr lang="en-US" sz="2500" dirty="0">
                <a:latin typeface="Calibri" panose="020F0502020204030204" pitchFamily="34" charset="0"/>
              </a:rPr>
              <a:t>​What were the major political developments in the Soviet Union, Eastern Europe, Western Europe, and the United States between 1965 and 1985?</a:t>
            </a:r>
          </a:p>
          <a:p>
            <a:r>
              <a:rPr lang="en-US" sz="2500" dirty="0">
                <a:latin typeface="Calibri" panose="020F0502020204030204" pitchFamily="34" charset="0"/>
              </a:rPr>
              <a:t>​What were the main events in the Cold War between 1965 and 1985, and how important was the role of détente in those events?</a:t>
            </a:r>
          </a:p>
          <a:p>
            <a:r>
              <a:rPr lang="en-US" sz="2500" dirty="0">
                <a:latin typeface="Calibri" panose="020F0502020204030204" pitchFamily="34" charset="0"/>
              </a:rPr>
              <a:t>​What were the major social and cultural developments in the Western world between 1965 and 1985?</a:t>
            </a:r>
          </a:p>
        </p:txBody>
      </p:sp>
    </p:spTree>
    <p:extLst>
      <p:ext uri="{BB962C8B-B14F-4D97-AF65-F5344CB8AC3E}">
        <p14:creationId xmlns:p14="http://schemas.microsoft.com/office/powerpoint/2010/main" val="783205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652463" y="152400"/>
            <a:ext cx="8491537" cy="685800"/>
          </a:xfrm>
        </p:spPr>
        <p:txBody>
          <a:bodyPr/>
          <a:lstStyle/>
          <a:p>
            <a:pPr eaLnBrk="1" hangingPunct="1"/>
            <a:r>
              <a:rPr lang="en-US" altLang="en-US" sz="3600" dirty="0">
                <a:latin typeface="Calibri" panose="020F0502020204030204" pitchFamily="34" charset="0"/>
                <a:ea typeface="ＭＳ Ｐゴシック" panose="020B0600070205080204" pitchFamily="34" charset="-128"/>
              </a:rPr>
              <a:t>Repression in East Germany </a:t>
            </a:r>
            <a:r>
              <a:rPr lang="en-US" altLang="en-US" sz="3600" dirty="0" smtClean="0">
                <a:latin typeface="Calibri" panose="020F0502020204030204" pitchFamily="34" charset="0"/>
                <a:ea typeface="ＭＳ Ｐゴシック" panose="020B0600070205080204" pitchFamily="34" charset="-128"/>
              </a:rPr>
              <a:t>and </a:t>
            </a:r>
            <a:r>
              <a:rPr lang="en-US" altLang="en-US" sz="3600" dirty="0">
                <a:latin typeface="Calibri" panose="020F0502020204030204" pitchFamily="34" charset="0"/>
                <a:ea typeface="ＭＳ Ｐゴシック" panose="020B0600070205080204" pitchFamily="34" charset="-128"/>
              </a:rPr>
              <a:t>Romania</a:t>
            </a:r>
          </a:p>
        </p:txBody>
      </p:sp>
      <p:sp>
        <p:nvSpPr>
          <p:cNvPr id="21507" name="Rectangle 3"/>
          <p:cNvSpPr>
            <a:spLocks noGrp="1" noChangeArrowheads="1"/>
          </p:cNvSpPr>
          <p:nvPr>
            <p:ph type="body" idx="1"/>
          </p:nvPr>
        </p:nvSpPr>
        <p:spPr>
          <a:xfrm>
            <a:off x="652463" y="990600"/>
            <a:ext cx="8186737" cy="4600575"/>
          </a:xfrm>
        </p:spPr>
        <p:txBody>
          <a:bodyPr/>
          <a:lstStyle/>
          <a:p>
            <a:pPr eaLnBrk="1" hangingPunct="1"/>
            <a:r>
              <a:rPr lang="en-US" altLang="en-US" dirty="0">
                <a:latin typeface="Calibri" panose="020F0502020204030204" pitchFamily="34" charset="0"/>
                <a:ea typeface="ＭＳ Ｐゴシック" panose="020B0600070205080204" pitchFamily="34" charset="-128"/>
              </a:rPr>
              <a:t>East Germany: Faithful </a:t>
            </a:r>
            <a:r>
              <a:rPr lang="en-US" altLang="en-US" dirty="0" smtClean="0">
                <a:latin typeface="Calibri" panose="020F0502020204030204" pitchFamily="34" charset="0"/>
                <a:ea typeface="ＭＳ Ｐゴシック" panose="020B0600070205080204" pitchFamily="34" charset="-128"/>
              </a:rPr>
              <a:t>Soviet Satellite</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Leadership of Walter Ulbricht</a:t>
            </a:r>
          </a:p>
          <a:p>
            <a:pPr lvl="2" eaLnBrk="1" hangingPunct="1"/>
            <a:r>
              <a:rPr lang="en-US" altLang="en-US" dirty="0">
                <a:latin typeface="Calibri" panose="020F0502020204030204" pitchFamily="34" charset="0"/>
                <a:ea typeface="ＭＳ Ｐゴシック" panose="020B0600070205080204" pitchFamily="34" charset="-128"/>
              </a:rPr>
              <a:t>Industry nationalized, agriculture collectivized</a:t>
            </a:r>
          </a:p>
          <a:p>
            <a:pPr lvl="2" eaLnBrk="1" hangingPunct="1"/>
            <a:r>
              <a:rPr lang="en-US" altLang="en-US" dirty="0">
                <a:latin typeface="Calibri" panose="020F0502020204030204" pitchFamily="34" charset="0"/>
                <a:ea typeface="ＭＳ Ｐゴシック" panose="020B0600070205080204" pitchFamily="34" charset="-128"/>
              </a:rPr>
              <a:t>Exodus to the </a:t>
            </a:r>
            <a:r>
              <a:rPr lang="en-US" altLang="en-US" dirty="0" smtClean="0">
                <a:latin typeface="Calibri" panose="020F0502020204030204" pitchFamily="34" charset="0"/>
                <a:ea typeface="ＭＳ Ｐゴシック" panose="020B0600070205080204" pitchFamily="34" charset="-128"/>
              </a:rPr>
              <a:t>West; young labor force flees to West, leads to economic problems. </a:t>
            </a:r>
            <a:r>
              <a:rPr lang="en-US" altLang="en-US" dirty="0" smtClean="0">
                <a:latin typeface="Calibri" panose="020F0502020204030204" pitchFamily="34" charset="0"/>
                <a:ea typeface="ＭＳ Ｐゴシック" panose="020B0600070205080204" pitchFamily="34" charset="-128"/>
                <a:sym typeface="Wingdings" panose="05000000000000000000" pitchFamily="2" charset="2"/>
              </a:rPr>
              <a:t> Berlin Wall</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Erich </a:t>
            </a:r>
            <a:r>
              <a:rPr lang="en-US" altLang="en-US" dirty="0" err="1">
                <a:latin typeface="Calibri" panose="020F0502020204030204" pitchFamily="34" charset="0"/>
                <a:ea typeface="ＭＳ Ｐゴシック" panose="020B0600070205080204" pitchFamily="34" charset="-128"/>
              </a:rPr>
              <a:t>Honecker</a:t>
            </a:r>
            <a:endParaRPr lang="en-US" altLang="en-US" dirty="0">
              <a:latin typeface="Calibri" panose="020F0502020204030204" pitchFamily="34" charset="0"/>
              <a:ea typeface="ＭＳ Ｐゴシック" panose="020B0600070205080204" pitchFamily="34" charset="-128"/>
            </a:endParaRPr>
          </a:p>
          <a:p>
            <a:pPr lvl="2" eaLnBrk="1" hangingPunct="1"/>
            <a:r>
              <a:rPr lang="en-US" altLang="en-US" dirty="0">
                <a:latin typeface="Calibri" panose="020F0502020204030204" pitchFamily="34" charset="0"/>
                <a:ea typeface="ＭＳ Ｐゴシック" panose="020B0600070205080204" pitchFamily="34" charset="-128"/>
              </a:rPr>
              <a:t>Use of the </a:t>
            </a:r>
            <a:r>
              <a:rPr lang="en-US" altLang="en-US" b="1" i="1" dirty="0" smtClean="0">
                <a:latin typeface="Calibri" panose="020F0502020204030204" pitchFamily="34" charset="0"/>
                <a:ea typeface="ＭＳ Ｐゴシック" panose="020B0600070205080204" pitchFamily="34" charset="-128"/>
              </a:rPr>
              <a:t>Stasi</a:t>
            </a:r>
            <a:r>
              <a:rPr lang="en-US" altLang="en-US" dirty="0" smtClean="0">
                <a:latin typeface="Calibri" panose="020F0502020204030204" pitchFamily="34" charset="0"/>
                <a:ea typeface="ＭＳ Ｐゴシック" panose="020B0600070205080204" pitchFamily="34" charset="-128"/>
              </a:rPr>
              <a:t>- secret police in East Germany</a:t>
            </a:r>
          </a:p>
          <a:p>
            <a:pPr lvl="2" eaLnBrk="1" hangingPunct="1"/>
            <a:r>
              <a:rPr lang="en-US" altLang="en-US" dirty="0" smtClean="0">
                <a:latin typeface="Calibri" panose="020F0502020204030204" pitchFamily="34" charset="0"/>
                <a:ea typeface="ＭＳ Ｐゴシック" panose="020B0600070205080204" pitchFamily="34" charset="-128"/>
              </a:rPr>
              <a:t>Ruled with iron fist until 1989. </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Stability through prosperity and repression</a:t>
            </a:r>
          </a:p>
          <a:p>
            <a:pPr eaLnBrk="1" hangingPunct="1"/>
            <a:r>
              <a:rPr lang="en-US" altLang="en-US" dirty="0">
                <a:latin typeface="Calibri" panose="020F0502020204030204" pitchFamily="34" charset="0"/>
                <a:ea typeface="ＭＳ Ｐゴシック" panose="020B0600070205080204" pitchFamily="34" charset="-128"/>
              </a:rPr>
              <a:t>Romania</a:t>
            </a:r>
          </a:p>
          <a:p>
            <a:pPr lvl="1" eaLnBrk="1" hangingPunct="1"/>
            <a:r>
              <a:rPr lang="en-US" altLang="en-US" dirty="0">
                <a:latin typeface="Calibri" panose="020F0502020204030204" pitchFamily="34" charset="0"/>
                <a:ea typeface="ＭＳ Ｐゴシック" panose="020B0600070205080204" pitchFamily="34" charset="-128"/>
              </a:rPr>
              <a:t>The iron grip of </a:t>
            </a:r>
            <a:r>
              <a:rPr lang="en-US" altLang="en-US" dirty="0" err="1">
                <a:latin typeface="Calibri" panose="020F0502020204030204" pitchFamily="34" charset="0"/>
                <a:ea typeface="ＭＳ Ｐゴシック" panose="020B0600070205080204" pitchFamily="34" charset="-128"/>
              </a:rPr>
              <a:t>Nicolae</a:t>
            </a:r>
            <a:r>
              <a:rPr lang="en-US" altLang="en-US" dirty="0">
                <a:latin typeface="Calibri" panose="020F0502020204030204" pitchFamily="34" charset="0"/>
                <a:ea typeface="ＭＳ Ｐゴシック" panose="020B0600070205080204" pitchFamily="34" charset="-128"/>
              </a:rPr>
              <a:t> and Elena </a:t>
            </a:r>
            <a:r>
              <a:rPr lang="en-US" altLang="en-US" dirty="0" err="1">
                <a:latin typeface="Calibri" panose="020F0502020204030204" pitchFamily="34" charset="0"/>
                <a:ea typeface="ＭＳ Ｐゴシック" panose="020B0600070205080204" pitchFamily="34" charset="-128"/>
              </a:rPr>
              <a:t>Ceauşescu</a:t>
            </a:r>
            <a:endParaRPr lang="en-US" altLang="en-US" dirty="0">
              <a:latin typeface="Calibri" panose="020F0502020204030204" pitchFamily="34" charset="0"/>
              <a:ea typeface="ＭＳ Ｐゴシック" panose="020B0600070205080204" pitchFamily="34" charset="-128"/>
            </a:endParaRPr>
          </a:p>
          <a:p>
            <a:pPr lvl="2" eaLnBrk="1" hangingPunct="1"/>
            <a:r>
              <a:rPr lang="en-US" altLang="en-US" dirty="0">
                <a:latin typeface="Calibri" panose="020F0502020204030204" pitchFamily="34" charset="0"/>
                <a:ea typeface="ＭＳ Ｐゴシック" panose="020B0600070205080204" pitchFamily="34" charset="-128"/>
              </a:rPr>
              <a:t>The Securitate: weapon against dissent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p904</a:t>
            </a:r>
          </a:p>
        </p:txBody>
      </p:sp>
      <p:sp>
        <p:nvSpPr>
          <p:cNvPr id="2" name="Title 1"/>
          <p:cNvSpPr>
            <a:spLocks noGrp="1"/>
          </p:cNvSpPr>
          <p:nvPr>
            <p:ph type="title" idx="4294967295"/>
          </p:nvPr>
        </p:nvSpPr>
        <p:spPr>
          <a:xfrm>
            <a:off x="685800" y="76200"/>
            <a:ext cx="8458200" cy="457200"/>
          </a:xfrm>
        </p:spPr>
        <p:txBody>
          <a:bodyPr/>
          <a:lstStyle/>
          <a:p>
            <a:pPr eaLnBrk="1" hangingPunct="1">
              <a:defRPr/>
            </a:pPr>
            <a:r>
              <a:rPr lang="en-US" kern="1200" dirty="0">
                <a:solidFill>
                  <a:srgbClr val="000000"/>
                </a:solidFill>
                <a:latin typeface="Calibri"/>
                <a:ea typeface="ＭＳ Ｐゴシック"/>
                <a:cs typeface="ＭＳ Ｐゴシック"/>
              </a:rPr>
              <a:t>CHRONOLOGY The Soviet Bloc</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83318903"/>
              </p:ext>
            </p:extLst>
          </p:nvPr>
        </p:nvGraphicFramePr>
        <p:xfrm>
          <a:off x="914400" y="1524000"/>
          <a:ext cx="8001000" cy="3898195"/>
        </p:xfrm>
        <a:graphic>
          <a:graphicData uri="http://schemas.openxmlformats.org/drawingml/2006/table">
            <a:tbl>
              <a:tblPr firstRow="1"/>
              <a:tblGrid>
                <a:gridCol w="6400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56885">
                <a:tc>
                  <a:txBody>
                    <a:bodyPr/>
                    <a:lstStyle/>
                    <a:p>
                      <a:pPr marL="0" marR="0">
                        <a:lnSpc>
                          <a:spcPct val="115000"/>
                        </a:lnSpc>
                        <a:spcBef>
                          <a:spcPts val="0"/>
                        </a:spcBef>
                        <a:spcAft>
                          <a:spcPts val="0"/>
                        </a:spcAft>
                      </a:pPr>
                      <a:r>
                        <a:rPr lang="en-US" sz="2500" b="1" dirty="0">
                          <a:effectLst/>
                          <a:latin typeface="Calibri" panose="020F0502020204030204" pitchFamily="34" charset="0"/>
                          <a:ea typeface="Calibri"/>
                          <a:cs typeface="Times New Roman"/>
                        </a:rPr>
                        <a:t>Event</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b="1" dirty="0">
                          <a:effectLst/>
                          <a:latin typeface="Calibri" panose="020F0502020204030204" pitchFamily="34" charset="0"/>
                          <a:ea typeface="Calibri"/>
                          <a:cs typeface="Times New Roman"/>
                        </a:rPr>
                        <a:t>Dates</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0"/>
                  </a:ext>
                </a:extLst>
              </a:tr>
              <a:tr h="556885">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Era of Brezhnev</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1964–1982</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1"/>
                  </a:ext>
                </a:extLst>
              </a:tr>
              <a:tr h="556885">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Rule of </a:t>
                      </a:r>
                      <a:r>
                        <a:rPr lang="en-US" sz="2500" dirty="0">
                          <a:latin typeface="Calibri" panose="020F0502020204030204" pitchFamily="34" charset="0"/>
                        </a:rPr>
                        <a:t>Ceau</a:t>
                      </a:r>
                      <a:r>
                        <a:rPr lang="en-US" sz="2500" dirty="0">
                          <a:latin typeface="Calibri" panose="020F0502020204030204" pitchFamily="34" charset="0"/>
                          <a:ea typeface="Arial Unicode MS"/>
                          <a:cs typeface="Arial Unicode MS"/>
                        </a:rPr>
                        <a:t>ş</a:t>
                      </a:r>
                      <a:r>
                        <a:rPr lang="en-US" sz="2500" dirty="0">
                          <a:latin typeface="Calibri" panose="020F0502020204030204" pitchFamily="34" charset="0"/>
                        </a:rPr>
                        <a:t>escu </a:t>
                      </a:r>
                      <a:r>
                        <a:rPr lang="en-US" sz="2500" dirty="0">
                          <a:effectLst/>
                          <a:latin typeface="Calibri" panose="020F0502020204030204" pitchFamily="34" charset="0"/>
                          <a:ea typeface="Calibri"/>
                          <a:cs typeface="Times New Roman"/>
                        </a:rPr>
                        <a:t>in Romania</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1965–1989</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2"/>
                  </a:ext>
                </a:extLst>
              </a:tr>
              <a:tr h="556885">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Prague Spring</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1968</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3"/>
                  </a:ext>
                </a:extLst>
              </a:tr>
              <a:tr h="556885">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Honecker succeeds Ulbricht in East Germany</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1971</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4"/>
                  </a:ext>
                </a:extLst>
              </a:tr>
              <a:tr h="556885">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Emergence of Solidarity in Poland</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1980</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5"/>
                  </a:ext>
                </a:extLst>
              </a:tr>
              <a:tr h="556885">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Gorbachev comes to power in the Soviet Union</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1985</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685800" y="228600"/>
            <a:ext cx="8458200" cy="609600"/>
          </a:xfrm>
        </p:spPr>
        <p:txBody>
          <a:bodyPr/>
          <a:lstStyle/>
          <a:p>
            <a:pPr eaLnBrk="1" hangingPunct="1"/>
            <a:r>
              <a:rPr lang="en-US" altLang="en-US" dirty="0">
                <a:latin typeface="Calibri" panose="020F0502020204030204" pitchFamily="34" charset="0"/>
                <a:ea typeface="ＭＳ Ｐゴシック" panose="020B0600070205080204" pitchFamily="34" charset="-128"/>
              </a:rPr>
              <a:t>Western Europe: The Winds of </a:t>
            </a:r>
            <a:r>
              <a:rPr lang="en-US" altLang="en-US" dirty="0" smtClean="0">
                <a:latin typeface="Calibri" panose="020F0502020204030204" pitchFamily="34" charset="0"/>
                <a:ea typeface="ＭＳ Ｐゴシック" panose="020B0600070205080204" pitchFamily="34" charset="-128"/>
              </a:rPr>
              <a:t>Change</a:t>
            </a:r>
            <a:endParaRPr lang="en-US" altLang="en-US" dirty="0">
              <a:latin typeface="Calibri" panose="020F0502020204030204" pitchFamily="34" charset="0"/>
              <a:ea typeface="ＭＳ Ｐゴシック" panose="020B0600070205080204" pitchFamily="34" charset="-128"/>
            </a:endParaRPr>
          </a:p>
        </p:txBody>
      </p:sp>
      <p:sp>
        <p:nvSpPr>
          <p:cNvPr id="2" name="Rectangle 5"/>
          <p:cNvSpPr>
            <a:spLocks noGrp="1" noChangeArrowheads="1"/>
          </p:cNvSpPr>
          <p:nvPr>
            <p:ph type="body" idx="1"/>
          </p:nvPr>
        </p:nvSpPr>
        <p:spPr>
          <a:xfrm>
            <a:off x="652463" y="1219200"/>
            <a:ext cx="8491537" cy="5638800"/>
          </a:xfrm>
        </p:spPr>
        <p:txBody>
          <a:bodyPr/>
          <a:lstStyle/>
          <a:p>
            <a:pPr marL="347472" eaLnBrk="1" hangingPunct="1">
              <a:lnSpc>
                <a:spcPct val="90000"/>
              </a:lnSpc>
              <a:defRPr/>
            </a:pPr>
            <a:r>
              <a:rPr lang="en-US" altLang="en-US" sz="2600" dirty="0">
                <a:latin typeface="Calibri" pitchFamily="34" charset="0"/>
                <a:ea typeface="ＭＳ Ｐゴシック" pitchFamily="34" charset="-128"/>
              </a:rPr>
              <a:t>1950s-1960s: Incredible economic growth </a:t>
            </a:r>
          </a:p>
          <a:p>
            <a:pPr marL="347472" eaLnBrk="1" hangingPunct="1">
              <a:lnSpc>
                <a:spcPct val="90000"/>
              </a:lnSpc>
              <a:defRPr/>
            </a:pPr>
            <a:r>
              <a:rPr lang="en-US" altLang="en-US" sz="2600" dirty="0">
                <a:latin typeface="Calibri" pitchFamily="34" charset="0"/>
                <a:ea typeface="ＭＳ Ｐゴシック" pitchFamily="34" charset="-128"/>
              </a:rPr>
              <a:t>1973-1974 and 1979-1983: Severe recessions</a:t>
            </a:r>
          </a:p>
          <a:p>
            <a:pPr marL="740664" eaLnBrk="1" hangingPunct="1">
              <a:lnSpc>
                <a:spcPct val="90000"/>
              </a:lnSpc>
              <a:defRPr/>
            </a:pPr>
            <a:r>
              <a:rPr lang="en-US" altLang="en-US" sz="2200" dirty="0">
                <a:latin typeface="Calibri" pitchFamily="34" charset="0"/>
                <a:ea typeface="ＭＳ Ｐゴシック" pitchFamily="34" charset="-128"/>
              </a:rPr>
              <a:t>1980s: Recovery with problems</a:t>
            </a:r>
          </a:p>
          <a:p>
            <a:pPr eaLnBrk="1" hangingPunct="1">
              <a:lnSpc>
                <a:spcPct val="90000"/>
              </a:lnSpc>
              <a:defRPr/>
            </a:pPr>
            <a:r>
              <a:rPr lang="en-US" altLang="en-US" sz="2800" dirty="0">
                <a:latin typeface="Calibri" pitchFamily="34" charset="0"/>
                <a:ea typeface="ＭＳ Ｐゴシック" pitchFamily="34" charset="-128"/>
              </a:rPr>
              <a:t>West Germany</a:t>
            </a:r>
          </a:p>
          <a:p>
            <a:pPr lvl="1" eaLnBrk="1" hangingPunct="1">
              <a:lnSpc>
                <a:spcPct val="90000"/>
              </a:lnSpc>
              <a:defRPr/>
            </a:pPr>
            <a:r>
              <a:rPr lang="en-US" altLang="en-US" sz="2600" dirty="0">
                <a:latin typeface="Calibri" pitchFamily="34" charset="0"/>
                <a:ea typeface="ＭＳ Ｐゴシック" pitchFamily="34" charset="-128"/>
              </a:rPr>
              <a:t>Chancellor Willy Brandt, 1969-1974</a:t>
            </a:r>
          </a:p>
          <a:p>
            <a:pPr lvl="2" eaLnBrk="1" hangingPunct="1">
              <a:lnSpc>
                <a:spcPct val="90000"/>
              </a:lnSpc>
              <a:defRPr/>
            </a:pPr>
            <a:r>
              <a:rPr lang="en-US" altLang="en-US" sz="2200" i="1" dirty="0" err="1">
                <a:latin typeface="Calibri" pitchFamily="34" charset="0"/>
                <a:ea typeface="ＭＳ Ｐゴシック" pitchFamily="34" charset="-128"/>
              </a:rPr>
              <a:t>Ostpolitik</a:t>
            </a:r>
            <a:r>
              <a:rPr lang="en-US" altLang="en-US" sz="2200" dirty="0">
                <a:latin typeface="Calibri" pitchFamily="34" charset="0"/>
                <a:ea typeface="ＭＳ Ｐゴシック" pitchFamily="34" charset="-128"/>
              </a:rPr>
              <a:t>, “opening toward the east”</a:t>
            </a:r>
          </a:p>
          <a:p>
            <a:pPr lvl="3" eaLnBrk="1" hangingPunct="1">
              <a:lnSpc>
                <a:spcPct val="90000"/>
              </a:lnSpc>
              <a:defRPr/>
            </a:pPr>
            <a:r>
              <a:rPr lang="en-US" altLang="en-US" dirty="0">
                <a:latin typeface="Calibri" pitchFamily="34" charset="0"/>
                <a:ea typeface="ＭＳ Ｐゴシック" pitchFamily="34" charset="-128"/>
              </a:rPr>
              <a:t>Treaty with East Germany, 1972</a:t>
            </a:r>
          </a:p>
          <a:p>
            <a:pPr eaLnBrk="1" hangingPunct="1">
              <a:lnSpc>
                <a:spcPct val="90000"/>
              </a:lnSpc>
              <a:defRPr/>
            </a:pPr>
            <a:r>
              <a:rPr lang="en-US" altLang="en-US" sz="2800" dirty="0">
                <a:latin typeface="Calibri" pitchFamily="34" charset="0"/>
                <a:ea typeface="ＭＳ Ｐゴシック" pitchFamily="34" charset="-128"/>
              </a:rPr>
              <a:t>Great Britain: Thatcher and Thatcherism</a:t>
            </a:r>
          </a:p>
          <a:p>
            <a:pPr lvl="1" eaLnBrk="1" hangingPunct="1">
              <a:lnSpc>
                <a:spcPct val="90000"/>
              </a:lnSpc>
              <a:defRPr/>
            </a:pPr>
            <a:r>
              <a:rPr lang="en-US" altLang="en-US" sz="2600" dirty="0">
                <a:latin typeface="Calibri" pitchFamily="34" charset="0"/>
                <a:ea typeface="ＭＳ Ｐゴシック" pitchFamily="34" charset="-128"/>
              </a:rPr>
              <a:t>Conservative Margaret Thatcher comes to power, 1979</a:t>
            </a:r>
          </a:p>
          <a:p>
            <a:pPr lvl="2" eaLnBrk="1" hangingPunct="1">
              <a:lnSpc>
                <a:spcPct val="90000"/>
              </a:lnSpc>
              <a:defRPr/>
            </a:pPr>
            <a:r>
              <a:rPr lang="en-US" altLang="en-US" sz="2200" dirty="0">
                <a:latin typeface="Calibri" pitchFamily="34" charset="0"/>
                <a:ea typeface="ＭＳ Ｐゴシック" pitchFamily="34" charset="-128"/>
              </a:rPr>
              <a:t>Economic controls: broke the unions; cutbacks</a:t>
            </a:r>
          </a:p>
          <a:p>
            <a:pPr lvl="2" eaLnBrk="1" hangingPunct="1">
              <a:lnSpc>
                <a:spcPct val="90000"/>
              </a:lnSpc>
              <a:defRPr/>
            </a:pPr>
            <a:r>
              <a:rPr lang="en-US" altLang="en-US" sz="2200" dirty="0">
                <a:latin typeface="Calibri" pitchFamily="34" charset="0"/>
                <a:ea typeface="ＭＳ Ｐゴシック" pitchFamily="34" charset="-128"/>
              </a:rPr>
              <a:t>Hard line toward communism</a:t>
            </a:r>
          </a:p>
          <a:p>
            <a:pPr lvl="2" eaLnBrk="1" hangingPunct="1">
              <a:lnSpc>
                <a:spcPct val="90000"/>
              </a:lnSpc>
              <a:defRPr/>
            </a:pPr>
            <a:r>
              <a:rPr lang="en-US" altLang="en-US" sz="2200" dirty="0">
                <a:latin typeface="Calibri" pitchFamily="34" charset="0"/>
                <a:ea typeface="ＭＳ Ｐゴシック" pitchFamily="34" charset="-128"/>
              </a:rPr>
              <a:t>Rebuilds the military</a:t>
            </a:r>
          </a:p>
          <a:p>
            <a:pPr lvl="3" eaLnBrk="1" hangingPunct="1">
              <a:lnSpc>
                <a:spcPct val="90000"/>
              </a:lnSpc>
              <a:defRPr/>
            </a:pPr>
            <a:r>
              <a:rPr lang="en-US" altLang="en-US" dirty="0">
                <a:latin typeface="Calibri" pitchFamily="34" charset="0"/>
                <a:ea typeface="ＭＳ Ｐゴシック" pitchFamily="34" charset="-128"/>
              </a:rPr>
              <a:t>Conflict in the Falkland Islands</a:t>
            </a:r>
          </a:p>
          <a:p>
            <a:pPr eaLnBrk="1" hangingPunct="1">
              <a:lnSpc>
                <a:spcPct val="90000"/>
              </a:lnSpc>
              <a:defRPr/>
            </a:pPr>
            <a:endParaRPr lang="en-US" altLang="en-US" dirty="0">
              <a:solidFill>
                <a:srgbClr val="FF0000"/>
              </a:solidFill>
              <a:latin typeface="Calibri"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200" kern="1200" dirty="0">
                <a:solidFill>
                  <a:srgbClr val="000000"/>
                </a:solidFill>
                <a:latin typeface="Calibri"/>
                <a:ea typeface="ＭＳ Ｐゴシック"/>
                <a:cs typeface="ＭＳ Ｐゴシック"/>
              </a:rPr>
              <a:t>Film &amp; History: </a:t>
            </a:r>
            <a:r>
              <a:rPr lang="en-US" sz="3200" i="1" kern="1200" dirty="0">
                <a:solidFill>
                  <a:srgbClr val="000000"/>
                </a:solidFill>
                <a:latin typeface="Calibri"/>
                <a:ea typeface="ＭＳ Ｐゴシック"/>
                <a:cs typeface="ＭＳ Ｐゴシック"/>
              </a:rPr>
              <a:t>The Iron Lady </a:t>
            </a:r>
            <a:r>
              <a:rPr lang="en-US" sz="3200" kern="1200" dirty="0">
                <a:solidFill>
                  <a:srgbClr val="000000"/>
                </a:solidFill>
                <a:latin typeface="Calibri"/>
                <a:ea typeface="ＭＳ Ｐゴシック"/>
                <a:cs typeface="ＭＳ Ｐゴシック"/>
              </a:rPr>
              <a:t>(2011)</a:t>
            </a:r>
            <a:endParaRPr lang="en-US" sz="3200" dirty="0"/>
          </a:p>
        </p:txBody>
      </p:sp>
      <p:sp>
        <p:nvSpPr>
          <p:cNvPr id="2560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p906</a:t>
            </a:r>
          </a:p>
        </p:txBody>
      </p:sp>
      <p:pic>
        <p:nvPicPr>
          <p:cNvPr id="17413" name="Picture 2" descr="Still from the movie The Iron Lady " title="Film &amp; History: The Iron Lady (20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143000"/>
            <a:ext cx="64484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2"/>
          <p:cNvSpPr>
            <a:spLocks noChangeArrowheads="1"/>
          </p:cNvSpPr>
          <p:nvPr/>
        </p:nvSpPr>
        <p:spPr bwMode="auto">
          <a:xfrm>
            <a:off x="800100" y="535305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000">
                <a:latin typeface="Calibri" panose="020F0502020204030204" pitchFamily="34" charset="0"/>
              </a:rPr>
              <a:t>Prime Minister Margaret Thatcher (Meryl Streep) at a cabinet meeting.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Margaret Thatcher</a:t>
            </a:r>
            <a:endParaRPr lang="en-US" dirty="0"/>
          </a:p>
        </p:txBody>
      </p:sp>
      <p:sp>
        <p:nvSpPr>
          <p:cNvPr id="2765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p906</a:t>
            </a:r>
          </a:p>
        </p:txBody>
      </p:sp>
      <p:pic>
        <p:nvPicPr>
          <p:cNvPr id="276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838200"/>
            <a:ext cx="671512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2"/>
          <p:cNvSpPr>
            <a:spLocks noChangeArrowheads="1"/>
          </p:cNvSpPr>
          <p:nvPr/>
        </p:nvSpPr>
        <p:spPr bwMode="auto">
          <a:xfrm>
            <a:off x="479425" y="5641975"/>
            <a:ext cx="8185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Great Britain’s first female prime minister, Margaret Thatcher was a strong leader who dominated British politics in the 1980s.</a:t>
            </a:r>
            <a:endParaRPr lang="en-US" alt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2" y="76200"/>
            <a:ext cx="8491537" cy="1066800"/>
          </a:xfrm>
        </p:spPr>
        <p:txBody>
          <a:bodyPr/>
          <a:lstStyle/>
          <a:p>
            <a:r>
              <a:rPr lang="en-US" i="1" dirty="0" smtClean="0"/>
              <a:t>Margaret Thatcher: ‘Thatcherism’ and the Free Market</a:t>
            </a:r>
            <a:endParaRPr lang="en-US" i="1" dirty="0"/>
          </a:p>
        </p:txBody>
      </p:sp>
      <p:sp>
        <p:nvSpPr>
          <p:cNvPr id="3" name="Content Placeholder 2"/>
          <p:cNvSpPr>
            <a:spLocks noGrp="1"/>
          </p:cNvSpPr>
          <p:nvPr>
            <p:ph idx="1"/>
          </p:nvPr>
        </p:nvSpPr>
        <p:spPr>
          <a:xfrm>
            <a:off x="652463" y="1600200"/>
            <a:ext cx="8186737" cy="4953000"/>
          </a:xfrm>
        </p:spPr>
        <p:txBody>
          <a:bodyPr/>
          <a:lstStyle/>
          <a:p>
            <a:r>
              <a:rPr lang="en-US" sz="2400" dirty="0" smtClean="0"/>
              <a:t>1.) When she alluded to “experience” showing the failure of socialism, what specific events and countries may she have had in mind?</a:t>
            </a:r>
          </a:p>
          <a:p>
            <a:r>
              <a:rPr lang="en-US" sz="2400" dirty="0" smtClean="0"/>
              <a:t>2.) Is she opposed to charity? Why then is she opposed to the Welfare State as it then stood?</a:t>
            </a:r>
          </a:p>
          <a:p>
            <a:r>
              <a:rPr lang="en-US" sz="2400" dirty="0" smtClean="0"/>
              <a:t>3.) How does she blame labor unions for some of Britain’s economic problems?</a:t>
            </a:r>
          </a:p>
          <a:p>
            <a:r>
              <a:rPr lang="en-US" sz="2400" dirty="0" smtClean="0"/>
              <a:t>4.) How does her rhetoric compare with other heads of state from the same time period (i.e. Reagan in the US)?</a:t>
            </a:r>
          </a:p>
          <a:p>
            <a:r>
              <a:rPr lang="en-US" sz="2400" dirty="0" smtClean="0"/>
              <a:t>5.) Why is a free market system better than a regulated one, in her opinion?</a:t>
            </a:r>
            <a:endParaRPr lang="en-US" sz="2400" dirty="0"/>
          </a:p>
        </p:txBody>
      </p:sp>
    </p:spTree>
    <p:extLst>
      <p:ext uri="{BB962C8B-B14F-4D97-AF65-F5344CB8AC3E}">
        <p14:creationId xmlns:p14="http://schemas.microsoft.com/office/powerpoint/2010/main" val="23740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noChangeArrowheads="1"/>
          </p:cNvSpPr>
          <p:nvPr>
            <p:ph type="title"/>
          </p:nvPr>
        </p:nvSpPr>
        <p:spPr>
          <a:xfrm>
            <a:off x="685800" y="381000"/>
            <a:ext cx="8458200" cy="457200"/>
          </a:xfrm>
        </p:spPr>
        <p:txBody>
          <a:bodyPr/>
          <a:lstStyle/>
          <a:p>
            <a:pPr eaLnBrk="1" hangingPunct="1"/>
            <a:r>
              <a:rPr lang="en-US" altLang="en-US" dirty="0">
                <a:latin typeface="Calibri" panose="020F0502020204030204" pitchFamily="34" charset="0"/>
                <a:ea typeface="ＭＳ Ｐゴシック" panose="020B0600070205080204" pitchFamily="34" charset="-128"/>
              </a:rPr>
              <a:t>Western Europe: The Winds of Change</a:t>
            </a:r>
            <a:br>
              <a:rPr lang="en-US" altLang="en-US" dirty="0">
                <a:latin typeface="Calibri" panose="020F0502020204030204" pitchFamily="34" charset="0"/>
                <a:ea typeface="ＭＳ Ｐゴシック" panose="020B0600070205080204" pitchFamily="34" charset="-128"/>
              </a:rPr>
            </a:br>
            <a:endParaRPr lang="en-US" altLang="en-US" dirty="0">
              <a:latin typeface="Calibri" panose="020F0502020204030204" pitchFamily="34" charset="0"/>
              <a:ea typeface="ＭＳ Ｐゴシック" panose="020B0600070205080204" pitchFamily="34" charset="-128"/>
            </a:endParaRPr>
          </a:p>
        </p:txBody>
      </p:sp>
      <p:sp>
        <p:nvSpPr>
          <p:cNvPr id="29699" name="Rectangle 11"/>
          <p:cNvSpPr>
            <a:spLocks noGrp="1" noChangeArrowheads="1"/>
          </p:cNvSpPr>
          <p:nvPr>
            <p:ph type="body" idx="1"/>
          </p:nvPr>
        </p:nvSpPr>
        <p:spPr>
          <a:xfrm>
            <a:off x="685800" y="762000"/>
            <a:ext cx="8001000" cy="6096000"/>
          </a:xfrm>
        </p:spPr>
        <p:txBody>
          <a:bodyPr/>
          <a:lstStyle/>
          <a:p>
            <a:pPr eaLnBrk="1" hangingPunct="1"/>
            <a:r>
              <a:rPr lang="en-US" altLang="en-US" dirty="0">
                <a:latin typeface="Calibri" panose="020F0502020204030204" pitchFamily="34" charset="0"/>
                <a:ea typeface="ＭＳ Ｐゴシック" panose="020B0600070205080204" pitchFamily="34" charset="-128"/>
              </a:rPr>
              <a:t>Uncertainties in France</a:t>
            </a:r>
          </a:p>
          <a:p>
            <a:pPr lvl="1" eaLnBrk="1" hangingPunct="1"/>
            <a:r>
              <a:rPr lang="en-US" altLang="en-US" dirty="0">
                <a:latin typeface="Calibri" panose="020F0502020204030204" pitchFamily="34" charset="0"/>
                <a:ea typeface="ＭＳ Ｐゴシック" panose="020B0600070205080204" pitchFamily="34" charset="-128"/>
              </a:rPr>
              <a:t>François Mitterrand, 1981-1995</a:t>
            </a:r>
          </a:p>
          <a:p>
            <a:pPr lvl="2" eaLnBrk="1" hangingPunct="1"/>
            <a:r>
              <a:rPr lang="en-US" altLang="en-US" dirty="0">
                <a:latin typeface="Calibri" panose="020F0502020204030204" pitchFamily="34" charset="0"/>
                <a:ea typeface="ＭＳ Ｐゴシック" panose="020B0600070205080204" pitchFamily="34" charset="-128"/>
              </a:rPr>
              <a:t>Liberal policies to address economic crises</a:t>
            </a:r>
          </a:p>
          <a:p>
            <a:pPr lvl="3" eaLnBrk="1" hangingPunct="1"/>
            <a:r>
              <a:rPr lang="en-US" altLang="en-US" dirty="0">
                <a:latin typeface="Calibri" panose="020F0502020204030204" pitchFamily="34" charset="0"/>
                <a:ea typeface="ＭＳ Ｐゴシック" panose="020B0600070205080204" pitchFamily="34" charset="-128"/>
              </a:rPr>
              <a:t>Reforms for workers, centralization, and </a:t>
            </a:r>
            <a:r>
              <a:rPr lang="en-US" altLang="en-US" dirty="0" smtClean="0">
                <a:latin typeface="Calibri" panose="020F0502020204030204" pitchFamily="34" charset="0"/>
                <a:ea typeface="ＭＳ Ｐゴシック" panose="020B0600070205080204" pitchFamily="34" charset="-128"/>
              </a:rPr>
              <a:t>nationalization</a:t>
            </a:r>
          </a:p>
          <a:p>
            <a:pPr lvl="3" eaLnBrk="1" hangingPunct="1"/>
            <a:r>
              <a:rPr lang="en-US" altLang="en-US" dirty="0" smtClean="0">
                <a:latin typeface="Calibri" panose="020F0502020204030204" pitchFamily="34" charset="0"/>
                <a:ea typeface="ＭＳ Ｐゴシック" panose="020B0600070205080204" pitchFamily="34" charset="-128"/>
              </a:rPr>
              <a:t>Increased minimum wage, mandatory paid vacation, 39 hour work week, taxed the rich. </a:t>
            </a:r>
          </a:p>
          <a:p>
            <a:pPr lvl="2" eaLnBrk="1" hangingPunct="1"/>
            <a:r>
              <a:rPr lang="en-US" altLang="en-US" dirty="0" smtClean="0">
                <a:latin typeface="Calibri" panose="020F0502020204030204" pitchFamily="34" charset="0"/>
                <a:ea typeface="ＭＳ Ｐゴシック" panose="020B0600070205080204" pitchFamily="34" charset="-128"/>
              </a:rPr>
              <a:t>Nationalization of industry didn’t work. Had to re-privatize them in the late 1980s. </a:t>
            </a:r>
            <a:endParaRPr lang="en-US" altLang="en-US" dirty="0">
              <a:latin typeface="Calibri" panose="020F0502020204030204" pitchFamily="34" charset="0"/>
              <a:ea typeface="ＭＳ Ｐゴシック" panose="020B0600070205080204" pitchFamily="34" charset="-128"/>
            </a:endParaRPr>
          </a:p>
          <a:p>
            <a:pPr lvl="2" eaLnBrk="1" hangingPunct="1"/>
            <a:r>
              <a:rPr lang="en-US" altLang="en-US" dirty="0">
                <a:latin typeface="Calibri" panose="020F0502020204030204" pitchFamily="34" charset="0"/>
                <a:ea typeface="ＭＳ Ｐゴシック" panose="020B0600070205080204" pitchFamily="34" charset="-128"/>
              </a:rPr>
              <a:t>Return to private enterprise in the late 1980s</a:t>
            </a:r>
          </a:p>
          <a:p>
            <a:pPr eaLnBrk="1" hangingPunct="1"/>
            <a:r>
              <a:rPr lang="en-US" altLang="en-US" dirty="0">
                <a:latin typeface="Calibri" panose="020F0502020204030204" pitchFamily="34" charset="0"/>
                <a:ea typeface="ＭＳ Ｐゴシック" panose="020B0600070205080204" pitchFamily="34" charset="-128"/>
              </a:rPr>
              <a:t>Confusion in Italy</a:t>
            </a:r>
          </a:p>
          <a:p>
            <a:pPr lvl="1" eaLnBrk="1" hangingPunct="1"/>
            <a:r>
              <a:rPr lang="en-US" altLang="en-US" dirty="0">
                <a:latin typeface="Calibri" panose="020F0502020204030204" pitchFamily="34" charset="0"/>
                <a:ea typeface="ＭＳ Ｐゴシック" panose="020B0600070205080204" pitchFamily="34" charset="-128"/>
              </a:rPr>
              <a:t>Continued coalitions</a:t>
            </a:r>
          </a:p>
          <a:p>
            <a:pPr lvl="2" eaLnBrk="1" hangingPunct="1"/>
            <a:r>
              <a:rPr lang="en-US" altLang="en-US" dirty="0">
                <a:latin typeface="Calibri" panose="020F0502020204030204" pitchFamily="34" charset="0"/>
                <a:ea typeface="ＭＳ Ｐゴシック" panose="020B0600070205080204" pitchFamily="34" charset="-128"/>
              </a:rPr>
              <a:t>Italian Communist advocacy of Eurocommunism</a:t>
            </a:r>
          </a:p>
          <a:p>
            <a:pPr lvl="2" eaLnBrk="1" hangingPunct="1"/>
            <a:r>
              <a:rPr lang="en-US" altLang="en-US" dirty="0">
                <a:latin typeface="Calibri" panose="020F0502020204030204" pitchFamily="34" charset="0"/>
                <a:ea typeface="ＭＳ Ｐゴシック" panose="020B0600070205080204" pitchFamily="34" charset="-128"/>
              </a:rPr>
              <a:t>Recession and terrorism in the 1970s</a:t>
            </a:r>
          </a:p>
          <a:p>
            <a:pPr lvl="3" eaLnBrk="1" hangingPunct="1"/>
            <a:r>
              <a:rPr lang="en-US" altLang="en-US" dirty="0">
                <a:latin typeface="Calibri" panose="020F0502020204030204" pitchFamily="34" charset="0"/>
                <a:ea typeface="ＭＳ Ｐゴシック" panose="020B0600070205080204" pitchFamily="34" charset="-128"/>
              </a:rPr>
              <a:t>Red </a:t>
            </a:r>
            <a:r>
              <a:rPr lang="en-US" altLang="en-US" dirty="0" smtClean="0">
                <a:latin typeface="Calibri" panose="020F0502020204030204" pitchFamily="34" charset="0"/>
                <a:ea typeface="ＭＳ Ｐゴシック" panose="020B0600070205080204" pitchFamily="34" charset="-128"/>
              </a:rPr>
              <a:t>Brigade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69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69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Europe: Winds of Change</a:t>
            </a:r>
            <a:endParaRPr lang="en-US" dirty="0"/>
          </a:p>
        </p:txBody>
      </p:sp>
      <p:sp>
        <p:nvSpPr>
          <p:cNvPr id="3" name="Content Placeholder 2"/>
          <p:cNvSpPr>
            <a:spLocks noGrp="1"/>
          </p:cNvSpPr>
          <p:nvPr>
            <p:ph idx="1"/>
          </p:nvPr>
        </p:nvSpPr>
        <p:spPr/>
        <p:txBody>
          <a:bodyPr/>
          <a:lstStyle/>
          <a:p>
            <a:r>
              <a:rPr lang="en-US" altLang="en-US" dirty="0">
                <a:latin typeface="Calibri" panose="020F0502020204030204" pitchFamily="34" charset="0"/>
                <a:ea typeface="ＭＳ Ｐゴシック" panose="020B0600070205080204" pitchFamily="34" charset="-128"/>
              </a:rPr>
              <a:t>The European Community (EC)</a:t>
            </a:r>
          </a:p>
          <a:p>
            <a:pPr lvl="1"/>
            <a:r>
              <a:rPr lang="en-US" dirty="0" smtClean="0"/>
              <a:t>After 1970, Western European states continued to integrate economies.</a:t>
            </a:r>
          </a:p>
          <a:p>
            <a:pPr lvl="1"/>
            <a:r>
              <a:rPr lang="en-US" dirty="0" smtClean="0"/>
              <a:t>European Economic Community (EEC) started with 6 countries, joined by Britain, Ireland, Denmark, then Greece, Spain, and Portugal. </a:t>
            </a:r>
          </a:p>
          <a:p>
            <a:pPr lvl="1"/>
            <a:r>
              <a:rPr lang="en-US" dirty="0" smtClean="0"/>
              <a:t>Led to international and political cooperation. </a:t>
            </a:r>
            <a:endParaRPr lang="en-US" dirty="0"/>
          </a:p>
        </p:txBody>
      </p:sp>
    </p:spTree>
    <p:extLst>
      <p:ext uri="{BB962C8B-B14F-4D97-AF65-F5344CB8AC3E}">
        <p14:creationId xmlns:p14="http://schemas.microsoft.com/office/powerpoint/2010/main" val="403832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71475"/>
            <a:ext cx="8458200" cy="457200"/>
          </a:xfrm>
        </p:spPr>
        <p:txBody>
          <a:bodyPr/>
          <a:lstStyle/>
          <a:p>
            <a:pPr>
              <a:defRPr/>
            </a:pPr>
            <a:r>
              <a:rPr lang="en-US" kern="1200" dirty="0">
                <a:solidFill>
                  <a:srgbClr val="000000"/>
                </a:solidFill>
                <a:latin typeface="Calibri"/>
                <a:ea typeface="ＭＳ Ｐゴシック"/>
                <a:cs typeface="ＭＳ Ｐゴシック"/>
              </a:rPr>
              <a:t>CHRONOLOGY Western Europe, </a:t>
            </a:r>
            <a:br>
              <a:rPr lang="en-US" kern="1200" dirty="0">
                <a:solidFill>
                  <a:srgbClr val="000000"/>
                </a:solidFill>
                <a:latin typeface="Calibri"/>
                <a:ea typeface="ＭＳ Ｐゴシック"/>
                <a:cs typeface="ＭＳ Ｐゴシック"/>
              </a:rPr>
            </a:br>
            <a:r>
              <a:rPr lang="en-US" kern="1200" dirty="0">
                <a:solidFill>
                  <a:srgbClr val="000000"/>
                </a:solidFill>
                <a:latin typeface="Calibri"/>
                <a:ea typeface="ＭＳ Ｐゴシック"/>
                <a:cs typeface="ＭＳ Ｐゴシック"/>
              </a:rPr>
              <a:t>1965-1985</a:t>
            </a:r>
            <a:endParaRPr lang="en-US" dirty="0"/>
          </a:p>
        </p:txBody>
      </p:sp>
      <p:sp>
        <p:nvSpPr>
          <p:cNvPr id="3072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p907</a:t>
            </a:r>
          </a:p>
        </p:txBody>
      </p:sp>
      <p:graphicFrame>
        <p:nvGraphicFramePr>
          <p:cNvPr id="6" name="Table 5"/>
          <p:cNvGraphicFramePr>
            <a:graphicFrameLocks noGrp="1"/>
          </p:cNvGraphicFramePr>
          <p:nvPr>
            <p:extLst>
              <p:ext uri="{D42A27DB-BD31-4B8C-83A1-F6EECF244321}">
                <p14:modId xmlns:p14="http://schemas.microsoft.com/office/powerpoint/2010/main" val="1523830686"/>
              </p:ext>
            </p:extLst>
          </p:nvPr>
        </p:nvGraphicFramePr>
        <p:xfrm>
          <a:off x="838200" y="1676400"/>
          <a:ext cx="8153400" cy="4445000"/>
        </p:xfrm>
        <a:graphic>
          <a:graphicData uri="http://schemas.openxmlformats.org/drawingml/2006/table">
            <a:tbl>
              <a:tblPr firstRow="1"/>
              <a:tblGrid>
                <a:gridCol w="7239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635000">
                <a:tc>
                  <a:txBody>
                    <a:bodyPr/>
                    <a:lstStyle/>
                    <a:p>
                      <a:pPr marL="0" marR="0">
                        <a:lnSpc>
                          <a:spcPct val="115000"/>
                        </a:lnSpc>
                        <a:spcBef>
                          <a:spcPts val="0"/>
                        </a:spcBef>
                        <a:spcAft>
                          <a:spcPts val="0"/>
                        </a:spcAft>
                      </a:pPr>
                      <a:r>
                        <a:rPr lang="en-US" sz="2500" b="1" dirty="0">
                          <a:effectLst/>
                          <a:latin typeface="Calibri" panose="020F0502020204030204" pitchFamily="34" charset="0"/>
                          <a:ea typeface="Calibri"/>
                          <a:cs typeface="Times New Roman"/>
                        </a:rPr>
                        <a:t>Event</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b="1" dirty="0">
                          <a:effectLst/>
                          <a:latin typeface="Calibri" panose="020F0502020204030204" pitchFamily="34" charset="0"/>
                          <a:ea typeface="Calibri"/>
                          <a:cs typeface="Times New Roman"/>
                        </a:rPr>
                        <a:t>Dates</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0"/>
                  </a:ext>
                </a:extLst>
              </a:tr>
              <a:tr h="635000">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Willy Brandt becomes chancellor of West Germany</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1969</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1"/>
                  </a:ext>
                </a:extLst>
              </a:tr>
              <a:tr h="635000">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Helmut Schmidt becomes chancellor of West Germany</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1974</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2"/>
                  </a:ext>
                </a:extLst>
              </a:tr>
              <a:tr h="635000">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Margaret Thatcher becomes prime minister of Britain</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1979</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3"/>
                  </a:ext>
                </a:extLst>
              </a:tr>
              <a:tr h="635000">
                <a:tc>
                  <a:txBody>
                    <a:bodyPr/>
                    <a:lstStyle/>
                    <a:p>
                      <a:pPr marL="0" marR="0">
                        <a:lnSpc>
                          <a:spcPct val="115000"/>
                        </a:lnSpc>
                        <a:spcBef>
                          <a:spcPts val="0"/>
                        </a:spcBef>
                        <a:spcAft>
                          <a:spcPts val="0"/>
                        </a:spcAft>
                      </a:pPr>
                      <a:r>
                        <a:rPr lang="en-US" altLang="en-US" sz="2500" dirty="0">
                          <a:latin typeface="Calibri" panose="020F0502020204030204" pitchFamily="34" charset="0"/>
                        </a:rPr>
                        <a:t>F</a:t>
                      </a:r>
                      <a:r>
                        <a:rPr lang="en-US" sz="2500" dirty="0">
                          <a:latin typeface="Calibri" panose="020F0502020204030204" pitchFamily="34" charset="0"/>
                        </a:rPr>
                        <a:t>rançois </a:t>
                      </a:r>
                      <a:r>
                        <a:rPr lang="en-US" sz="2500" dirty="0">
                          <a:effectLst/>
                          <a:latin typeface="Calibri" panose="020F0502020204030204" pitchFamily="34" charset="0"/>
                          <a:ea typeface="Calibri"/>
                          <a:cs typeface="Times New Roman"/>
                        </a:rPr>
                        <a:t>Mitterrand becomes president of France</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1981</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4"/>
                  </a:ext>
                </a:extLst>
              </a:tr>
              <a:tr h="635000">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Falklands War</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1982</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5"/>
                  </a:ext>
                </a:extLst>
              </a:tr>
              <a:tr h="635000">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Helmut Kohl becomes chancellor of West Germany</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1982</a:t>
                      </a:r>
                    </a:p>
                  </a:txBody>
                  <a:tcPr marL="68580" marR="68580" marT="0" marB="0">
                    <a:lnL w="12700" cap="flat" cmpd="sng" algn="ctr">
                      <a:solidFill>
                        <a:srgbClr val="746833"/>
                      </a:solidFill>
                      <a:prstDash val="solid"/>
                      <a:round/>
                      <a:headEnd type="none" w="med" len="med"/>
                      <a:tailEnd type="none" w="med" len="med"/>
                    </a:lnL>
                    <a:lnR w="12700" cap="flat" cmpd="sng" algn="ctr">
                      <a:solidFill>
                        <a:srgbClr val="746833"/>
                      </a:solidFill>
                      <a:prstDash val="solid"/>
                      <a:round/>
                      <a:headEnd type="none" w="med" len="med"/>
                      <a:tailEnd type="none" w="med" len="med"/>
                    </a:lnR>
                    <a:lnT w="12700" cap="flat" cmpd="sng" algn="ctr">
                      <a:solidFill>
                        <a:srgbClr val="746833"/>
                      </a:solidFill>
                      <a:prstDash val="solid"/>
                      <a:round/>
                      <a:headEnd type="none" w="med" len="med"/>
                      <a:tailEnd type="none" w="med" len="med"/>
                    </a:lnT>
                    <a:lnB w="12700" cap="flat" cmpd="sng" algn="ctr">
                      <a:solidFill>
                        <a:srgbClr val="746833"/>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685800" y="76200"/>
            <a:ext cx="8458200" cy="1371600"/>
          </a:xfrm>
        </p:spPr>
        <p:txBody>
          <a:bodyPr/>
          <a:lstStyle/>
          <a:p>
            <a:pPr eaLnBrk="1" hangingPunct="1"/>
            <a:r>
              <a:rPr lang="en-US" altLang="en-US" dirty="0">
                <a:latin typeface="Calibri" panose="020F0502020204030204" pitchFamily="34" charset="0"/>
                <a:ea typeface="ＭＳ Ｐゴシック" panose="020B0600070205080204" pitchFamily="34" charset="-128"/>
              </a:rPr>
              <a:t>The United States: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Turmoil and Tranquility</a:t>
            </a:r>
          </a:p>
        </p:txBody>
      </p:sp>
      <p:sp>
        <p:nvSpPr>
          <p:cNvPr id="32771" name="Rectangle 5"/>
          <p:cNvSpPr>
            <a:spLocks noGrp="1" noChangeArrowheads="1"/>
          </p:cNvSpPr>
          <p:nvPr>
            <p:ph type="body" idx="1"/>
          </p:nvPr>
        </p:nvSpPr>
        <p:spPr>
          <a:xfrm>
            <a:off x="685800" y="1676400"/>
            <a:ext cx="7769225" cy="4710112"/>
          </a:xfrm>
        </p:spPr>
        <p:txBody>
          <a:bodyPr/>
          <a:lstStyle/>
          <a:p>
            <a:pPr eaLnBrk="1" hangingPunct="1">
              <a:lnSpc>
                <a:spcPct val="80000"/>
              </a:lnSpc>
            </a:pPr>
            <a:r>
              <a:rPr lang="en-US" altLang="en-US" dirty="0">
                <a:latin typeface="Calibri" panose="020F0502020204030204" pitchFamily="34" charset="0"/>
                <a:ea typeface="ＭＳ Ｐゴシック" panose="020B0600070205080204" pitchFamily="34" charset="-128"/>
              </a:rPr>
              <a:t>Richard Nixon,1968-1974, and the Shift to the Right</a:t>
            </a:r>
          </a:p>
          <a:p>
            <a:pPr eaLnBrk="1" hangingPunct="1">
              <a:lnSpc>
                <a:spcPct val="80000"/>
              </a:lnSpc>
            </a:pPr>
            <a:r>
              <a:rPr lang="en-US" altLang="en-US" dirty="0">
                <a:latin typeface="Calibri" panose="020F0502020204030204" pitchFamily="34" charset="0"/>
                <a:ea typeface="ＭＳ Ｐゴシック" panose="020B0600070205080204" pitchFamily="34" charset="-128"/>
              </a:rPr>
              <a:t>Economic Problems</a:t>
            </a: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Jimmy Carter, 1976-1980</a:t>
            </a: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Stagflation – high inflation and unemployment</a:t>
            </a: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Oil embargo, 1973</a:t>
            </a: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The hostage crisis in Iran</a:t>
            </a:r>
          </a:p>
          <a:p>
            <a:pPr eaLnBrk="1" hangingPunct="1">
              <a:lnSpc>
                <a:spcPct val="80000"/>
              </a:lnSpc>
            </a:pPr>
            <a:r>
              <a:rPr lang="en-US" altLang="en-US" dirty="0">
                <a:latin typeface="Calibri" panose="020F0502020204030204" pitchFamily="34" charset="0"/>
                <a:ea typeface="ＭＳ Ｐゴシック" panose="020B0600070205080204" pitchFamily="34" charset="-128"/>
              </a:rPr>
              <a:t>The Reagan Revolution</a:t>
            </a: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Ronald Reagan, 1981-1989</a:t>
            </a: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Reverses the welfare state</a:t>
            </a: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Military buildup</a:t>
            </a: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“Supply-side economics” and deficit spending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eaLnBrk="1" hangingPunct="1">
              <a:defRPr/>
            </a:pPr>
            <a:r>
              <a:rPr lang="en-US" sz="3000" kern="1200" dirty="0">
                <a:solidFill>
                  <a:srgbClr val="000000"/>
                </a:solidFill>
                <a:latin typeface="Calibri"/>
                <a:ea typeface="ＭＳ Ｐゴシック"/>
                <a:cs typeface="ＭＳ Ｐゴシック"/>
              </a:rPr>
              <a:t>The barricades go up in Paris in May 1968</a:t>
            </a:r>
            <a:endParaRPr lang="en-US" dirty="0"/>
          </a:p>
        </p:txBody>
      </p:sp>
      <p:sp>
        <p:nvSpPr>
          <p:cNvPr id="512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p896</a:t>
            </a:r>
          </a:p>
        </p:txBody>
      </p:sp>
      <p:pic>
        <p:nvPicPr>
          <p:cNvPr id="51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9163"/>
            <a:ext cx="655320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nvPr>
        </p:nvSpPr>
        <p:spPr>
          <a:xfrm>
            <a:off x="690563" y="25400"/>
            <a:ext cx="8453437"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Canada</a:t>
            </a:r>
          </a:p>
        </p:txBody>
      </p:sp>
      <p:sp>
        <p:nvSpPr>
          <p:cNvPr id="15363" name="Rectangle 9"/>
          <p:cNvSpPr>
            <a:spLocks noGrp="1" noChangeArrowheads="1"/>
          </p:cNvSpPr>
          <p:nvPr>
            <p:ph type="body" idx="1"/>
          </p:nvPr>
        </p:nvSpPr>
        <p:spPr>
          <a:xfrm>
            <a:off x="690563" y="1193800"/>
            <a:ext cx="7769225" cy="4113212"/>
          </a:xfrm>
        </p:spPr>
        <p:txBody>
          <a:bodyPr/>
          <a:lstStyle/>
          <a:p>
            <a:pPr eaLnBrk="1" hangingPunct="1">
              <a:defRPr/>
            </a:pPr>
            <a:r>
              <a:rPr lang="en-US" altLang="en-US" dirty="0">
                <a:latin typeface="Calibri" panose="020F0502020204030204" pitchFamily="34" charset="0"/>
                <a:ea typeface="+mn-ea"/>
                <a:cs typeface="+mn-cs"/>
              </a:rPr>
              <a:t>Liberals in Power</a:t>
            </a:r>
          </a:p>
          <a:p>
            <a:pPr lvl="1" eaLnBrk="1" hangingPunct="1">
              <a:defRPr/>
            </a:pPr>
            <a:r>
              <a:rPr lang="en-US" altLang="en-US" dirty="0">
                <a:latin typeface="Calibri" panose="020F0502020204030204" pitchFamily="34" charset="0"/>
              </a:rPr>
              <a:t>Pierre Trudeau, elected in 1968</a:t>
            </a:r>
          </a:p>
          <a:p>
            <a:pPr lvl="2" eaLnBrk="1" hangingPunct="1">
              <a:defRPr/>
            </a:pPr>
            <a:r>
              <a:rPr lang="en-US" altLang="en-US" dirty="0">
                <a:latin typeface="Calibri" panose="020F0502020204030204" pitchFamily="34" charset="0"/>
              </a:rPr>
              <a:t>Commitment to federal union</a:t>
            </a:r>
          </a:p>
          <a:p>
            <a:pPr lvl="3" eaLnBrk="1" hangingPunct="1">
              <a:defRPr/>
            </a:pPr>
            <a:r>
              <a:rPr lang="en-US" altLang="en-US" dirty="0">
                <a:latin typeface="Calibri" panose="020F0502020204030204" pitchFamily="34" charset="0"/>
              </a:rPr>
              <a:t>Official Language Act</a:t>
            </a:r>
          </a:p>
          <a:p>
            <a:pPr lvl="2" eaLnBrk="1" hangingPunct="1">
              <a:defRPr/>
            </a:pPr>
            <a:r>
              <a:rPr lang="en-US" altLang="en-US" dirty="0">
                <a:latin typeface="Calibri" panose="020F0502020204030204" pitchFamily="34" charset="0"/>
              </a:rPr>
              <a:t>Unpopularity of efforts to impose will of federal government on provincial governments</a:t>
            </a:r>
          </a:p>
          <a:p>
            <a:pPr eaLnBrk="1" hangingPunct="1">
              <a:defRPr/>
            </a:pPr>
            <a:r>
              <a:rPr lang="en-US" altLang="en-US" dirty="0">
                <a:latin typeface="Calibri" panose="020F0502020204030204" pitchFamily="34" charset="0"/>
                <a:ea typeface="+mn-ea"/>
                <a:cs typeface="+mn-cs"/>
              </a:rPr>
              <a:t>Economic Recession and Political Change</a:t>
            </a:r>
          </a:p>
          <a:p>
            <a:pPr lvl="1" eaLnBrk="1" hangingPunct="1">
              <a:defRPr/>
            </a:pPr>
            <a:r>
              <a:rPr lang="en-US" altLang="en-US" dirty="0">
                <a:latin typeface="Calibri" panose="020F0502020204030204" pitchFamily="34" charset="0"/>
              </a:rPr>
              <a:t>Brian Mulroney, leader of the Progressive Conservative Party, elected in 1984</a:t>
            </a:r>
          </a:p>
          <a:p>
            <a:pPr eaLnBrk="1" hangingPunct="1">
              <a:defRPr/>
            </a:pPr>
            <a:endParaRPr lang="en-US" altLang="en-US" dirty="0">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noChangeArrowheads="1"/>
          </p:cNvSpPr>
          <p:nvPr>
            <p:ph type="title"/>
          </p:nvPr>
        </p:nvSpPr>
        <p:spPr>
          <a:xfrm>
            <a:off x="685800" y="0"/>
            <a:ext cx="8453437"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The Cold War: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The Move to </a:t>
            </a:r>
            <a:r>
              <a:rPr lang="en-US" altLang="en-US" dirty="0" smtClean="0">
                <a:latin typeface="Calibri" panose="020F0502020204030204" pitchFamily="34" charset="0"/>
                <a:ea typeface="ＭＳ Ｐゴシック" panose="020B0600070205080204" pitchFamily="34" charset="-128"/>
              </a:rPr>
              <a:t>Détente</a:t>
            </a:r>
            <a:endParaRPr lang="en-US" altLang="en-US" dirty="0">
              <a:latin typeface="Calibri" panose="020F0502020204030204" pitchFamily="34" charset="0"/>
              <a:ea typeface="ＭＳ Ｐゴシック" panose="020B0600070205080204" pitchFamily="34" charset="-128"/>
            </a:endParaRPr>
          </a:p>
        </p:txBody>
      </p:sp>
      <p:sp>
        <p:nvSpPr>
          <p:cNvPr id="34819" name="Rectangle 3"/>
          <p:cNvSpPr>
            <a:spLocks noGrp="1" noChangeArrowheads="1"/>
          </p:cNvSpPr>
          <p:nvPr>
            <p:ph type="body" idx="1"/>
          </p:nvPr>
        </p:nvSpPr>
        <p:spPr>
          <a:xfrm>
            <a:off x="685800" y="1295400"/>
            <a:ext cx="7769225" cy="4113213"/>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The Second Vietnam War</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U.S. involvement and the domino theory of the spread of communism</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Persistence of North Vietnamese, brutalization, and growing antiwar sentiment </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Peace treaty signed January 1973 </a:t>
            </a:r>
          </a:p>
          <a:p>
            <a:pPr lvl="3" eaLnBrk="1" hangingPunct="1">
              <a:lnSpc>
                <a:spcPct val="90000"/>
              </a:lnSpc>
            </a:pPr>
            <a:r>
              <a:rPr lang="en-US" altLang="en-US" dirty="0">
                <a:latin typeface="Calibri" panose="020F0502020204030204" pitchFamily="34" charset="0"/>
                <a:ea typeface="ＭＳ Ｐゴシック" panose="020B0600070205080204" pitchFamily="34" charset="-128"/>
              </a:rPr>
              <a:t>Reunification of Vietnam</a:t>
            </a:r>
          </a:p>
          <a:p>
            <a:pPr eaLnBrk="1" hangingPunct="1">
              <a:lnSpc>
                <a:spcPct val="90000"/>
              </a:lnSpc>
            </a:pPr>
            <a:r>
              <a:rPr lang="en-US" altLang="en-US" dirty="0">
                <a:latin typeface="Calibri" panose="020F0502020204030204" pitchFamily="34" charset="0"/>
                <a:ea typeface="ＭＳ Ｐゴシック" panose="020B0600070205080204" pitchFamily="34" charset="-128"/>
              </a:rPr>
              <a:t>China and the Cold War</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The Great Proletarian Cultural Revolution</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Continuing revolution and the Red Guards, 1966-1976</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U.S.-China Relations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Nixon’s visit to China, 1972</a:t>
            </a:r>
          </a:p>
          <a:p>
            <a:pPr lvl="1" eaLnBrk="1" hangingPunct="1">
              <a:lnSpc>
                <a:spcPct val="90000"/>
              </a:lnSpc>
            </a:pPr>
            <a:endParaRPr lang="en-US" altLang="en-US" sz="2400"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eaLnBrk="1" hangingPunct="1">
              <a:defRPr/>
            </a:pPr>
            <a:r>
              <a:rPr lang="en-US" sz="3000" kern="1200" dirty="0">
                <a:solidFill>
                  <a:srgbClr val="000000"/>
                </a:solidFill>
                <a:latin typeface="Calibri"/>
                <a:ea typeface="ＭＳ Ｐゴシック"/>
                <a:cs typeface="ＭＳ Ｐゴシック"/>
              </a:rPr>
              <a:t>The Vietnam War</a:t>
            </a:r>
            <a:endParaRPr lang="en-US" dirty="0"/>
          </a:p>
        </p:txBody>
      </p:sp>
      <p:sp>
        <p:nvSpPr>
          <p:cNvPr id="3584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p909</a:t>
            </a:r>
          </a:p>
        </p:txBody>
      </p:sp>
      <p:pic>
        <p:nvPicPr>
          <p:cNvPr id="21509" name="Picture 2" descr="Map shows North Vietnam, South Vietnam, and the dividing line (1954) between the countries. The prominent cities marked are Hanoi (North Vietnam) and Saigon (South Vietnam)." title="The Vietnam Wa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760413"/>
            <a:ext cx="43434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The Second Vietnam War</a:t>
            </a:r>
            <a:endParaRPr lang="en-US" dirty="0"/>
          </a:p>
        </p:txBody>
      </p:sp>
      <p:sp>
        <p:nvSpPr>
          <p:cNvPr id="3789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p909</a:t>
            </a:r>
          </a:p>
        </p:txBody>
      </p:sp>
      <p:pic>
        <p:nvPicPr>
          <p:cNvPr id="378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609600"/>
            <a:ext cx="32385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2"/>
          <p:cNvSpPr>
            <a:spLocks noChangeArrowheads="1"/>
          </p:cNvSpPr>
          <p:nvPr/>
        </p:nvSpPr>
        <p:spPr bwMode="auto">
          <a:xfrm>
            <a:off x="685800" y="5562600"/>
            <a:ext cx="77724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Between 1965 and 1973, U.S. troops fought against Vietcong guerrillas and North Vietnamese regular forces until they were finally withdrawn as a result of the Paris Agreement reached in January 1973. </a:t>
            </a:r>
            <a:endParaRPr lang="en-US" altLang="en-US" sz="2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The Great Proletarian Cultural Revolution</a:t>
            </a:r>
            <a:endParaRPr lang="en-US" dirty="0"/>
          </a:p>
        </p:txBody>
      </p:sp>
      <p:sp>
        <p:nvSpPr>
          <p:cNvPr id="3993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p910</a:t>
            </a:r>
          </a:p>
        </p:txBody>
      </p:sp>
      <p:pic>
        <p:nvPicPr>
          <p:cNvPr id="399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5725" y="914400"/>
            <a:ext cx="38925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2"/>
          <p:cNvSpPr>
            <a:spLocks noChangeArrowheads="1"/>
          </p:cNvSpPr>
          <p:nvPr/>
        </p:nvSpPr>
        <p:spPr bwMode="auto">
          <a:xfrm>
            <a:off x="304800" y="5440363"/>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Cultural Revolution, which began in 1966, was a massive effort by Mao Zedong and his radical supporters to eliminate rival elements within the Chinese Communist Party and achieve the final stage of communism—a classless society.</a:t>
            </a:r>
            <a:endParaRPr lang="en-US" altLang="en-US" sz="2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a:xfrm>
            <a:off x="685800" y="152400"/>
            <a:ext cx="8458200"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The Cold War: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The Move to </a:t>
            </a:r>
            <a:r>
              <a:rPr lang="en-US" altLang="en-US" dirty="0" smtClean="0">
                <a:latin typeface="Calibri" panose="020F0502020204030204" pitchFamily="34" charset="0"/>
                <a:ea typeface="ＭＳ Ｐゴシック" panose="020B0600070205080204" pitchFamily="34" charset="-128"/>
              </a:rPr>
              <a:t>Détente</a:t>
            </a:r>
            <a:endParaRPr lang="en-US" altLang="en-US" dirty="0">
              <a:latin typeface="Calibri" panose="020F0502020204030204" pitchFamily="34" charset="0"/>
              <a:ea typeface="ＭＳ Ｐゴシック" panose="020B0600070205080204" pitchFamily="34" charset="-128"/>
            </a:endParaRPr>
          </a:p>
        </p:txBody>
      </p:sp>
      <p:sp>
        <p:nvSpPr>
          <p:cNvPr id="41987" name="Rectangle 3"/>
          <p:cNvSpPr>
            <a:spLocks noGrp="1" noChangeArrowheads="1"/>
          </p:cNvSpPr>
          <p:nvPr>
            <p:ph type="body" idx="1"/>
          </p:nvPr>
        </p:nvSpPr>
        <p:spPr>
          <a:xfrm>
            <a:off x="685800" y="1600200"/>
            <a:ext cx="7769225" cy="4646613"/>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The Practice of Détente</a:t>
            </a:r>
          </a:p>
          <a:p>
            <a:pPr lvl="1" eaLnBrk="1" hangingPunct="1"/>
            <a:r>
              <a:rPr lang="en-US" altLang="en-US" b="1" dirty="0">
                <a:latin typeface="Calibri" panose="020F0502020204030204" pitchFamily="34" charset="0"/>
                <a:ea typeface="ＭＳ Ｐゴシック" panose="020B0600070205080204" pitchFamily="34" charset="-128"/>
              </a:rPr>
              <a:t>Antiballistic Missile Treaty, </a:t>
            </a:r>
            <a:r>
              <a:rPr lang="en-US" altLang="en-US" b="1" dirty="0" smtClean="0">
                <a:latin typeface="Calibri" panose="020F0502020204030204" pitchFamily="34" charset="0"/>
                <a:ea typeface="ＭＳ Ｐゴシック" panose="020B0600070205080204" pitchFamily="34" charset="-128"/>
              </a:rPr>
              <a:t>1972- </a:t>
            </a:r>
            <a:r>
              <a:rPr lang="en-US" altLang="en-US" dirty="0" smtClean="0">
                <a:latin typeface="Calibri" panose="020F0502020204030204" pitchFamily="34" charset="0"/>
                <a:ea typeface="ＭＳ Ｐゴシック" panose="020B0600070205080204" pitchFamily="34" charset="-128"/>
              </a:rPr>
              <a:t>agree to limit systems for launching antiballistic missiles, make it unlikely that either side could win.</a:t>
            </a:r>
          </a:p>
          <a:p>
            <a:pPr lvl="1" eaLnBrk="1" hangingPunct="1"/>
            <a:r>
              <a:rPr lang="en-US" altLang="en-US" dirty="0" smtClean="0">
                <a:latin typeface="Calibri" panose="020F0502020204030204" pitchFamily="34" charset="0"/>
                <a:ea typeface="ＭＳ Ｐゴシック" panose="020B0600070205080204" pitchFamily="34" charset="-128"/>
              </a:rPr>
              <a:t>Seen as a way to prevent war. </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b="1" dirty="0">
                <a:latin typeface="Calibri" panose="020F0502020204030204" pitchFamily="34" charset="0"/>
                <a:ea typeface="ＭＳ Ｐゴシック" panose="020B0600070205080204" pitchFamily="34" charset="-128"/>
              </a:rPr>
              <a:t>Helsinki Agreements, </a:t>
            </a:r>
            <a:r>
              <a:rPr lang="en-US" altLang="en-US" b="1" dirty="0" smtClean="0">
                <a:latin typeface="Calibri" panose="020F0502020204030204" pitchFamily="34" charset="0"/>
                <a:ea typeface="ＭＳ Ｐゴシック" panose="020B0600070205080204" pitchFamily="34" charset="-128"/>
              </a:rPr>
              <a:t>1975</a:t>
            </a:r>
          </a:p>
          <a:p>
            <a:pPr lvl="2" eaLnBrk="1" hangingPunct="1"/>
            <a:r>
              <a:rPr lang="en-US" altLang="en-US" dirty="0" smtClean="0">
                <a:latin typeface="Calibri" panose="020F0502020204030204" pitchFamily="34" charset="0"/>
                <a:ea typeface="ＭＳ Ｐゴシック" panose="020B0600070205080204" pitchFamily="34" charset="-128"/>
              </a:rPr>
              <a:t>Recognized all borders in Europe since WWII, so the West acknowledged the Soviet sphere of influence.</a:t>
            </a:r>
            <a:endParaRPr lang="en-US" altLang="en-US" dirty="0">
              <a:latin typeface="Calibri" panose="020F0502020204030204" pitchFamily="34" charset="0"/>
              <a:ea typeface="ＭＳ Ｐゴシック" panose="020B0600070205080204" pitchFamily="34" charset="-128"/>
            </a:endParaRPr>
          </a:p>
          <a:p>
            <a:pPr eaLnBrk="1" hangingPunct="1">
              <a:lnSpc>
                <a:spcPct val="90000"/>
              </a:lnSpc>
            </a:pP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 to Détente</a:t>
            </a:r>
            <a:endParaRPr lang="en-US" dirty="0"/>
          </a:p>
        </p:txBody>
      </p:sp>
      <p:sp>
        <p:nvSpPr>
          <p:cNvPr id="3" name="Content Placeholder 2"/>
          <p:cNvSpPr>
            <a:spLocks noGrp="1"/>
          </p:cNvSpPr>
          <p:nvPr>
            <p:ph idx="1"/>
          </p:nvPr>
        </p:nvSpPr>
        <p:spPr>
          <a:xfrm>
            <a:off x="652463" y="914400"/>
            <a:ext cx="8034337" cy="563880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The Limits of Détente</a:t>
            </a:r>
          </a:p>
          <a:p>
            <a:pPr lvl="1" eaLnBrk="1" hangingPunct="1"/>
            <a:r>
              <a:rPr lang="en-US" altLang="en-US" dirty="0">
                <a:latin typeface="Calibri" panose="020F0502020204030204" pitchFamily="34" charset="0"/>
                <a:ea typeface="ＭＳ Ｐゴシック" panose="020B0600070205080204" pitchFamily="34" charset="-128"/>
              </a:rPr>
              <a:t>Human rights issues</a:t>
            </a:r>
          </a:p>
          <a:p>
            <a:pPr lvl="2" eaLnBrk="1" hangingPunct="1"/>
            <a:r>
              <a:rPr lang="en-US" altLang="en-US" b="1" dirty="0">
                <a:latin typeface="Calibri" panose="020F0502020204030204" pitchFamily="34" charset="0"/>
                <a:ea typeface="ＭＳ Ｐゴシック" panose="020B0600070205080204" pitchFamily="34" charset="-128"/>
              </a:rPr>
              <a:t>Soviet invasion of Afghanistan, </a:t>
            </a:r>
            <a:r>
              <a:rPr lang="en-US" altLang="en-US" b="1" dirty="0" smtClean="0">
                <a:latin typeface="Calibri" panose="020F0502020204030204" pitchFamily="34" charset="0"/>
                <a:ea typeface="ＭＳ Ｐゴシック" panose="020B0600070205080204" pitchFamily="34" charset="-128"/>
              </a:rPr>
              <a:t>1979- </a:t>
            </a:r>
            <a:r>
              <a:rPr lang="en-US" altLang="en-US" b="1" i="1" dirty="0" smtClean="0">
                <a:latin typeface="Calibri" panose="020F0502020204030204" pitchFamily="34" charset="0"/>
                <a:ea typeface="ＭＳ Ｐゴシック" panose="020B0600070205080204" pitchFamily="34" charset="-128"/>
              </a:rPr>
              <a:t>ended détente</a:t>
            </a:r>
            <a:r>
              <a:rPr lang="en-US" altLang="en-US" dirty="0" smtClean="0">
                <a:latin typeface="Calibri" panose="020F0502020204030204" pitchFamily="34" charset="0"/>
                <a:ea typeface="ＭＳ Ｐゴシック" panose="020B0600070205080204" pitchFamily="34" charset="-128"/>
              </a:rPr>
              <a:t>.</a:t>
            </a:r>
          </a:p>
          <a:p>
            <a:pPr lvl="2" eaLnBrk="1" hangingPunct="1"/>
            <a:r>
              <a:rPr lang="en-US" altLang="en-US" dirty="0" smtClean="0">
                <a:latin typeface="Calibri" panose="020F0502020204030204" pitchFamily="34" charset="0"/>
                <a:ea typeface="ＭＳ Ｐゴシック" panose="020B0600070205080204" pitchFamily="34" charset="-128"/>
              </a:rPr>
              <a:t>U.S. helped train </a:t>
            </a:r>
            <a:r>
              <a:rPr lang="en-US" altLang="en-US" i="1" dirty="0" err="1" smtClean="0">
                <a:latin typeface="Calibri" panose="020F0502020204030204" pitchFamily="34" charset="0"/>
                <a:ea typeface="ＭＳ Ｐゴシック" panose="020B0600070205080204" pitchFamily="34" charset="-128"/>
              </a:rPr>
              <a:t>Mujahideen</a:t>
            </a:r>
            <a:r>
              <a:rPr lang="en-US" altLang="en-US" dirty="0" smtClean="0">
                <a:latin typeface="Calibri" panose="020F0502020204030204" pitchFamily="34" charset="0"/>
                <a:ea typeface="ＭＳ Ｐゴシック" panose="020B0600070205080204" pitchFamily="34" charset="-128"/>
              </a:rPr>
              <a:t> “holy warriors” to fight off the Soviets, effectively turning Afghanistan into “The Soviet Union’s Vietnam War”</a:t>
            </a:r>
          </a:p>
          <a:p>
            <a:pPr lvl="2" eaLnBrk="1" hangingPunct="1"/>
            <a:r>
              <a:rPr lang="en-US" altLang="en-US" i="1" dirty="0" smtClean="0">
                <a:latin typeface="Calibri" panose="020F0502020204030204" pitchFamily="34" charset="0"/>
                <a:ea typeface="ＭＳ Ｐゴシック" panose="020B0600070205080204" pitchFamily="34" charset="-128"/>
              </a:rPr>
              <a:t>Later, the </a:t>
            </a:r>
            <a:r>
              <a:rPr lang="en-US" altLang="en-US" i="1" dirty="0" err="1" smtClean="0">
                <a:latin typeface="Calibri" panose="020F0502020204030204" pitchFamily="34" charset="0"/>
                <a:ea typeface="ＭＳ Ｐゴシック" panose="020B0600070205080204" pitchFamily="34" charset="-128"/>
              </a:rPr>
              <a:t>Mujahideen</a:t>
            </a:r>
            <a:r>
              <a:rPr lang="en-US" altLang="en-US" i="1" dirty="0" smtClean="0">
                <a:latin typeface="Calibri" panose="020F0502020204030204" pitchFamily="34" charset="0"/>
                <a:ea typeface="ＭＳ Ｐゴシック" panose="020B0600070205080204" pitchFamily="34" charset="-128"/>
              </a:rPr>
              <a:t> became the Taliban</a:t>
            </a:r>
            <a:r>
              <a:rPr lang="en-US" altLang="en-US" dirty="0" smtClean="0">
                <a:latin typeface="Calibri" panose="020F0502020204030204" pitchFamily="34" charset="0"/>
                <a:ea typeface="ＭＳ Ｐゴシック" panose="020B0600070205080204" pitchFamily="34" charset="-128"/>
              </a:rPr>
              <a:t>. </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President Ronald Reagan’s “evil empire”</a:t>
            </a:r>
          </a:p>
          <a:p>
            <a:pPr lvl="2" eaLnBrk="1" hangingPunct="1"/>
            <a:r>
              <a:rPr lang="en-US" altLang="en-US" dirty="0">
                <a:latin typeface="Calibri" panose="020F0502020204030204" pitchFamily="34" charset="0"/>
                <a:ea typeface="ＭＳ Ｐゴシック" panose="020B0600070205080204" pitchFamily="34" charset="-128"/>
              </a:rPr>
              <a:t>Harsh </a:t>
            </a:r>
            <a:r>
              <a:rPr lang="en-US" altLang="en-US" dirty="0" smtClean="0">
                <a:latin typeface="Calibri" panose="020F0502020204030204" pitchFamily="34" charset="0"/>
                <a:ea typeface="ＭＳ Ｐゴシック" panose="020B0600070205080204" pitchFamily="34" charset="-128"/>
              </a:rPr>
              <a:t>rhetoric and new arms race.</a:t>
            </a:r>
            <a:endParaRPr lang="en-US" altLang="en-US" dirty="0">
              <a:latin typeface="Calibri" panose="020F0502020204030204" pitchFamily="34" charset="0"/>
              <a:ea typeface="ＭＳ Ｐゴシック" panose="020B0600070205080204" pitchFamily="34" charset="-128"/>
            </a:endParaRPr>
          </a:p>
          <a:p>
            <a:pPr lvl="2" eaLnBrk="1" hangingPunct="1"/>
            <a:r>
              <a:rPr lang="en-US" altLang="en-US" dirty="0">
                <a:latin typeface="Calibri" panose="020F0502020204030204" pitchFamily="34" charset="0"/>
                <a:ea typeface="ＭＳ Ｐゴシック" panose="020B0600070205080204" pitchFamily="34" charset="-128"/>
              </a:rPr>
              <a:t>The Strategic Defense Initiative (“Star Wars”)</a:t>
            </a:r>
          </a:p>
          <a:p>
            <a:endParaRPr lang="en-US" dirty="0"/>
          </a:p>
        </p:txBody>
      </p:sp>
    </p:spTree>
    <p:extLst>
      <p:ext uri="{BB962C8B-B14F-4D97-AF65-F5344CB8AC3E}">
        <p14:creationId xmlns:p14="http://schemas.microsoft.com/office/powerpoint/2010/main" val="38775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noChangeArrowheads="1"/>
          </p:cNvSpPr>
          <p:nvPr>
            <p:ph type="title"/>
          </p:nvPr>
        </p:nvSpPr>
        <p:spPr>
          <a:xfrm>
            <a:off x="685800" y="76200"/>
            <a:ext cx="8458200" cy="1295400"/>
          </a:xfrm>
        </p:spPr>
        <p:txBody>
          <a:bodyPr/>
          <a:lstStyle/>
          <a:p>
            <a:pPr eaLnBrk="1" hangingPunct="1"/>
            <a:r>
              <a:rPr lang="en-US" altLang="en-US" dirty="0">
                <a:latin typeface="Calibri" panose="020F0502020204030204" pitchFamily="34" charset="0"/>
                <a:ea typeface="ＭＳ Ｐゴシック" panose="020B0600070205080204" pitchFamily="34" charset="-128"/>
              </a:rPr>
              <a:t>Society and Culture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in the Western </a:t>
            </a:r>
            <a:r>
              <a:rPr lang="en-US" altLang="en-US" dirty="0" smtClean="0">
                <a:latin typeface="Calibri" panose="020F0502020204030204" pitchFamily="34" charset="0"/>
                <a:ea typeface="ＭＳ Ｐゴシック" panose="020B0600070205080204" pitchFamily="34" charset="-128"/>
              </a:rPr>
              <a:t>World</a:t>
            </a:r>
            <a:endParaRPr lang="en-US" altLang="en-US" dirty="0">
              <a:latin typeface="Calibri" panose="020F0502020204030204" pitchFamily="34" charset="0"/>
              <a:ea typeface="ＭＳ Ｐゴシック" panose="020B0600070205080204" pitchFamily="34" charset="-128"/>
            </a:endParaRPr>
          </a:p>
        </p:txBody>
      </p:sp>
      <p:sp>
        <p:nvSpPr>
          <p:cNvPr id="43011" name="Rectangle 11"/>
          <p:cNvSpPr>
            <a:spLocks noGrp="1" noChangeArrowheads="1"/>
          </p:cNvSpPr>
          <p:nvPr>
            <p:ph type="body" idx="1"/>
          </p:nvPr>
        </p:nvSpPr>
        <p:spPr>
          <a:xfrm>
            <a:off x="685800" y="1409700"/>
            <a:ext cx="7769225" cy="4113213"/>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The New World of Science and Technology</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New relationships between theory and practice</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Impetus: the needs of World War II</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Consequences: sponsorship of research by government and corporations</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The computer</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Revolution by silicon chip and microprocessor</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New conception of the universe</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Questions about the nature of reality</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Dangers of science and technology</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E.F. Schumacher (1911 – 1977), </a:t>
            </a:r>
            <a:r>
              <a:rPr lang="en-US" altLang="en-US" i="1" dirty="0">
                <a:latin typeface="Calibri" panose="020F0502020204030204" pitchFamily="34" charset="0"/>
                <a:ea typeface="ＭＳ Ｐゴシック" panose="020B0600070205080204" pitchFamily="34" charset="-128"/>
              </a:rPr>
              <a:t>Small is Beautiful</a:t>
            </a:r>
          </a:p>
          <a:p>
            <a:pPr lvl="1" eaLnBrk="1" hangingPunct="1">
              <a:lnSpc>
                <a:spcPct val="90000"/>
              </a:lnSpc>
              <a:buFont typeface="Wingdings" panose="05000000000000000000" pitchFamily="2" charset="2"/>
              <a:buNone/>
            </a:pPr>
            <a:endParaRPr lang="en-US" altLang="en-US" dirty="0">
              <a:latin typeface="Calibri" panose="020F0502020204030204" pitchFamily="34" charset="0"/>
              <a:ea typeface="ＭＳ Ｐゴシック" panose="020B0600070205080204" pitchFamily="34" charset="-128"/>
            </a:endParaRPr>
          </a:p>
          <a:p>
            <a:pPr lvl="1" eaLnBrk="1" hangingPunct="1">
              <a:lnSpc>
                <a:spcPct val="90000"/>
              </a:lnSpc>
            </a:pP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On the Moon</a:t>
            </a:r>
            <a:endParaRPr lang="en-US" dirty="0"/>
          </a:p>
        </p:txBody>
      </p:sp>
      <p:sp>
        <p:nvSpPr>
          <p:cNvPr id="44034"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p912</a:t>
            </a:r>
          </a:p>
        </p:txBody>
      </p:sp>
      <p:pic>
        <p:nvPicPr>
          <p:cNvPr id="440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638175"/>
            <a:ext cx="70040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2"/>
          <p:cNvSpPr>
            <a:spLocks noChangeArrowheads="1"/>
          </p:cNvSpPr>
          <p:nvPr/>
        </p:nvSpPr>
        <p:spPr bwMode="auto">
          <a:xfrm>
            <a:off x="685800" y="563880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first landing on the moon in 1969 was one of the great technological achievements of the twentieth century. </a:t>
            </a:r>
            <a:endParaRPr lang="en-US" alt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690563" y="152400"/>
            <a:ext cx="8453437"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Society and Culture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in the Western </a:t>
            </a:r>
            <a:r>
              <a:rPr lang="en-US" altLang="en-US" dirty="0" smtClean="0">
                <a:latin typeface="Calibri" panose="020F0502020204030204" pitchFamily="34" charset="0"/>
                <a:ea typeface="ＭＳ Ｐゴシック" panose="020B0600070205080204" pitchFamily="34" charset="-128"/>
              </a:rPr>
              <a:t>World</a:t>
            </a:r>
            <a:endParaRPr lang="en-US" altLang="en-US" dirty="0">
              <a:latin typeface="Calibri" panose="020F0502020204030204" pitchFamily="34" charset="0"/>
              <a:ea typeface="ＭＳ Ｐゴシック" panose="020B0600070205080204" pitchFamily="34" charset="-128"/>
            </a:endParaRPr>
          </a:p>
        </p:txBody>
      </p:sp>
      <p:sp>
        <p:nvSpPr>
          <p:cNvPr id="46083" name="Rectangle 3"/>
          <p:cNvSpPr>
            <a:spLocks noGrp="1" noChangeArrowheads="1"/>
          </p:cNvSpPr>
          <p:nvPr>
            <p:ph type="body" idx="1"/>
          </p:nvPr>
        </p:nvSpPr>
        <p:spPr>
          <a:xfrm>
            <a:off x="685800" y="1447800"/>
            <a:ext cx="7769225" cy="4113213"/>
          </a:xfrm>
        </p:spPr>
        <p:txBody>
          <a:bodyPr/>
          <a:lstStyle/>
          <a:p>
            <a:pPr eaLnBrk="1" hangingPunct="1"/>
            <a:r>
              <a:rPr lang="en-US" altLang="en-US" dirty="0">
                <a:latin typeface="Calibri" panose="020F0502020204030204" pitchFamily="34" charset="0"/>
                <a:ea typeface="ＭＳ Ｐゴシック" panose="020B0600070205080204" pitchFamily="34" charset="-128"/>
              </a:rPr>
              <a:t>The Environment and the Green Movements</a:t>
            </a:r>
          </a:p>
          <a:p>
            <a:pPr lvl="1" eaLnBrk="1" hangingPunct="1"/>
            <a:r>
              <a:rPr lang="en-US" altLang="en-US" dirty="0">
                <a:latin typeface="Calibri" panose="020F0502020204030204" pitchFamily="34" charset="0"/>
                <a:ea typeface="ＭＳ Ｐゴシック" panose="020B0600070205080204" pitchFamily="34" charset="-128"/>
              </a:rPr>
              <a:t>Hazards and growing ecological awareness</a:t>
            </a:r>
          </a:p>
          <a:p>
            <a:pPr lvl="2" eaLnBrk="1" hangingPunct="1"/>
            <a:r>
              <a:rPr lang="en-US" altLang="en-US" dirty="0">
                <a:latin typeface="Calibri" panose="020F0502020204030204" pitchFamily="34" charset="0"/>
                <a:ea typeface="ＭＳ Ｐゴシック" panose="020B0600070205080204" pitchFamily="34" charset="-128"/>
              </a:rPr>
              <a:t>Rise of Green parties</a:t>
            </a:r>
          </a:p>
          <a:p>
            <a:pPr eaLnBrk="1" hangingPunct="1"/>
            <a:r>
              <a:rPr lang="en-US" altLang="en-US" dirty="0">
                <a:latin typeface="Calibri" panose="020F0502020204030204" pitchFamily="34" charset="0"/>
                <a:ea typeface="ＭＳ Ｐゴシック" panose="020B0600070205080204" pitchFamily="34" charset="-128"/>
              </a:rPr>
              <a:t>Postmodern Thought</a:t>
            </a:r>
          </a:p>
          <a:p>
            <a:pPr lvl="1" eaLnBrk="1" hangingPunct="1"/>
            <a:r>
              <a:rPr lang="en-US" altLang="en-US" dirty="0">
                <a:latin typeface="Calibri" panose="020F0502020204030204" pitchFamily="34" charset="0"/>
                <a:ea typeface="ＭＳ Ｐゴシック" panose="020B0600070205080204" pitchFamily="34" charset="-128"/>
              </a:rPr>
              <a:t>Structuralism: language and signs</a:t>
            </a:r>
          </a:p>
          <a:p>
            <a:pPr lvl="2" eaLnBrk="1" hangingPunct="1"/>
            <a:r>
              <a:rPr lang="en-US" altLang="en-US" dirty="0">
                <a:latin typeface="Calibri" panose="020F0502020204030204" pitchFamily="34" charset="0"/>
                <a:ea typeface="ＭＳ Ｐゴシック" panose="020B0600070205080204" pitchFamily="34" charset="-128"/>
              </a:rPr>
              <a:t>Ferdinand de Saussure: signifier and signified</a:t>
            </a:r>
          </a:p>
          <a:p>
            <a:pPr lvl="1" eaLnBrk="1" hangingPunct="1"/>
            <a:r>
              <a:rPr lang="en-US" altLang="en-US" dirty="0">
                <a:latin typeface="Calibri" panose="020F0502020204030204" pitchFamily="34" charset="0"/>
                <a:ea typeface="ＭＳ Ｐゴシック" panose="020B0600070205080204" pitchFamily="34" charset="-128"/>
              </a:rPr>
              <a:t>Poststructuralism, or deconstruction</a:t>
            </a:r>
          </a:p>
          <a:p>
            <a:pPr lvl="2" eaLnBrk="1" hangingPunct="1"/>
            <a:r>
              <a:rPr lang="en-US" altLang="en-US" dirty="0">
                <a:latin typeface="Calibri" panose="020F0502020204030204" pitchFamily="34" charset="0"/>
                <a:ea typeface="ＭＳ Ｐゴシック" panose="020B0600070205080204" pitchFamily="34" charset="-128"/>
              </a:rPr>
              <a:t>Jacques Derrida and the creation of meaning</a:t>
            </a:r>
          </a:p>
          <a:p>
            <a:pPr lvl="2" eaLnBrk="1" hangingPunct="1"/>
            <a:r>
              <a:rPr lang="en-US" altLang="en-US" dirty="0">
                <a:latin typeface="Calibri" panose="020F0502020204030204" pitchFamily="34" charset="0"/>
                <a:ea typeface="ＭＳ Ｐゴシック" panose="020B0600070205080204" pitchFamily="34" charset="-128"/>
              </a:rPr>
              <a:t>Michel Foucault and the nature of power</a:t>
            </a:r>
          </a:p>
          <a:p>
            <a:pPr lvl="3" eaLnBrk="1" hangingPunct="1"/>
            <a:r>
              <a:rPr lang="en-US" altLang="en-US" i="1" dirty="0">
                <a:latin typeface="Calibri" panose="020F0502020204030204" pitchFamily="34" charset="0"/>
                <a:ea typeface="ＭＳ Ｐゴシック" panose="020B0600070205080204" pitchFamily="34" charset="-128"/>
              </a:rPr>
              <a:t>The History of Sexuality</a:t>
            </a:r>
          </a:p>
          <a:p>
            <a:pPr lvl="2" eaLnBrk="1" hangingPunct="1"/>
            <a:endParaRPr lang="en-US" altLang="en-US" dirty="0">
              <a:latin typeface="Calibri" panose="020F0502020204030204" pitchFamily="34" charset="0"/>
              <a:ea typeface="ＭＳ Ｐゴシック" panose="020B0600070205080204" pitchFamily="34" charset="-128"/>
            </a:endParaRPr>
          </a:p>
          <a:p>
            <a:pPr eaLnBrk="1" hangingPunct="1"/>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685800" y="12700"/>
            <a:ext cx="8458200"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A Culture of </a:t>
            </a:r>
            <a:r>
              <a:rPr lang="en-US" altLang="en-US" dirty="0" smtClean="0">
                <a:latin typeface="Calibri" panose="020F0502020204030204" pitchFamily="34" charset="0"/>
                <a:ea typeface="ＭＳ Ｐゴシック" panose="020B0600070205080204" pitchFamily="34" charset="-128"/>
              </a:rPr>
              <a:t>Protest</a:t>
            </a:r>
            <a:endParaRPr lang="en-US" altLang="en-US" dirty="0">
              <a:latin typeface="Calibri" panose="020F0502020204030204" pitchFamily="34" charset="0"/>
              <a:ea typeface="ＭＳ Ｐゴシック" panose="020B0600070205080204" pitchFamily="34" charset="-128"/>
            </a:endParaRPr>
          </a:p>
        </p:txBody>
      </p:sp>
      <p:sp>
        <p:nvSpPr>
          <p:cNvPr id="7171" name="Rectangle 3"/>
          <p:cNvSpPr>
            <a:spLocks noGrp="1" noChangeArrowheads="1"/>
          </p:cNvSpPr>
          <p:nvPr>
            <p:ph type="body" idx="1"/>
          </p:nvPr>
        </p:nvSpPr>
        <p:spPr>
          <a:xfrm>
            <a:off x="685800" y="1168400"/>
            <a:ext cx="7769225" cy="4113213"/>
          </a:xfrm>
        </p:spPr>
        <p:txBody>
          <a:bodyPr/>
          <a:lstStyle/>
          <a:p>
            <a:pPr eaLnBrk="1" hangingPunct="1"/>
            <a:r>
              <a:rPr lang="en-US" altLang="en-US" dirty="0">
                <a:latin typeface="Calibri" panose="020F0502020204030204" pitchFamily="34" charset="0"/>
                <a:ea typeface="ＭＳ Ｐゴシック" panose="020B0600070205080204" pitchFamily="34" charset="-128"/>
              </a:rPr>
              <a:t>A Revolt in Sexual Mores</a:t>
            </a:r>
          </a:p>
          <a:p>
            <a:pPr lvl="1" eaLnBrk="1" hangingPunct="1"/>
            <a:r>
              <a:rPr lang="en-US" altLang="en-US" dirty="0">
                <a:latin typeface="Calibri" panose="020F0502020204030204" pitchFamily="34" charset="0"/>
                <a:ea typeface="ＭＳ Ｐゴシック" panose="020B0600070205080204" pitchFamily="34" charset="-128"/>
              </a:rPr>
              <a:t>The so-called sexual </a:t>
            </a:r>
            <a:r>
              <a:rPr lang="en-US" altLang="en-US" dirty="0" smtClean="0">
                <a:latin typeface="Calibri" panose="020F0502020204030204" pitchFamily="34" charset="0"/>
                <a:ea typeface="ＭＳ Ｐゴシック" panose="020B0600070205080204" pitchFamily="34" charset="-128"/>
              </a:rPr>
              <a:t>revolution</a:t>
            </a:r>
          </a:p>
          <a:p>
            <a:pPr lvl="2" eaLnBrk="1" hangingPunct="1"/>
            <a:r>
              <a:rPr lang="en-US" altLang="en-US" b="1" u="sng" dirty="0" smtClean="0">
                <a:latin typeface="Calibri" panose="020F0502020204030204" pitchFamily="34" charset="0"/>
                <a:ea typeface="ＭＳ Ｐゴシック" panose="020B0600070205080204" pitchFamily="34" charset="-128"/>
              </a:rPr>
              <a:t>“Permissive society”</a:t>
            </a:r>
            <a:endParaRPr lang="en-US" altLang="en-US" b="1" u="sng" dirty="0">
              <a:latin typeface="Calibri" panose="020F0502020204030204" pitchFamily="34" charset="0"/>
              <a:ea typeface="ＭＳ Ｐゴシック" panose="020B0600070205080204" pitchFamily="34" charset="-128"/>
            </a:endParaRPr>
          </a:p>
          <a:p>
            <a:pPr lvl="2" eaLnBrk="1" hangingPunct="1"/>
            <a:r>
              <a:rPr lang="en-US" altLang="en-US" dirty="0">
                <a:latin typeface="Calibri" panose="020F0502020204030204" pitchFamily="34" charset="0"/>
                <a:ea typeface="ＭＳ Ｐゴシック" panose="020B0600070205080204" pitchFamily="34" charset="-128"/>
              </a:rPr>
              <a:t>Sex education and gay </a:t>
            </a:r>
            <a:r>
              <a:rPr lang="en-US" altLang="en-US" dirty="0" smtClean="0">
                <a:latin typeface="Calibri" panose="020F0502020204030204" pitchFamily="34" charset="0"/>
                <a:ea typeface="ＭＳ Ｐゴシック" panose="020B0600070205080204" pitchFamily="34" charset="-128"/>
              </a:rPr>
              <a:t>rights (decriminalization)</a:t>
            </a:r>
          </a:p>
          <a:p>
            <a:pPr lvl="2" eaLnBrk="1" hangingPunct="1"/>
            <a:r>
              <a:rPr lang="en-US" altLang="en-US" dirty="0" smtClean="0">
                <a:latin typeface="Calibri" panose="020F0502020204030204" pitchFamily="34" charset="0"/>
                <a:ea typeface="ＭＳ Ｐゴシック" panose="020B0600070205080204" pitchFamily="34" charset="-128"/>
              </a:rPr>
              <a:t>Birth control pill </a:t>
            </a:r>
            <a:r>
              <a:rPr lang="en-US" altLang="en-US" dirty="0" smtClean="0">
                <a:latin typeface="Calibri" panose="020F0502020204030204" pitchFamily="34" charset="0"/>
                <a:ea typeface="ＭＳ Ｐゴシック" panose="020B0600070205080204" pitchFamily="34" charset="-128"/>
                <a:sym typeface="Wingdings" panose="05000000000000000000" pitchFamily="2" charset="2"/>
              </a:rPr>
              <a:t> more sexual freedom</a:t>
            </a:r>
            <a:endParaRPr lang="en-US" altLang="en-US" dirty="0">
              <a:latin typeface="Calibri" panose="020F0502020204030204" pitchFamily="34" charset="0"/>
              <a:ea typeface="ＭＳ Ｐゴシック" panose="020B0600070205080204" pitchFamily="34" charset="-128"/>
            </a:endParaRPr>
          </a:p>
          <a:p>
            <a:pPr lvl="2" eaLnBrk="1" hangingPunct="1"/>
            <a:r>
              <a:rPr lang="en-US" altLang="en-US" dirty="0">
                <a:latin typeface="Calibri" panose="020F0502020204030204" pitchFamily="34" charset="0"/>
                <a:ea typeface="ＭＳ Ｐゴシック" panose="020B0600070205080204" pitchFamily="34" charset="-128"/>
              </a:rPr>
              <a:t>Divorce and the breakdown in the traditional </a:t>
            </a:r>
            <a:r>
              <a:rPr lang="en-US" altLang="en-US" dirty="0" smtClean="0">
                <a:latin typeface="Calibri" panose="020F0502020204030204" pitchFamily="34" charset="0"/>
                <a:ea typeface="ＭＳ Ｐゴシック" panose="020B0600070205080204" pitchFamily="34" charset="-128"/>
              </a:rPr>
              <a:t>family</a:t>
            </a:r>
          </a:p>
          <a:p>
            <a:pPr lvl="2" eaLnBrk="1" hangingPunct="1"/>
            <a:r>
              <a:rPr lang="en-US" altLang="en-US" dirty="0" smtClean="0">
                <a:latin typeface="Calibri" panose="020F0502020204030204" pitchFamily="34" charset="0"/>
                <a:ea typeface="ＭＳ Ｐゴシック" panose="020B0600070205080204" pitchFamily="34" charset="-128"/>
              </a:rPr>
              <a:t>Women’s rights, changes in fashion</a:t>
            </a:r>
            <a:endParaRPr lang="en-US" altLang="en-US" dirty="0">
              <a:latin typeface="Calibri" panose="020F0502020204030204" pitchFamily="34" charset="0"/>
              <a:ea typeface="ＭＳ Ｐゴシック" panose="020B0600070205080204" pitchFamily="34" charset="-128"/>
            </a:endParaRPr>
          </a:p>
          <a:p>
            <a:pPr eaLnBrk="1" hangingPunct="1"/>
            <a:r>
              <a:rPr lang="en-US" altLang="en-US" dirty="0">
                <a:latin typeface="Calibri" panose="020F0502020204030204" pitchFamily="34" charset="0"/>
                <a:ea typeface="ＭＳ Ｐゴシック" panose="020B0600070205080204" pitchFamily="34" charset="-128"/>
              </a:rPr>
              <a:t>Youth Protest and Student Revolt</a:t>
            </a:r>
          </a:p>
          <a:p>
            <a:pPr lvl="1" eaLnBrk="1" hangingPunct="1"/>
            <a:r>
              <a:rPr lang="en-US" altLang="en-US" dirty="0">
                <a:latin typeface="Calibri" panose="020F0502020204030204" pitchFamily="34" charset="0"/>
                <a:ea typeface="ＭＳ Ｐゴシック" panose="020B0600070205080204" pitchFamily="34" charset="-128"/>
              </a:rPr>
              <a:t>New attitudes toward sex and drugs</a:t>
            </a:r>
          </a:p>
          <a:p>
            <a:pPr lvl="1" eaLnBrk="1" hangingPunct="1"/>
            <a:r>
              <a:rPr lang="en-US" altLang="en-US" dirty="0">
                <a:latin typeface="Calibri" panose="020F0502020204030204" pitchFamily="34" charset="0"/>
                <a:ea typeface="ＭＳ Ｐゴシック" panose="020B0600070205080204" pitchFamily="34" charset="-128"/>
              </a:rPr>
              <a:t>Growing political consciousness</a:t>
            </a:r>
          </a:p>
          <a:p>
            <a:pPr lvl="1" eaLnBrk="1" hangingPunct="1"/>
            <a:r>
              <a:rPr lang="en-US" altLang="en-US" dirty="0">
                <a:latin typeface="Calibri" panose="020F0502020204030204" pitchFamily="34" charset="0"/>
                <a:ea typeface="ＭＳ Ｐゴシック" panose="020B0600070205080204" pitchFamily="34" charset="-128"/>
              </a:rPr>
              <a:t>Discontent with higher education’s restrictions and quality lead to student revolts, 1968</a:t>
            </a:r>
          </a:p>
          <a:p>
            <a:pPr lvl="2" eaLnBrk="1" hangingPunct="1"/>
            <a:r>
              <a:rPr lang="en-US" altLang="en-US" dirty="0">
                <a:latin typeface="Calibri" panose="020F0502020204030204" pitchFamily="34" charset="0"/>
                <a:ea typeface="ＭＳ Ｐゴシック" panose="020B0600070205080204" pitchFamily="34" charset="-128"/>
              </a:rPr>
              <a:t>Deeper concerns with the direction of Western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673100" y="76200"/>
            <a:ext cx="8458200" cy="838200"/>
          </a:xfrm>
        </p:spPr>
        <p:txBody>
          <a:bodyPr/>
          <a:lstStyle/>
          <a:p>
            <a:pPr eaLnBrk="1" hangingPunct="1"/>
            <a:r>
              <a:rPr lang="en-US" altLang="en-US" dirty="0">
                <a:latin typeface="Calibri" panose="020F0502020204030204" pitchFamily="34" charset="0"/>
                <a:ea typeface="ＭＳ Ｐゴシック" panose="020B0600070205080204" pitchFamily="34" charset="-128"/>
              </a:rPr>
              <a:t>Trends in Art, Literature, and Music</a:t>
            </a:r>
          </a:p>
        </p:txBody>
      </p:sp>
      <p:sp>
        <p:nvSpPr>
          <p:cNvPr id="47107" name="Rectangle 3"/>
          <p:cNvSpPr>
            <a:spLocks noGrp="1" noChangeArrowheads="1"/>
          </p:cNvSpPr>
          <p:nvPr>
            <p:ph type="body" idx="1"/>
          </p:nvPr>
        </p:nvSpPr>
        <p:spPr>
          <a:xfrm>
            <a:off x="673100" y="1066800"/>
            <a:ext cx="7620000" cy="4648200"/>
          </a:xfrm>
        </p:spPr>
        <p:txBody>
          <a:bodyPr/>
          <a:lstStyle/>
          <a:p>
            <a:pPr eaLnBrk="1" hangingPunct="1">
              <a:lnSpc>
                <a:spcPct val="80000"/>
              </a:lnSpc>
            </a:pPr>
            <a:r>
              <a:rPr lang="en-US" altLang="en-US" dirty="0">
                <a:latin typeface="Calibri" panose="020F0502020204030204" pitchFamily="34" charset="0"/>
                <a:ea typeface="ＭＳ Ｐゴシック" panose="020B0600070205080204" pitchFamily="34" charset="-128"/>
              </a:rPr>
              <a:t>Postmodern Styles</a:t>
            </a:r>
          </a:p>
          <a:p>
            <a:pPr eaLnBrk="1" hangingPunct="1">
              <a:lnSpc>
                <a:spcPct val="80000"/>
              </a:lnSpc>
            </a:pPr>
            <a:r>
              <a:rPr lang="en-US" altLang="en-US" dirty="0">
                <a:latin typeface="Calibri" panose="020F0502020204030204" pitchFamily="34" charset="0"/>
                <a:ea typeface="ＭＳ Ｐゴシック" panose="020B0600070205080204" pitchFamily="34" charset="-128"/>
              </a:rPr>
              <a:t>Art</a:t>
            </a: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Allen </a:t>
            </a:r>
            <a:r>
              <a:rPr lang="en-US" altLang="en-US" dirty="0" err="1">
                <a:latin typeface="Calibri" panose="020F0502020204030204" pitchFamily="34" charset="0"/>
                <a:ea typeface="ＭＳ Ｐゴシック" panose="020B0600070205080204" pitchFamily="34" charset="-128"/>
              </a:rPr>
              <a:t>Kaprow’s</a:t>
            </a:r>
            <a:r>
              <a:rPr lang="en-US" altLang="en-US" dirty="0">
                <a:latin typeface="Calibri" panose="020F0502020204030204" pitchFamily="34" charset="0"/>
                <a:ea typeface="ＭＳ Ｐゴシック" panose="020B0600070205080204" pitchFamily="34" charset="-128"/>
              </a:rPr>
              <a:t> “happenings”</a:t>
            </a: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Architecture: mixing tradition and innovation</a:t>
            </a: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Robert </a:t>
            </a:r>
            <a:r>
              <a:rPr lang="en-US" altLang="en-US" dirty="0" err="1">
                <a:latin typeface="Calibri" panose="020F0502020204030204" pitchFamily="34" charset="0"/>
                <a:ea typeface="ＭＳ Ｐゴシック" panose="020B0600070205080204" pitchFamily="34" charset="-128"/>
              </a:rPr>
              <a:t>Venturi</a:t>
            </a:r>
            <a:endParaRPr lang="en-US" altLang="en-US" dirty="0">
              <a:latin typeface="Calibri" panose="020F0502020204030204" pitchFamily="34" charset="0"/>
              <a:ea typeface="ＭＳ Ｐゴシック" panose="020B0600070205080204" pitchFamily="34" charset="-128"/>
            </a:endParaRPr>
          </a:p>
          <a:p>
            <a:pPr lvl="2" eaLnBrk="1" hangingPunct="1">
              <a:lnSpc>
                <a:spcPct val="80000"/>
              </a:lnSpc>
            </a:pPr>
            <a:r>
              <a:rPr lang="en-US" altLang="en-US" dirty="0">
                <a:latin typeface="Calibri" panose="020F0502020204030204" pitchFamily="34" charset="0"/>
                <a:ea typeface="ＭＳ Ｐゴシック" panose="020B0600070205080204" pitchFamily="34" charset="-128"/>
              </a:rPr>
              <a:t>Charles Moore</a:t>
            </a:r>
          </a:p>
          <a:p>
            <a:pPr lvl="3" eaLnBrk="1" hangingPunct="1">
              <a:lnSpc>
                <a:spcPct val="80000"/>
              </a:lnSpc>
            </a:pPr>
            <a:r>
              <a:rPr lang="en-US" altLang="en-US" dirty="0">
                <a:latin typeface="Calibri" panose="020F0502020204030204" pitchFamily="34" charset="0"/>
                <a:ea typeface="ＭＳ Ｐゴシック" panose="020B0600070205080204" pitchFamily="34" charset="-128"/>
              </a:rPr>
              <a:t>Piazza </a:t>
            </a:r>
            <a:r>
              <a:rPr lang="en-US" altLang="en-US" dirty="0" err="1">
                <a:latin typeface="Calibri" panose="020F0502020204030204" pitchFamily="34" charset="0"/>
                <a:ea typeface="ＭＳ Ｐゴシック" panose="020B0600070205080204" pitchFamily="34" charset="-128"/>
              </a:rPr>
              <a:t>d’Italia</a:t>
            </a:r>
            <a:endParaRPr lang="en-US" altLang="en-US" dirty="0">
              <a:latin typeface="Calibri" panose="020F0502020204030204" pitchFamily="34" charset="0"/>
              <a:ea typeface="ＭＳ Ｐゴシック" panose="020B0600070205080204" pitchFamily="34" charset="-128"/>
            </a:endParaRPr>
          </a:p>
          <a:p>
            <a:pPr eaLnBrk="1" hangingPunct="1">
              <a:lnSpc>
                <a:spcPct val="80000"/>
              </a:lnSpc>
            </a:pPr>
            <a:r>
              <a:rPr lang="en-US" altLang="en-US" dirty="0">
                <a:latin typeface="Calibri" panose="020F0502020204030204" pitchFamily="34" charset="0"/>
                <a:ea typeface="ＭＳ Ｐゴシック" panose="020B0600070205080204" pitchFamily="34" charset="-128"/>
              </a:rPr>
              <a:t>Literature</a:t>
            </a: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Gabriel </a:t>
            </a:r>
            <a:r>
              <a:rPr lang="en-US" altLang="en-US" dirty="0" err="1">
                <a:latin typeface="Calibri" panose="020F0502020204030204" pitchFamily="34" charset="0"/>
                <a:ea typeface="ＭＳ Ｐゴシック" panose="020B0600070205080204" pitchFamily="34" charset="-128"/>
              </a:rPr>
              <a:t>García</a:t>
            </a:r>
            <a:r>
              <a:rPr lang="en-US" altLang="en-US" dirty="0">
                <a:latin typeface="Calibri" panose="020F0502020204030204" pitchFamily="34" charset="0"/>
                <a:ea typeface="ＭＳ Ｐゴシック" panose="020B0600070205080204" pitchFamily="34" charset="-128"/>
              </a:rPr>
              <a:t> </a:t>
            </a:r>
            <a:r>
              <a:rPr lang="en-US" altLang="en-US" dirty="0" err="1">
                <a:latin typeface="Calibri" panose="020F0502020204030204" pitchFamily="34" charset="0"/>
                <a:ea typeface="ＭＳ Ｐゴシック" panose="020B0600070205080204" pitchFamily="34" charset="-128"/>
              </a:rPr>
              <a:t>Márquez</a:t>
            </a:r>
            <a:r>
              <a:rPr lang="en-US" altLang="en-US" dirty="0">
                <a:latin typeface="Calibri" panose="020F0502020204030204" pitchFamily="34" charset="0"/>
                <a:ea typeface="ＭＳ Ｐゴシック" panose="020B0600070205080204" pitchFamily="34" charset="-128"/>
              </a:rPr>
              <a:t> and magical realism</a:t>
            </a: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Milan Kundera</a:t>
            </a:r>
          </a:p>
          <a:p>
            <a:pPr eaLnBrk="1" hangingPunct="1">
              <a:lnSpc>
                <a:spcPct val="80000"/>
              </a:lnSpc>
            </a:pPr>
            <a:r>
              <a:rPr lang="en-US" altLang="en-US" dirty="0">
                <a:latin typeface="Calibri" panose="020F0502020204030204" pitchFamily="34" charset="0"/>
                <a:ea typeface="ＭＳ Ｐゴシック" panose="020B0600070205080204" pitchFamily="34" charset="-128"/>
              </a:rPr>
              <a:t>Music</a:t>
            </a:r>
          </a:p>
          <a:p>
            <a:pPr lvl="1" eaLnBrk="1" hangingPunct="1">
              <a:lnSpc>
                <a:spcPct val="80000"/>
              </a:lnSpc>
            </a:pPr>
            <a:r>
              <a:rPr lang="en-US" altLang="en-US" dirty="0" err="1">
                <a:latin typeface="Calibri" panose="020F0502020204030204" pitchFamily="34" charset="0"/>
                <a:ea typeface="ＭＳ Ｐゴシック" panose="020B0600070205080204" pitchFamily="34" charset="-128"/>
              </a:rPr>
              <a:t>Serialist</a:t>
            </a:r>
            <a:r>
              <a:rPr lang="en-US" altLang="en-US" dirty="0">
                <a:latin typeface="Calibri" panose="020F0502020204030204" pitchFamily="34" charset="0"/>
                <a:ea typeface="ＭＳ Ｐゴシック" panose="020B0600070205080204" pitchFamily="34" charset="-128"/>
              </a:rPr>
              <a:t> composition: Olivier </a:t>
            </a:r>
            <a:r>
              <a:rPr lang="en-US" altLang="en-US" dirty="0" err="1">
                <a:latin typeface="Calibri" panose="020F0502020204030204" pitchFamily="34" charset="0"/>
                <a:ea typeface="ＭＳ Ｐゴシック" panose="020B0600070205080204" pitchFamily="34" charset="-128"/>
              </a:rPr>
              <a:t>Messiaen</a:t>
            </a:r>
            <a:endParaRPr lang="en-US" altLang="en-US" dirty="0">
              <a:latin typeface="Calibri" panose="020F0502020204030204" pitchFamily="34" charset="0"/>
              <a:ea typeface="ＭＳ Ｐゴシック" panose="020B0600070205080204" pitchFamily="34" charset="-128"/>
            </a:endParaRPr>
          </a:p>
          <a:p>
            <a:pPr lvl="1" eaLnBrk="1" hangingPunct="1">
              <a:lnSpc>
                <a:spcPct val="80000"/>
              </a:lnSpc>
            </a:pPr>
            <a:r>
              <a:rPr lang="en-US" altLang="en-US" dirty="0">
                <a:latin typeface="Calibri" panose="020F0502020204030204" pitchFamily="34" charset="0"/>
                <a:ea typeface="ＭＳ Ｐゴシック" panose="020B0600070205080204" pitchFamily="34" charset="-128"/>
              </a:rPr>
              <a:t>Minimalism: Philip Glass</a:t>
            </a:r>
          </a:p>
          <a:p>
            <a:pPr eaLnBrk="1" hangingPunct="1">
              <a:lnSpc>
                <a:spcPct val="80000"/>
              </a:lnSpc>
            </a:pPr>
            <a:endParaRPr lang="en-US" altLang="en-US" sz="2800"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Robert Smithson, Spiral Jetty</a:t>
            </a:r>
            <a:endParaRPr lang="en-US" dirty="0"/>
          </a:p>
        </p:txBody>
      </p:sp>
      <p:sp>
        <p:nvSpPr>
          <p:cNvPr id="4813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p915</a:t>
            </a:r>
          </a:p>
        </p:txBody>
      </p:sp>
      <p:pic>
        <p:nvPicPr>
          <p:cNvPr id="481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013" y="762000"/>
            <a:ext cx="79708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2"/>
          <p:cNvSpPr>
            <a:spLocks noChangeArrowheads="1"/>
          </p:cNvSpPr>
          <p:nvPr/>
        </p:nvSpPr>
        <p:spPr bwMode="auto">
          <a:xfrm>
            <a:off x="565150" y="55626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Built on an abandoned industrial site, Spiral Jetty disappears and reappears according to the rise and fall of the Great Salt Lake’s water level.</a:t>
            </a:r>
            <a:endParaRPr lang="en-US" altLang="en-US"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Title 1"/>
          <p:cNvSpPr>
            <a:spLocks noGrp="1"/>
          </p:cNvSpPr>
          <p:nvPr>
            <p:ph type="title" idx="4294967295"/>
          </p:nvPr>
        </p:nvSpPr>
        <p:spPr>
          <a:xfrm>
            <a:off x="0" y="76200"/>
            <a:ext cx="9144000" cy="457200"/>
          </a:xfrm>
        </p:spPr>
        <p:txBody>
          <a:bodyPr/>
          <a:lstStyle/>
          <a:p>
            <a:r>
              <a:rPr lang="en-US" altLang="en-US" sz="3000" dirty="0">
                <a:solidFill>
                  <a:srgbClr val="000000"/>
                </a:solidFill>
                <a:latin typeface="Calibri" panose="020F0502020204030204" pitchFamily="34" charset="0"/>
                <a:ea typeface="ＭＳ Ｐゴシック" panose="020B0600070205080204" pitchFamily="34" charset="-128"/>
              </a:rPr>
              <a:t>Charles Moore, Piazza </a:t>
            </a:r>
            <a:r>
              <a:rPr lang="en-US" altLang="en-US" sz="3000" dirty="0" err="1">
                <a:solidFill>
                  <a:srgbClr val="000000"/>
                </a:solidFill>
                <a:latin typeface="Calibri" panose="020F0502020204030204" pitchFamily="34" charset="0"/>
                <a:ea typeface="ＭＳ Ｐゴシック" panose="020B0600070205080204" pitchFamily="34" charset="-128"/>
              </a:rPr>
              <a:t>d’Italia</a:t>
            </a:r>
            <a:endParaRPr lang="en-US" altLang="en-US" dirty="0">
              <a:ea typeface="ＭＳ Ｐゴシック" panose="020B0600070205080204" pitchFamily="34" charset="-128"/>
            </a:endParaRPr>
          </a:p>
        </p:txBody>
      </p:sp>
      <p:sp>
        <p:nvSpPr>
          <p:cNvPr id="5017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p916</a:t>
            </a:r>
          </a:p>
        </p:txBody>
      </p:sp>
      <p:pic>
        <p:nvPicPr>
          <p:cNvPr id="501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838200"/>
            <a:ext cx="65690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1"/>
          <p:cNvSpPr>
            <a:spLocks noChangeArrowheads="1"/>
          </p:cNvSpPr>
          <p:nvPr/>
        </p:nvSpPr>
        <p:spPr bwMode="auto">
          <a:xfrm>
            <a:off x="895350" y="5715000"/>
            <a:ext cx="735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Dedicated to the Italian communities of New Orleans, Piazza d’Italia includes a schematic map of Italy on its pavement.</a:t>
            </a:r>
            <a:endParaRPr lang="en-US" altLang="en-US"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690563" y="228600"/>
            <a:ext cx="8453437"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Popular Culture: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Image and Globalization</a:t>
            </a:r>
          </a:p>
        </p:txBody>
      </p:sp>
      <p:sp>
        <p:nvSpPr>
          <p:cNvPr id="52227" name="Rectangle 9"/>
          <p:cNvSpPr>
            <a:spLocks noGrp="1" noChangeArrowheads="1"/>
          </p:cNvSpPr>
          <p:nvPr>
            <p:ph type="body" idx="1"/>
          </p:nvPr>
        </p:nvSpPr>
        <p:spPr>
          <a:xfrm>
            <a:off x="690563" y="1524000"/>
            <a:ext cx="7769225" cy="5105400"/>
          </a:xfrm>
        </p:spPr>
        <p:txBody>
          <a:bodyPr/>
          <a:lstStyle/>
          <a:p>
            <a:pPr eaLnBrk="1" hangingPunct="1"/>
            <a:r>
              <a:rPr lang="en-US" altLang="en-US" sz="2800" dirty="0">
                <a:latin typeface="Calibri" panose="020F0502020204030204" pitchFamily="34" charset="0"/>
                <a:ea typeface="ＭＳ Ｐゴシック" panose="020B0600070205080204" pitchFamily="34" charset="-128"/>
              </a:rPr>
              <a:t>Popular music</a:t>
            </a:r>
          </a:p>
          <a:p>
            <a:pPr lvl="1" eaLnBrk="1" hangingPunct="1"/>
            <a:r>
              <a:rPr lang="en-US" altLang="en-US" dirty="0">
                <a:latin typeface="Calibri" panose="020F0502020204030204" pitchFamily="34" charset="0"/>
                <a:ea typeface="ＭＳ Ｐゴシック" panose="020B0600070205080204" pitchFamily="34" charset="-128"/>
              </a:rPr>
              <a:t>Experimentation in musical forms</a:t>
            </a:r>
          </a:p>
          <a:p>
            <a:pPr lvl="1" eaLnBrk="1" hangingPunct="1"/>
            <a:r>
              <a:rPr lang="en-US" altLang="en-US" dirty="0">
                <a:latin typeface="Calibri" panose="020F0502020204030204" pitchFamily="34" charset="0"/>
                <a:ea typeface="ＭＳ Ｐゴシック" panose="020B0600070205080204" pitchFamily="34" charset="-128"/>
              </a:rPr>
              <a:t>Video music</a:t>
            </a:r>
          </a:p>
          <a:p>
            <a:pPr lvl="2" eaLnBrk="1" hangingPunct="1"/>
            <a:r>
              <a:rPr lang="en-US" altLang="en-US" dirty="0">
                <a:latin typeface="Calibri" panose="020F0502020204030204" pitchFamily="34" charset="0"/>
                <a:ea typeface="ＭＳ Ｐゴシック" panose="020B0600070205080204" pitchFamily="34" charset="-128"/>
              </a:rPr>
              <a:t>MTV</a:t>
            </a:r>
          </a:p>
          <a:p>
            <a:pPr eaLnBrk="1" hangingPunct="1"/>
            <a:r>
              <a:rPr lang="en-US" altLang="en-US" sz="2800" dirty="0">
                <a:latin typeface="Calibri" panose="020F0502020204030204" pitchFamily="34" charset="0"/>
                <a:ea typeface="ＭＳ Ｐゴシック" panose="020B0600070205080204" pitchFamily="34" charset="-128"/>
              </a:rPr>
              <a:t>The Growth of Mass Sports</a:t>
            </a:r>
          </a:p>
          <a:p>
            <a:pPr lvl="1" eaLnBrk="1" hangingPunct="1"/>
            <a:r>
              <a:rPr lang="en-US" altLang="en-US" sz="2400" dirty="0">
                <a:latin typeface="Calibri" panose="020F0502020204030204" pitchFamily="34" charset="0"/>
                <a:ea typeface="ＭＳ Ｐゴシック" panose="020B0600070205080204" pitchFamily="34" charset="-128"/>
              </a:rPr>
              <a:t>Sport as a global phenomenon</a:t>
            </a:r>
          </a:p>
          <a:p>
            <a:pPr lvl="2" eaLnBrk="1" hangingPunct="1"/>
            <a:r>
              <a:rPr lang="en-US" altLang="en-US" sz="2000" dirty="0">
                <a:latin typeface="Calibri" panose="020F0502020204030204" pitchFamily="34" charset="0"/>
                <a:ea typeface="ＭＳ Ｐゴシック" panose="020B0600070205080204" pitchFamily="34" charset="-128"/>
              </a:rPr>
              <a:t>Politics and the Olympic Games</a:t>
            </a:r>
          </a:p>
          <a:p>
            <a:pPr lvl="2" eaLnBrk="1" hangingPunct="1"/>
            <a:r>
              <a:rPr lang="en-US" altLang="en-US" sz="2000" dirty="0">
                <a:latin typeface="Calibri" panose="020F0502020204030204" pitchFamily="34" charset="0"/>
                <a:ea typeface="ＭＳ Ｐゴシック" panose="020B0600070205080204" pitchFamily="34" charset="-128"/>
              </a:rPr>
              <a:t>The World Cup</a:t>
            </a:r>
          </a:p>
          <a:p>
            <a:pPr lvl="1" eaLnBrk="1" hangingPunct="1"/>
            <a:r>
              <a:rPr lang="en-US" altLang="en-US" sz="2400" dirty="0">
                <a:latin typeface="Calibri" panose="020F0502020204030204" pitchFamily="34" charset="0"/>
                <a:ea typeface="ＭＳ Ｐゴシック" panose="020B0600070205080204" pitchFamily="34" charset="-128"/>
              </a:rPr>
              <a:t>Popular culture: increasingly global</a:t>
            </a:r>
          </a:p>
          <a:p>
            <a:pPr lvl="2" eaLnBrk="1" hangingPunct="1"/>
            <a:r>
              <a:rPr lang="en-US" altLang="en-US" sz="2000" dirty="0">
                <a:latin typeface="Calibri" panose="020F0502020204030204" pitchFamily="34" charset="0"/>
                <a:ea typeface="ＭＳ Ｐゴシック" panose="020B0600070205080204" pitchFamily="34" charset="-128"/>
              </a:rPr>
              <a:t>Marshall McLuhan (1911 – 1980) and the “global village”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eaLnBrk="1" hangingPunct="1">
              <a:defRPr/>
            </a:pPr>
            <a:r>
              <a:rPr lang="en-US" sz="3000" kern="1200" dirty="0">
                <a:solidFill>
                  <a:srgbClr val="000000"/>
                </a:solidFill>
                <a:latin typeface="Calibri"/>
                <a:ea typeface="ＭＳ Ｐゴシック"/>
                <a:cs typeface="ＭＳ Ｐゴシック"/>
              </a:rPr>
              <a:t>Chapter Timeline</a:t>
            </a:r>
            <a:endParaRPr lang="en-US" dirty="0"/>
          </a:p>
        </p:txBody>
      </p:sp>
      <p:sp>
        <p:nvSpPr>
          <p:cNvPr id="5325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p918</a:t>
            </a:r>
          </a:p>
        </p:txBody>
      </p:sp>
      <p:pic>
        <p:nvPicPr>
          <p:cNvPr id="5325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219200"/>
            <a:ext cx="8813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noChangeArrowheads="1"/>
          </p:cNvSpPr>
          <p:nvPr>
            <p:ph type="title"/>
          </p:nvPr>
        </p:nvSpPr>
        <p:spPr>
          <a:xfrm>
            <a:off x="698500" y="12700"/>
            <a:ext cx="8445500"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Discussion Questions</a:t>
            </a:r>
          </a:p>
        </p:txBody>
      </p:sp>
      <p:sp>
        <p:nvSpPr>
          <p:cNvPr id="55299" name="Rectangle 5"/>
          <p:cNvSpPr>
            <a:spLocks noGrp="1" noChangeArrowheads="1"/>
          </p:cNvSpPr>
          <p:nvPr>
            <p:ph type="body" idx="1"/>
          </p:nvPr>
        </p:nvSpPr>
        <p:spPr>
          <a:xfrm>
            <a:off x="698500" y="1193800"/>
            <a:ext cx="8382000" cy="5103812"/>
          </a:xfrm>
        </p:spPr>
        <p:txBody>
          <a:bodyPr/>
          <a:lstStyle/>
          <a:p>
            <a:pPr eaLnBrk="1" hangingPunct="1">
              <a:lnSpc>
                <a:spcPct val="80000"/>
              </a:lnSpc>
            </a:pPr>
            <a:r>
              <a:rPr lang="en-US" altLang="en-US" sz="2800" dirty="0">
                <a:latin typeface="Calibri" panose="020F0502020204030204" pitchFamily="34" charset="0"/>
                <a:ea typeface="ＭＳ Ｐゴシック" panose="020B0600070205080204" pitchFamily="34" charset="-128"/>
              </a:rPr>
              <a:t>Examine the policies of Brezhnev. Are they old guard communist or a transition between the old Soviet regime and the more modern Soviet state to come?</a:t>
            </a:r>
          </a:p>
          <a:p>
            <a:pPr eaLnBrk="1" hangingPunct="1">
              <a:lnSpc>
                <a:spcPct val="80000"/>
              </a:lnSpc>
            </a:pPr>
            <a:r>
              <a:rPr lang="en-US" altLang="en-US" sz="2800" dirty="0">
                <a:latin typeface="Calibri" panose="020F0502020204030204" pitchFamily="34" charset="0"/>
                <a:ea typeface="ＭＳ Ｐゴシック" panose="020B0600070205080204" pitchFamily="34" charset="-128"/>
              </a:rPr>
              <a:t>How did Margaret Thatcher shape the position of Great Britain in power structure of world politics?</a:t>
            </a:r>
          </a:p>
          <a:p>
            <a:pPr eaLnBrk="1" hangingPunct="1">
              <a:lnSpc>
                <a:spcPct val="80000"/>
              </a:lnSpc>
            </a:pPr>
            <a:r>
              <a:rPr lang="en-US" altLang="en-US" sz="2800" dirty="0">
                <a:latin typeface="Calibri" panose="020F0502020204030204" pitchFamily="34" charset="0"/>
                <a:ea typeface="ＭＳ Ｐゴシック" panose="020B0600070205080204" pitchFamily="34" charset="-128"/>
              </a:rPr>
              <a:t>What is détente? How did the policies of Nixon influence relations between the West and the Communist world?</a:t>
            </a:r>
          </a:p>
          <a:p>
            <a:pPr eaLnBrk="1" hangingPunct="1">
              <a:lnSpc>
                <a:spcPct val="80000"/>
              </a:lnSpc>
            </a:pPr>
            <a:r>
              <a:rPr lang="en-US" altLang="en-US" sz="2800" dirty="0">
                <a:latin typeface="Calibri" panose="020F0502020204030204" pitchFamily="34" charset="0"/>
                <a:ea typeface="ＭＳ Ｐゴシック" panose="020B0600070205080204" pitchFamily="34" charset="-128"/>
              </a:rPr>
              <a:t>How did changes in science and technology impact Western civilization during the 1960s and 1970s?</a:t>
            </a:r>
          </a:p>
          <a:p>
            <a:pPr eaLnBrk="1" hangingPunct="1">
              <a:lnSpc>
                <a:spcPct val="80000"/>
              </a:lnSpc>
            </a:pPr>
            <a:r>
              <a:rPr lang="en-US" altLang="en-US" sz="2800" dirty="0">
                <a:latin typeface="Calibri" panose="020F0502020204030204" pitchFamily="34" charset="0"/>
                <a:ea typeface="ＭＳ Ｐゴシック" panose="020B0600070205080204" pitchFamily="34" charset="-128"/>
              </a:rPr>
              <a:t>To what degree has popular culture helped to turn the world into a “global village”?</a:t>
            </a:r>
            <a:endParaRPr lang="en-US" altLang="en-US" sz="2400" dirty="0">
              <a:latin typeface="Calibri" panose="020F0502020204030204" pitchFamily="34" charset="0"/>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57200"/>
          </a:xfrm>
        </p:spPr>
        <p:txBody>
          <a:bodyPr/>
          <a:lstStyle/>
          <a:p>
            <a:r>
              <a:rPr lang="en-US" dirty="0" smtClean="0"/>
              <a:t>A Culture of Protest</a:t>
            </a:r>
            <a:endParaRPr lang="en-US" dirty="0"/>
          </a:p>
        </p:txBody>
      </p:sp>
      <p:sp>
        <p:nvSpPr>
          <p:cNvPr id="3" name="Content Placeholder 2"/>
          <p:cNvSpPr>
            <a:spLocks noGrp="1"/>
          </p:cNvSpPr>
          <p:nvPr>
            <p:ph idx="1"/>
          </p:nvPr>
        </p:nvSpPr>
        <p:spPr>
          <a:xfrm>
            <a:off x="652463" y="914400"/>
            <a:ext cx="8186737" cy="5638800"/>
          </a:xfrm>
        </p:spPr>
        <p:txBody>
          <a:bodyPr/>
          <a:lstStyle/>
          <a:p>
            <a:pPr eaLnBrk="1" hangingPunct="1"/>
            <a:r>
              <a:rPr lang="en-US" altLang="en-US" dirty="0">
                <a:latin typeface="Calibri" panose="020F0502020204030204" pitchFamily="34" charset="0"/>
                <a:ea typeface="ＭＳ Ｐゴシック" panose="020B0600070205080204" pitchFamily="34" charset="-128"/>
              </a:rPr>
              <a:t>Youth Protest and Student Revolt</a:t>
            </a:r>
          </a:p>
          <a:p>
            <a:pPr lvl="1" eaLnBrk="1" hangingPunct="1"/>
            <a:r>
              <a:rPr lang="en-US" altLang="en-US" dirty="0">
                <a:latin typeface="Calibri" panose="020F0502020204030204" pitchFamily="34" charset="0"/>
                <a:ea typeface="ＭＳ Ｐゴシック" panose="020B0600070205080204" pitchFamily="34" charset="-128"/>
              </a:rPr>
              <a:t>New attitudes toward sex and </a:t>
            </a:r>
            <a:r>
              <a:rPr lang="en-US" altLang="en-US" dirty="0" smtClean="0">
                <a:latin typeface="Calibri" panose="020F0502020204030204" pitchFamily="34" charset="0"/>
                <a:ea typeface="ＭＳ Ｐゴシック" panose="020B0600070205080204" pitchFamily="34" charset="-128"/>
              </a:rPr>
              <a:t>drugs</a:t>
            </a:r>
          </a:p>
          <a:p>
            <a:pPr lvl="2" eaLnBrk="1" hangingPunct="1"/>
            <a:r>
              <a:rPr lang="en-US" altLang="en-US" dirty="0" smtClean="0">
                <a:latin typeface="Calibri" panose="020F0502020204030204" pitchFamily="34" charset="0"/>
                <a:ea typeface="ＭＳ Ｐゴシック" panose="020B0600070205080204" pitchFamily="34" charset="-128"/>
              </a:rPr>
              <a:t>Marijuana and LSD, mind-altering drugs</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Growing political </a:t>
            </a:r>
            <a:r>
              <a:rPr lang="en-US" altLang="en-US" dirty="0" smtClean="0">
                <a:latin typeface="Calibri" panose="020F0502020204030204" pitchFamily="34" charset="0"/>
                <a:ea typeface="ＭＳ Ｐゴシック" panose="020B0600070205080204" pitchFamily="34" charset="-128"/>
              </a:rPr>
              <a:t>consciousness </a:t>
            </a:r>
          </a:p>
          <a:p>
            <a:pPr lvl="1" eaLnBrk="1" hangingPunct="1"/>
            <a:r>
              <a:rPr lang="en-US" altLang="en-US" dirty="0" smtClean="0">
                <a:latin typeface="Calibri" panose="020F0502020204030204" pitchFamily="34" charset="0"/>
                <a:ea typeface="ＭＳ Ｐゴシック" panose="020B0600070205080204" pitchFamily="34" charset="-128"/>
              </a:rPr>
              <a:t>Higher education increased, but led to crowded classrooms and neglected students.</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Discontent with higher education’s restrictions and quality lead to student revolts, </a:t>
            </a:r>
            <a:r>
              <a:rPr lang="en-US" altLang="en-US" b="1" dirty="0" smtClean="0">
                <a:latin typeface="Calibri" panose="020F0502020204030204" pitchFamily="34" charset="0"/>
                <a:ea typeface="ＭＳ Ｐゴシック" panose="020B0600070205080204" pitchFamily="34" charset="-128"/>
              </a:rPr>
              <a:t>May 4, 1968</a:t>
            </a:r>
            <a:endParaRPr lang="en-US" altLang="en-US" b="1" dirty="0">
              <a:latin typeface="Calibri" panose="020F0502020204030204" pitchFamily="34" charset="0"/>
              <a:ea typeface="ＭＳ Ｐゴシック" panose="020B0600070205080204" pitchFamily="34" charset="-128"/>
            </a:endParaRPr>
          </a:p>
          <a:p>
            <a:pPr lvl="2" eaLnBrk="1" hangingPunct="1"/>
            <a:r>
              <a:rPr lang="en-US" altLang="en-US" dirty="0">
                <a:latin typeface="Calibri" panose="020F0502020204030204" pitchFamily="34" charset="0"/>
                <a:ea typeface="ＭＳ Ｐゴシック" panose="020B0600070205080204" pitchFamily="34" charset="-128"/>
              </a:rPr>
              <a:t>Deeper concerns with the direction of Western </a:t>
            </a:r>
            <a:r>
              <a:rPr lang="en-US" altLang="en-US" dirty="0" smtClean="0">
                <a:latin typeface="Calibri" panose="020F0502020204030204" pitchFamily="34" charset="0"/>
                <a:ea typeface="ＭＳ Ｐゴシック" panose="020B0600070205080204" pitchFamily="34" charset="-128"/>
              </a:rPr>
              <a:t>society</a:t>
            </a:r>
          </a:p>
          <a:p>
            <a:pPr lvl="2" eaLnBrk="1" hangingPunct="1"/>
            <a:r>
              <a:rPr lang="en-US" altLang="en-US" dirty="0" smtClean="0">
                <a:latin typeface="Calibri" panose="020F0502020204030204" pitchFamily="34" charset="0"/>
                <a:ea typeface="ＭＳ Ｐゴシック" panose="020B0600070205080204" pitchFamily="34" charset="-128"/>
              </a:rPr>
              <a:t>Students demand voice in education</a:t>
            </a:r>
          </a:p>
          <a:p>
            <a:pPr lvl="2" eaLnBrk="1" hangingPunct="1"/>
            <a:r>
              <a:rPr lang="en-US" altLang="en-US" b="1" dirty="0" smtClean="0">
                <a:latin typeface="Calibri" panose="020F0502020204030204" pitchFamily="34" charset="0"/>
                <a:ea typeface="ＭＳ Ｐゴシック" panose="020B0600070205080204" pitchFamily="34" charset="-128"/>
              </a:rPr>
              <a:t>May 10, 1968: Night of the Barricades</a:t>
            </a:r>
            <a:r>
              <a:rPr lang="en-US" altLang="en-US" dirty="0" smtClean="0">
                <a:latin typeface="Calibri" panose="020F0502020204030204" pitchFamily="34" charset="0"/>
                <a:ea typeface="ＭＳ Ｐゴシック" panose="020B0600070205080204" pitchFamily="34" charset="-128"/>
              </a:rPr>
              <a:t>.</a:t>
            </a:r>
          </a:p>
          <a:p>
            <a:pPr lvl="2" eaLnBrk="1" hangingPunct="1"/>
            <a:r>
              <a:rPr lang="en-US" altLang="en-US" dirty="0" smtClean="0">
                <a:latin typeface="Calibri" panose="020F0502020204030204" pitchFamily="34" charset="0"/>
                <a:ea typeface="ＭＳ Ｐゴシック" panose="020B0600070205080204" pitchFamily="34" charset="-128"/>
              </a:rPr>
              <a:t>Students were later joined by the workers in striking</a:t>
            </a:r>
            <a:endParaRPr lang="en-US" altLang="en-US" dirty="0">
              <a:latin typeface="Calibri" panose="020F050202020403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4137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eaLnBrk="1" hangingPunct="1">
              <a:defRPr/>
            </a:pPr>
            <a:r>
              <a:rPr lang="en-US" sz="3000" kern="1200" dirty="0">
                <a:solidFill>
                  <a:srgbClr val="000000"/>
                </a:solidFill>
                <a:latin typeface="Calibri"/>
                <a:ea typeface="ＭＳ Ｐゴシック"/>
                <a:cs typeface="ＭＳ Ｐゴシック"/>
              </a:rPr>
              <a:t>Youth Culture in the 1960s (Slide 1 of 3)</a:t>
            </a:r>
            <a:endParaRPr lang="en-US" dirty="0"/>
          </a:p>
        </p:txBody>
      </p:sp>
      <p:sp>
        <p:nvSpPr>
          <p:cNvPr id="8194"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p898</a:t>
            </a:r>
          </a:p>
        </p:txBody>
      </p:sp>
      <p:pic>
        <p:nvPicPr>
          <p:cNvPr id="81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38200"/>
            <a:ext cx="73152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a:spLocks noChangeArrowheads="1"/>
          </p:cNvSpPr>
          <p:nvPr/>
        </p:nvSpPr>
        <p:spPr bwMode="auto">
          <a:xfrm>
            <a:off x="914400" y="60198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“love-in” shows another facet of the youth movement.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eaLnBrk="1" hangingPunct="1">
              <a:defRPr/>
            </a:pPr>
            <a:r>
              <a:rPr lang="en-US" sz="3000" kern="1200" dirty="0">
                <a:solidFill>
                  <a:srgbClr val="000000"/>
                </a:solidFill>
                <a:latin typeface="Calibri"/>
                <a:ea typeface="ＭＳ Ｐゴシック"/>
                <a:cs typeface="ＭＳ Ｐゴシック"/>
              </a:rPr>
              <a:t>Youth Culture in the 1960s (Slide 2 of 3)</a:t>
            </a:r>
            <a:endParaRPr lang="en-US" dirty="0"/>
          </a:p>
        </p:txBody>
      </p:sp>
      <p:sp>
        <p:nvSpPr>
          <p:cNvPr id="1024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p898</a:t>
            </a:r>
          </a:p>
        </p:txBody>
      </p:sp>
      <p:pic>
        <p:nvPicPr>
          <p:cNvPr id="1024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762000"/>
            <a:ext cx="6149975"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
          <p:cNvSpPr>
            <a:spLocks noChangeArrowheads="1"/>
          </p:cNvSpPr>
          <p:nvPr/>
        </p:nvSpPr>
        <p:spPr bwMode="auto">
          <a:xfrm>
            <a:off x="685800" y="5765800"/>
            <a:ext cx="822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A group of young protesters face the bayonets of the National Guardsmen who had been called in by Governor Ronald Reagan to restore order on the Berkeley campus of the University of California during an antiwar rally.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eaLnBrk="1" hangingPunct="1">
              <a:defRPr/>
            </a:pPr>
            <a:r>
              <a:rPr lang="en-US" sz="3000" kern="1200" dirty="0">
                <a:solidFill>
                  <a:srgbClr val="000000"/>
                </a:solidFill>
                <a:latin typeface="Calibri"/>
                <a:ea typeface="ＭＳ Ｐゴシック"/>
                <a:cs typeface="ＭＳ Ｐゴシック"/>
              </a:rPr>
              <a:t>Youth Culture in the 1960s (Slide 3 of 3)</a:t>
            </a:r>
            <a:endParaRPr lang="en-US" dirty="0"/>
          </a:p>
        </p:txBody>
      </p:sp>
      <p:sp>
        <p:nvSpPr>
          <p:cNvPr id="1229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p898</a:t>
            </a:r>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609600"/>
            <a:ext cx="34194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
          <p:cNvSpPr>
            <a:spLocks noChangeArrowheads="1"/>
          </p:cNvSpPr>
          <p:nvPr/>
        </p:nvSpPr>
        <p:spPr bwMode="auto">
          <a:xfrm>
            <a:off x="1905000" y="5921375"/>
            <a:ext cx="525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A member of the Diggers, a communal group in San Francisco, is shown feeding a flower child.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685800" y="0"/>
            <a:ext cx="8458200"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A Culture of </a:t>
            </a:r>
            <a:r>
              <a:rPr lang="en-US" altLang="en-US" dirty="0" smtClean="0">
                <a:latin typeface="Calibri" panose="020F0502020204030204" pitchFamily="34" charset="0"/>
                <a:ea typeface="ＭＳ Ｐゴシック" panose="020B0600070205080204" pitchFamily="34" charset="-128"/>
              </a:rPr>
              <a:t>Protest</a:t>
            </a:r>
            <a:endParaRPr lang="en-US" altLang="en-US" dirty="0">
              <a:latin typeface="Calibri" panose="020F0502020204030204" pitchFamily="34" charset="0"/>
              <a:ea typeface="ＭＳ Ｐゴシック" panose="020B0600070205080204" pitchFamily="34" charset="-128"/>
            </a:endParaRPr>
          </a:p>
        </p:txBody>
      </p:sp>
      <p:sp>
        <p:nvSpPr>
          <p:cNvPr id="14339" name="Rectangle 3"/>
          <p:cNvSpPr>
            <a:spLocks noGrp="1" noChangeArrowheads="1"/>
          </p:cNvSpPr>
          <p:nvPr>
            <p:ph type="body" idx="1"/>
          </p:nvPr>
        </p:nvSpPr>
        <p:spPr>
          <a:xfrm>
            <a:off x="685800" y="1155700"/>
            <a:ext cx="7769225" cy="4113212"/>
          </a:xfrm>
        </p:spPr>
        <p:txBody>
          <a:bodyPr/>
          <a:lstStyle/>
          <a:p>
            <a:pPr eaLnBrk="1" hangingPunct="1"/>
            <a:r>
              <a:rPr lang="en-US" altLang="en-US" dirty="0" smtClean="0">
                <a:latin typeface="Calibri" panose="020F0502020204030204" pitchFamily="34" charset="0"/>
                <a:ea typeface="ＭＳ Ｐゴシック" panose="020B0600070205080204" pitchFamily="34" charset="-128"/>
              </a:rPr>
              <a:t>1968: Student Protests everywhere</a:t>
            </a:r>
          </a:p>
          <a:p>
            <a:pPr eaLnBrk="1" hangingPunct="1"/>
            <a:r>
              <a:rPr lang="en-US" altLang="en-US" dirty="0" smtClean="0">
                <a:latin typeface="Calibri" panose="020F0502020204030204" pitchFamily="34" charset="0"/>
                <a:ea typeface="ＭＳ Ｐゴシック" panose="020B0600070205080204" pitchFamily="34" charset="-128"/>
              </a:rPr>
              <a:t>Permanent order still prevailed: prosperous, capitalist west, and an impoverished communist east. </a:t>
            </a:r>
          </a:p>
          <a:p>
            <a:pPr eaLnBrk="1" hangingPunct="1"/>
            <a:r>
              <a:rPr lang="en-US" altLang="en-US" dirty="0" smtClean="0">
                <a:latin typeface="Calibri" panose="020F0502020204030204" pitchFamily="34" charset="0"/>
                <a:ea typeface="ＭＳ Ｐゴシック" panose="020B0600070205080204" pitchFamily="34" charset="-128"/>
              </a:rPr>
              <a:t>The </a:t>
            </a:r>
            <a:r>
              <a:rPr lang="en-US" altLang="en-US" dirty="0">
                <a:latin typeface="Calibri" panose="020F0502020204030204" pitchFamily="34" charset="0"/>
                <a:ea typeface="ＭＳ Ｐゴシック" panose="020B0600070205080204" pitchFamily="34" charset="-128"/>
              </a:rPr>
              <a:t>Feminist </a:t>
            </a:r>
            <a:r>
              <a:rPr lang="en-US" altLang="en-US" dirty="0" smtClean="0">
                <a:latin typeface="Calibri" panose="020F0502020204030204" pitchFamily="34" charset="0"/>
                <a:ea typeface="ＭＳ Ｐゴシック" panose="020B0600070205080204" pitchFamily="34" charset="-128"/>
              </a:rPr>
              <a:t>Movement- because </a:t>
            </a:r>
            <a:r>
              <a:rPr lang="en-US" altLang="en-US" dirty="0" err="1" smtClean="0">
                <a:latin typeface="Calibri" panose="020F0502020204030204" pitchFamily="34" charset="0"/>
                <a:ea typeface="ＭＳ Ｐゴシック" panose="020B0600070205080204" pitchFamily="34" charset="-128"/>
              </a:rPr>
              <a:t>politicl</a:t>
            </a:r>
            <a:r>
              <a:rPr lang="en-US" altLang="en-US" dirty="0" smtClean="0">
                <a:latin typeface="Calibri" panose="020F0502020204030204" pitchFamily="34" charset="0"/>
                <a:ea typeface="ＭＳ Ｐゴシック" panose="020B0600070205080204" pitchFamily="34" charset="-128"/>
              </a:rPr>
              <a:t> and legal equality still didn’t bring true equality. </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Betty Friedan (1921 – 2006)</a:t>
            </a:r>
          </a:p>
          <a:p>
            <a:pPr lvl="2" eaLnBrk="1" hangingPunct="1"/>
            <a:r>
              <a:rPr lang="en-US" altLang="en-US" i="1" dirty="0">
                <a:latin typeface="Calibri" panose="020F0502020204030204" pitchFamily="34" charset="0"/>
                <a:ea typeface="ＭＳ Ｐゴシック" panose="020B0600070205080204" pitchFamily="34" charset="-128"/>
              </a:rPr>
              <a:t>The Feminine Mystique</a:t>
            </a:r>
          </a:p>
          <a:p>
            <a:pPr lvl="2" eaLnBrk="1" hangingPunct="1"/>
            <a:r>
              <a:rPr lang="en-US" altLang="en-US" dirty="0">
                <a:latin typeface="Calibri" panose="020F0502020204030204" pitchFamily="34" charset="0"/>
                <a:ea typeface="ＭＳ Ｐゴシック" panose="020B0600070205080204" pitchFamily="34" charset="-128"/>
              </a:rPr>
              <a:t>National Organization for Women (NOW), founded </a:t>
            </a:r>
            <a:r>
              <a:rPr lang="en-US" altLang="en-US" dirty="0" smtClean="0">
                <a:latin typeface="Calibri" panose="020F0502020204030204" pitchFamily="34" charset="0"/>
                <a:ea typeface="ＭＳ Ｐゴシック" panose="020B0600070205080204" pitchFamily="34" charset="-128"/>
              </a:rPr>
              <a:t>1966</a:t>
            </a: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TotalTime>
  <Words>3144</Words>
  <Application>Microsoft Office PowerPoint</Application>
  <PresentationFormat>On-screen Show (4:3)</PresentationFormat>
  <Paragraphs>405</Paragraphs>
  <Slides>45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ＭＳ Ｐゴシック</vt:lpstr>
      <vt:lpstr>Arial</vt:lpstr>
      <vt:lpstr>Arial Unicode MS</vt:lpstr>
      <vt:lpstr>Calibri</vt:lpstr>
      <vt:lpstr>Times New Roman</vt:lpstr>
      <vt:lpstr>Wingdings</vt:lpstr>
      <vt:lpstr>Default Design</vt:lpstr>
      <vt:lpstr>Protest and Stagnation: The Western World,  1965–1985</vt:lpstr>
      <vt:lpstr>Focus Questions</vt:lpstr>
      <vt:lpstr>The barricades go up in Paris in May 1968</vt:lpstr>
      <vt:lpstr>A Culture of Protest</vt:lpstr>
      <vt:lpstr>A Culture of Protest</vt:lpstr>
      <vt:lpstr>Youth Culture in the 1960s (Slide 1 of 3)</vt:lpstr>
      <vt:lpstr>Youth Culture in the 1960s (Slide 2 of 3)</vt:lpstr>
      <vt:lpstr>Youth Culture in the 1960s (Slide 3 of 3)</vt:lpstr>
      <vt:lpstr>A Culture of Protest</vt:lpstr>
      <vt:lpstr>A Culture of Protest</vt:lpstr>
      <vt:lpstr>Women’s Liberation Movement</vt:lpstr>
      <vt:lpstr>A Divided Western World</vt:lpstr>
      <vt:lpstr>Brezhnev Years</vt:lpstr>
      <vt:lpstr>Brezhnev Years</vt:lpstr>
      <vt:lpstr>Forced Conformity in Eastern Europe</vt:lpstr>
      <vt:lpstr>Conformity in Eastern Europe</vt:lpstr>
      <vt:lpstr>Conformity in Eastern Europe</vt:lpstr>
      <vt:lpstr>Soviet Invasion of Czechoslovakia, 1968</vt:lpstr>
      <vt:lpstr>“Opposing Viewpoints:  Czechoslovakia, 1968. Two Faces of Communism”</vt:lpstr>
      <vt:lpstr>Repression in East Germany and Romania</vt:lpstr>
      <vt:lpstr>CHRONOLOGY The Soviet Bloc</vt:lpstr>
      <vt:lpstr>Western Europe: The Winds of Change</vt:lpstr>
      <vt:lpstr>Film &amp; History: The Iron Lady (2011)</vt:lpstr>
      <vt:lpstr>Margaret Thatcher</vt:lpstr>
      <vt:lpstr>Margaret Thatcher: ‘Thatcherism’ and the Free Market</vt:lpstr>
      <vt:lpstr>Western Europe: The Winds of Change </vt:lpstr>
      <vt:lpstr>Western Europe: Winds of Change</vt:lpstr>
      <vt:lpstr>CHRONOLOGY Western Europe,  1965-1985</vt:lpstr>
      <vt:lpstr>The United States:  Turmoil and Tranquility</vt:lpstr>
      <vt:lpstr>Canada</vt:lpstr>
      <vt:lpstr>The Cold War:  The Move to Détente</vt:lpstr>
      <vt:lpstr>The Vietnam War</vt:lpstr>
      <vt:lpstr>The Second Vietnam War</vt:lpstr>
      <vt:lpstr>The Great Proletarian Cultural Revolution</vt:lpstr>
      <vt:lpstr>The Cold War:  The Move to Détente</vt:lpstr>
      <vt:lpstr>The Move to Détente</vt:lpstr>
      <vt:lpstr>Society and Culture  in the Western World</vt:lpstr>
      <vt:lpstr>On the Moon</vt:lpstr>
      <vt:lpstr>Society and Culture  in the Western World</vt:lpstr>
      <vt:lpstr>Trends in Art, Literature, and Music</vt:lpstr>
      <vt:lpstr>Robert Smithson, Spiral Jetty</vt:lpstr>
      <vt:lpstr>Charles Moore, Piazza d’Italia</vt:lpstr>
      <vt:lpstr>Popular Culture:  Image and Globalization</vt:lpstr>
      <vt:lpstr>Chapter Timeline</vt:lpstr>
      <vt:lpstr>Discussion Questions</vt:lpstr>
    </vt:vector>
  </TitlesOfParts>
  <Company>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Thomson</dc:creator>
  <cp:lastModifiedBy>Paula Dillon</cp:lastModifiedBy>
  <cp:revision>67</cp:revision>
  <dcterms:created xsi:type="dcterms:W3CDTF">2008-08-28T18:47:09Z</dcterms:created>
  <dcterms:modified xsi:type="dcterms:W3CDTF">2018-05-08T20:40:13Z</dcterms:modified>
</cp:coreProperties>
</file>