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7" r:id="rId4"/>
    <p:sldId id="259" r:id="rId5"/>
    <p:sldId id="271" r:id="rId6"/>
    <p:sldId id="258" r:id="rId7"/>
    <p:sldId id="266" r:id="rId8"/>
    <p:sldId id="267" r:id="rId9"/>
    <p:sldId id="260" r:id="rId10"/>
    <p:sldId id="261" r:id="rId11"/>
    <p:sldId id="262" r:id="rId12"/>
    <p:sldId id="268" r:id="rId13"/>
    <p:sldId id="263" r:id="rId14"/>
    <p:sldId id="265" r:id="rId15"/>
    <p:sldId id="269" r:id="rId16"/>
    <p:sldId id="270" r:id="rId17"/>
    <p:sldId id="264"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01EFED-C598-42DE-B3B1-EE7ECA3F93C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389583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1EFED-C598-42DE-B3B1-EE7ECA3F93C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1359747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1EFED-C598-42DE-B3B1-EE7ECA3F93C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2765908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1EFED-C598-42DE-B3B1-EE7ECA3F93C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2633824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01EFED-C598-42DE-B3B1-EE7ECA3F93C6}"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4285720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01EFED-C598-42DE-B3B1-EE7ECA3F93C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346327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01EFED-C598-42DE-B3B1-EE7ECA3F93C6}"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51237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01EFED-C598-42DE-B3B1-EE7ECA3F93C6}"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10000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1EFED-C598-42DE-B3B1-EE7ECA3F93C6}"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86842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01EFED-C598-42DE-B3B1-EE7ECA3F93C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2342668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01EFED-C598-42DE-B3B1-EE7ECA3F93C6}"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CF2DF6-FAFB-4B04-A88C-329669E4D425}" type="slidenum">
              <a:rPr lang="en-US" smtClean="0"/>
              <a:t>‹#›</a:t>
            </a:fld>
            <a:endParaRPr lang="en-US"/>
          </a:p>
        </p:txBody>
      </p:sp>
    </p:spTree>
    <p:extLst>
      <p:ext uri="{BB962C8B-B14F-4D97-AF65-F5344CB8AC3E}">
        <p14:creationId xmlns:p14="http://schemas.microsoft.com/office/powerpoint/2010/main" val="683486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1EFED-C598-42DE-B3B1-EE7ECA3F93C6}" type="datetimeFigureOut">
              <a:rPr lang="en-US" smtClean="0"/>
              <a:t>11/19/2019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F2DF6-FAFB-4B04-A88C-329669E4D425}" type="slidenum">
              <a:rPr lang="en-US" smtClean="0"/>
              <a:t>‹#›</a:t>
            </a:fld>
            <a:endParaRPr lang="en-US"/>
          </a:p>
        </p:txBody>
      </p:sp>
    </p:spTree>
    <p:extLst>
      <p:ext uri="{BB962C8B-B14F-4D97-AF65-F5344CB8AC3E}">
        <p14:creationId xmlns:p14="http://schemas.microsoft.com/office/powerpoint/2010/main" val="977207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Urban America:</a:t>
            </a:r>
            <a:br>
              <a:rPr lang="en-US" dirty="0" smtClean="0"/>
            </a:br>
            <a:r>
              <a:rPr lang="en-US" dirty="0" smtClean="0"/>
              <a:t>IMMIGRATION</a:t>
            </a:r>
            <a:endParaRPr lang="en-US" dirty="0"/>
          </a:p>
        </p:txBody>
      </p:sp>
      <p:sp>
        <p:nvSpPr>
          <p:cNvPr id="3" name="Subtitle 2"/>
          <p:cNvSpPr>
            <a:spLocks noGrp="1"/>
          </p:cNvSpPr>
          <p:nvPr>
            <p:ph type="subTitle" idx="1"/>
          </p:nvPr>
        </p:nvSpPr>
        <p:spPr/>
        <p:txBody>
          <a:bodyPr/>
          <a:lstStyle/>
          <a:p>
            <a:r>
              <a:rPr lang="en-US" dirty="0" err="1" smtClean="0"/>
              <a:t>Ch</a:t>
            </a:r>
            <a:r>
              <a:rPr lang="en-US" dirty="0" smtClean="0"/>
              <a:t> 4 Lesson 1</a:t>
            </a:r>
            <a:endParaRPr lang="en-US" dirty="0"/>
          </a:p>
        </p:txBody>
      </p:sp>
    </p:spTree>
    <p:extLst>
      <p:ext uri="{BB962C8B-B14F-4D97-AF65-F5344CB8AC3E}">
        <p14:creationId xmlns:p14="http://schemas.microsoft.com/office/powerpoint/2010/main" val="24229548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Angel Island, San Francisco Bay</a:t>
            </a:r>
            <a:br>
              <a:rPr lang="en-US" dirty="0" smtClean="0"/>
            </a:br>
            <a:r>
              <a:rPr lang="en-US" dirty="0" smtClean="0"/>
              <a:t>1910-1940</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5562600" cy="286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581400"/>
            <a:ext cx="44196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132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Nativism Resurges</a:t>
            </a:r>
            <a:endParaRPr lang="en-US" dirty="0"/>
          </a:p>
        </p:txBody>
      </p:sp>
      <p:sp>
        <p:nvSpPr>
          <p:cNvPr id="3" name="Content Placeholder 2"/>
          <p:cNvSpPr>
            <a:spLocks noGrp="1"/>
          </p:cNvSpPr>
          <p:nvPr>
            <p:ph idx="1"/>
          </p:nvPr>
        </p:nvSpPr>
        <p:spPr/>
        <p:txBody>
          <a:bodyPr/>
          <a:lstStyle/>
          <a:p>
            <a:r>
              <a:rPr lang="en-US" dirty="0" smtClean="0"/>
              <a:t>Nativism= anti-immigrant hostilities felt by “native-born” white Protestant Americans.</a:t>
            </a:r>
          </a:p>
          <a:p>
            <a:r>
              <a:rPr lang="en-US" dirty="0" smtClean="0"/>
              <a:t>First surfaced in 1840s as a response to a massive wave of Irish immigrants during the Potato Famine.</a:t>
            </a:r>
          </a:p>
          <a:p>
            <a:r>
              <a:rPr lang="en-US" dirty="0" smtClean="0"/>
              <a:t>Resurfaced in 1880s against Jews, Catholics, Asians, and Eastern/Southern Europeans.</a:t>
            </a:r>
          </a:p>
          <a:p>
            <a:r>
              <a:rPr lang="en-US" dirty="0" smtClean="0"/>
              <a:t>Many labor unions had nativist sentiments.</a:t>
            </a:r>
            <a:endParaRPr lang="en-US" dirty="0"/>
          </a:p>
        </p:txBody>
      </p:sp>
    </p:spTree>
    <p:extLst>
      <p:ext uri="{BB962C8B-B14F-4D97-AF65-F5344CB8AC3E}">
        <p14:creationId xmlns:p14="http://schemas.microsoft.com/office/powerpoint/2010/main" val="85985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9164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Nativists Organize</a:t>
            </a:r>
            <a:endParaRPr lang="en-US" dirty="0"/>
          </a:p>
        </p:txBody>
      </p:sp>
      <p:sp>
        <p:nvSpPr>
          <p:cNvPr id="3" name="Content Placeholder 2"/>
          <p:cNvSpPr>
            <a:spLocks noGrp="1"/>
          </p:cNvSpPr>
          <p:nvPr>
            <p:ph idx="1"/>
          </p:nvPr>
        </p:nvSpPr>
        <p:spPr/>
        <p:txBody>
          <a:bodyPr>
            <a:normAutofit lnSpcReduction="10000"/>
          </a:bodyPr>
          <a:lstStyle/>
          <a:p>
            <a:r>
              <a:rPr lang="en-US" b="1" dirty="0" smtClean="0"/>
              <a:t>American Protective Association (1887)</a:t>
            </a:r>
          </a:p>
          <a:p>
            <a:pPr lvl="1"/>
            <a:r>
              <a:rPr lang="en-US" dirty="0" smtClean="0"/>
              <a:t>Anti-Catholic party</a:t>
            </a:r>
          </a:p>
          <a:p>
            <a:r>
              <a:rPr lang="en-US" b="1" dirty="0" smtClean="0"/>
              <a:t>Workingman’s Party of California (1870s)</a:t>
            </a:r>
          </a:p>
          <a:p>
            <a:pPr lvl="1"/>
            <a:r>
              <a:rPr lang="en-US" dirty="0" smtClean="0"/>
              <a:t>Anti-Chinese party</a:t>
            </a:r>
          </a:p>
          <a:p>
            <a:pPr lvl="1"/>
            <a:r>
              <a:rPr lang="en-US" dirty="0" smtClean="0"/>
              <a:t>Irony: led by an Irish </a:t>
            </a:r>
            <a:r>
              <a:rPr lang="en-US" i="1" dirty="0" smtClean="0"/>
              <a:t>immigrant,</a:t>
            </a:r>
            <a:r>
              <a:rPr lang="en-US" dirty="0" smtClean="0"/>
              <a:t> Denis Kearney, who ended all speeches with “Whatever happens, the Chinese must go!”</a:t>
            </a:r>
          </a:p>
          <a:p>
            <a:pPr lvl="1"/>
            <a:endParaRPr lang="en-US" dirty="0"/>
          </a:p>
          <a:p>
            <a:r>
              <a:rPr lang="en-US" dirty="0" smtClean="0"/>
              <a:t>Both gained major political followings.</a:t>
            </a:r>
            <a:endParaRPr lang="en-US" dirty="0"/>
          </a:p>
        </p:txBody>
      </p:sp>
    </p:spTree>
    <p:extLst>
      <p:ext uri="{BB962C8B-B14F-4D97-AF65-F5344CB8AC3E}">
        <p14:creationId xmlns:p14="http://schemas.microsoft.com/office/powerpoint/2010/main" val="135915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5029199"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436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152400"/>
            <a:ext cx="56388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479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Immigration and Urbanization</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143000"/>
            <a:ext cx="81534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500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Immigration Laws</a:t>
            </a:r>
            <a:br>
              <a:rPr lang="en-US" dirty="0" smtClean="0"/>
            </a:br>
            <a:r>
              <a:rPr lang="en-US" sz="2800" dirty="0" smtClean="0"/>
              <a:t>(both signed by President Chester Arthur)</a:t>
            </a:r>
            <a:endParaRPr lang="en-US" dirty="0"/>
          </a:p>
        </p:txBody>
      </p:sp>
      <p:sp>
        <p:nvSpPr>
          <p:cNvPr id="3" name="Content Placeholder 2"/>
          <p:cNvSpPr>
            <a:spLocks noGrp="1"/>
          </p:cNvSpPr>
          <p:nvPr>
            <p:ph idx="1"/>
          </p:nvPr>
        </p:nvSpPr>
        <p:spPr/>
        <p:txBody>
          <a:bodyPr>
            <a:normAutofit fontScale="92500"/>
          </a:bodyPr>
          <a:lstStyle/>
          <a:p>
            <a:r>
              <a:rPr lang="en-US" u="sng" dirty="0" smtClean="0"/>
              <a:t>Chinese Exclusion Act- </a:t>
            </a:r>
            <a:r>
              <a:rPr lang="en-US" dirty="0" smtClean="0"/>
              <a:t>1882</a:t>
            </a:r>
          </a:p>
          <a:p>
            <a:pPr lvl="1"/>
            <a:r>
              <a:rPr lang="en-US" dirty="0" smtClean="0"/>
              <a:t>Barred Chinese immigration for 10 years, and prevented Chinese in America from becoming citizens.</a:t>
            </a:r>
          </a:p>
          <a:p>
            <a:pPr lvl="1"/>
            <a:r>
              <a:rPr lang="en-US" dirty="0" smtClean="0"/>
              <a:t>Renewed in 1892, permanent in 1902, and repealed in 1943* (Why?)</a:t>
            </a:r>
          </a:p>
          <a:p>
            <a:r>
              <a:rPr lang="en-US" dirty="0" smtClean="0"/>
              <a:t>Immigration Act- 1882</a:t>
            </a:r>
          </a:p>
          <a:p>
            <a:pPr lvl="1"/>
            <a:r>
              <a:rPr lang="en-US" dirty="0" smtClean="0"/>
              <a:t>Federal government oversaw immigration, hired immigration agents, gave them power of inspection, imposed a tax on immigrants arriving by ship. </a:t>
            </a:r>
          </a:p>
        </p:txBody>
      </p:sp>
    </p:spTree>
    <p:extLst>
      <p:ext uri="{BB962C8B-B14F-4D97-AF65-F5344CB8AC3E}">
        <p14:creationId xmlns:p14="http://schemas.microsoft.com/office/powerpoint/2010/main" val="2233221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685800"/>
            <a:ext cx="8229600" cy="5440363"/>
          </a:xfrm>
        </p:spPr>
        <p:txBody>
          <a:bodyPr/>
          <a:lstStyle/>
          <a:p>
            <a:pPr marL="0" indent="0">
              <a:buNone/>
            </a:pPr>
            <a:r>
              <a:rPr lang="en-US" i="1" dirty="0" smtClean="0"/>
              <a:t>“Many immigrants had brought on board balls of yarn, leaving one end of the line with someone on land. As </a:t>
            </a:r>
            <a:r>
              <a:rPr lang="en-US" i="1" smtClean="0"/>
              <a:t>the ship slowly </a:t>
            </a:r>
            <a:r>
              <a:rPr lang="en-US" i="1" dirty="0" smtClean="0"/>
              <a:t>cleared the dock, the balls unwound amid the farewell shouts of the women, the fluttering of handkerchiefs, and infants held high. After the yarn ran out, the long strips remained airborne, sustained by wind, long after those on land and those at sea had lost sight of each other.”</a:t>
            </a:r>
          </a:p>
          <a:p>
            <a:pPr marL="0" indent="0">
              <a:buNone/>
            </a:pPr>
            <a:r>
              <a:rPr lang="en-US" dirty="0"/>
              <a:t>	</a:t>
            </a:r>
            <a:r>
              <a:rPr lang="en-US" dirty="0" smtClean="0"/>
              <a:t>		- Luciano, an Italian immigrant</a:t>
            </a:r>
            <a:endParaRPr lang="en-US" dirty="0"/>
          </a:p>
        </p:txBody>
      </p:sp>
    </p:spTree>
    <p:extLst>
      <p:ext uri="{BB962C8B-B14F-4D97-AF65-F5344CB8AC3E}">
        <p14:creationId xmlns:p14="http://schemas.microsoft.com/office/powerpoint/2010/main" val="2518632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Wave of Immigrants</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25 million immigrants between 1865-1914</a:t>
            </a:r>
          </a:p>
          <a:p>
            <a:r>
              <a:rPr lang="en-US" dirty="0" smtClean="0"/>
              <a:t>Most were from Europe.</a:t>
            </a:r>
          </a:p>
          <a:p>
            <a:r>
              <a:rPr lang="en-US" dirty="0" smtClean="0"/>
              <a:t>Conditions in Europe:</a:t>
            </a:r>
          </a:p>
          <a:p>
            <a:pPr lvl="1"/>
            <a:r>
              <a:rPr lang="en-US" dirty="0" smtClean="0"/>
              <a:t>Strict social class hierarchy</a:t>
            </a:r>
          </a:p>
          <a:p>
            <a:pPr lvl="1"/>
            <a:r>
              <a:rPr lang="en-US" dirty="0" smtClean="0"/>
              <a:t>Land shortage</a:t>
            </a:r>
          </a:p>
          <a:p>
            <a:pPr lvl="1"/>
            <a:r>
              <a:rPr lang="en-US" dirty="0" smtClean="0"/>
              <a:t>Disease epidemics</a:t>
            </a:r>
          </a:p>
          <a:p>
            <a:pPr lvl="1"/>
            <a:r>
              <a:rPr lang="en-US" dirty="0" smtClean="0"/>
              <a:t>Unemployment</a:t>
            </a:r>
          </a:p>
          <a:p>
            <a:pPr lvl="1"/>
            <a:r>
              <a:rPr lang="en-US" dirty="0" smtClean="0"/>
              <a:t>Long military drafts</a:t>
            </a:r>
          </a:p>
          <a:p>
            <a:pPr lvl="1"/>
            <a:r>
              <a:rPr lang="en-US" dirty="0" smtClean="0"/>
              <a:t>Ethnic/religious persecution</a:t>
            </a:r>
          </a:p>
          <a:p>
            <a:pPr lvl="1"/>
            <a:r>
              <a:rPr lang="en-US" dirty="0" smtClean="0"/>
              <a:t>Revolts, revolutions, social unrest in post-French Revolution Europe. </a:t>
            </a:r>
            <a:endParaRPr lang="en-US" dirty="0"/>
          </a:p>
        </p:txBody>
      </p:sp>
    </p:spTree>
    <p:extLst>
      <p:ext uri="{BB962C8B-B14F-4D97-AF65-F5344CB8AC3E}">
        <p14:creationId xmlns:p14="http://schemas.microsoft.com/office/powerpoint/2010/main" val="34342047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American Cities:</a:t>
            </a:r>
            <a:br>
              <a:rPr lang="en-US" dirty="0" smtClean="0"/>
            </a:br>
            <a:r>
              <a:rPr lang="en-US" dirty="0" smtClean="0"/>
              <a:t>Demographics and Culture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“New” immigrants were from south and eastern Europe: Italy, Greece, Austria-Hungary, Serbia, Russia</a:t>
            </a:r>
          </a:p>
          <a:p>
            <a:r>
              <a:rPr lang="en-US" dirty="0" smtClean="0"/>
              <a:t>“Old” immigrants were from northern and western Europe: Ireland, Scotland, Britain, France, Germany, Sweden, Norway, Denmark, the Netherlands.</a:t>
            </a:r>
          </a:p>
          <a:p>
            <a:r>
              <a:rPr lang="en-US" dirty="0" smtClean="0"/>
              <a:t>Formed “ethnic neighborhoods” and created patterns in the urban workforce that are still prevalent today.</a:t>
            </a:r>
            <a:endParaRPr lang="en-US" dirty="0"/>
          </a:p>
        </p:txBody>
      </p:sp>
    </p:spTree>
    <p:extLst>
      <p:ext uri="{BB962C8B-B14F-4D97-AF65-F5344CB8AC3E}">
        <p14:creationId xmlns:p14="http://schemas.microsoft.com/office/powerpoint/2010/main" val="1343863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“Push” and “Pull” Factors</a:t>
            </a:r>
            <a:endParaRPr lang="en-US" dirty="0"/>
          </a:p>
        </p:txBody>
      </p:sp>
      <p:sp>
        <p:nvSpPr>
          <p:cNvPr id="3" name="Content Placeholder 2"/>
          <p:cNvSpPr>
            <a:spLocks noGrp="1"/>
          </p:cNvSpPr>
          <p:nvPr>
            <p:ph idx="1"/>
          </p:nvPr>
        </p:nvSpPr>
        <p:spPr/>
        <p:txBody>
          <a:bodyPr/>
          <a:lstStyle/>
          <a:p>
            <a:r>
              <a:rPr lang="en-US" dirty="0" smtClean="0"/>
              <a:t>Push factors: What conditions made immigrants leave their home country?</a:t>
            </a:r>
          </a:p>
          <a:p>
            <a:endParaRPr lang="en-US" dirty="0"/>
          </a:p>
          <a:p>
            <a:r>
              <a:rPr lang="en-US" dirty="0" smtClean="0"/>
              <a:t>Pull factors: What was it about America that attracted them?</a:t>
            </a:r>
            <a:endParaRPr lang="en-US" dirty="0"/>
          </a:p>
        </p:txBody>
      </p:sp>
    </p:spTree>
    <p:extLst>
      <p:ext uri="{BB962C8B-B14F-4D97-AF65-F5344CB8AC3E}">
        <p14:creationId xmlns:p14="http://schemas.microsoft.com/office/powerpoint/2010/main" val="17657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Ellis Island: New York Harbor</a:t>
            </a:r>
            <a:endParaRPr lang="en-US" dirty="0"/>
          </a:p>
        </p:txBody>
      </p:sp>
      <p:sp>
        <p:nvSpPr>
          <p:cNvPr id="3" name="Content Placeholder 2"/>
          <p:cNvSpPr>
            <a:spLocks noGrp="1"/>
          </p:cNvSpPr>
          <p:nvPr>
            <p:ph idx="1"/>
          </p:nvPr>
        </p:nvSpPr>
        <p:spPr/>
        <p:txBody>
          <a:bodyPr/>
          <a:lstStyle/>
          <a:p>
            <a:r>
              <a:rPr lang="en-US" dirty="0" smtClean="0"/>
              <a:t>1892-1954</a:t>
            </a:r>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699164"/>
            <a:ext cx="4724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371600"/>
            <a:ext cx="489931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63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prstClr val="black"/>
                </a:solidFill>
              </a:rPr>
              <a:t>“Welcome </a:t>
            </a:r>
            <a:r>
              <a:rPr lang="en-US" sz="3200" dirty="0">
                <a:solidFill>
                  <a:prstClr val="black"/>
                </a:solidFill>
              </a:rPr>
              <a:t>to All.” J. </a:t>
            </a:r>
            <a:r>
              <a:rPr lang="en-US" sz="3200" dirty="0" err="1">
                <a:solidFill>
                  <a:prstClr val="black"/>
                </a:solidFill>
              </a:rPr>
              <a:t>Keppler</a:t>
            </a:r>
            <a:r>
              <a:rPr lang="en-US" sz="3200" dirty="0">
                <a:solidFill>
                  <a:prstClr val="black"/>
                </a:solidFill>
              </a:rPr>
              <a:t>, Puck Magazine. 1880.</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9917" y="1616611"/>
            <a:ext cx="7084166"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722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“Where the Blame Lies”. Grant E. Hamilton, Judge Magazine. 1891, New York City.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7876" y="1729396"/>
            <a:ext cx="7468247" cy="426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505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Asian Immigration</a:t>
            </a:r>
            <a:endParaRPr lang="en-US" dirty="0"/>
          </a:p>
        </p:txBody>
      </p:sp>
      <p:sp>
        <p:nvSpPr>
          <p:cNvPr id="3" name="Content Placeholder 2"/>
          <p:cNvSpPr>
            <a:spLocks noGrp="1"/>
          </p:cNvSpPr>
          <p:nvPr>
            <p:ph idx="1"/>
          </p:nvPr>
        </p:nvSpPr>
        <p:spPr/>
        <p:txBody>
          <a:bodyPr/>
          <a:lstStyle/>
          <a:p>
            <a:r>
              <a:rPr lang="en-US" dirty="0" smtClean="0"/>
              <a:t>Most came from China, due to the unrest in China from the Taiping Rebellion, an effect of the Opium War.</a:t>
            </a:r>
          </a:p>
          <a:p>
            <a:pPr lvl="1"/>
            <a:r>
              <a:rPr lang="en-US" dirty="0" smtClean="0"/>
              <a:t>Famine, peasant revolts, civil war, poverty</a:t>
            </a:r>
          </a:p>
          <a:p>
            <a:r>
              <a:rPr lang="en-US" dirty="0" smtClean="0"/>
              <a:t>Most did not strike it rich in the Gold Rush, and became railroad workers, laborers, merchants, and craftsmen.</a:t>
            </a:r>
          </a:p>
          <a:p>
            <a:pPr marL="0" indent="0">
              <a:buNone/>
            </a:pPr>
            <a:endParaRPr lang="en-US" dirty="0"/>
          </a:p>
        </p:txBody>
      </p:sp>
    </p:spTree>
    <p:extLst>
      <p:ext uri="{BB962C8B-B14F-4D97-AF65-F5344CB8AC3E}">
        <p14:creationId xmlns:p14="http://schemas.microsoft.com/office/powerpoint/2010/main" val="2709377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3783</TotalTime>
  <Words>518</Words>
  <Application>Microsoft Office PowerPoint</Application>
  <PresentationFormat>On-screen Show (4:3)</PresentationFormat>
  <Paragraphs>52</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Urban America: IMMIGRATION</vt:lpstr>
      <vt:lpstr>PowerPoint Presentation</vt:lpstr>
      <vt:lpstr>The “New” Wave of Immigrants</vt:lpstr>
      <vt:lpstr>Changing American Cities: Demographics and Culture</vt:lpstr>
      <vt:lpstr>“Push” and “Pull” Factors</vt:lpstr>
      <vt:lpstr>Ellis Island: New York Harbor</vt:lpstr>
      <vt:lpstr>“Welcome to All.” J. Keppler, Puck Magazine. 1880.</vt:lpstr>
      <vt:lpstr>“Where the Blame Lies”. Grant E. Hamilton, Judge Magazine. 1891, New York City. </vt:lpstr>
      <vt:lpstr>Asian Immigration</vt:lpstr>
      <vt:lpstr>Angel Island, San Francisco Bay 1910-1940</vt:lpstr>
      <vt:lpstr>Nativism Resurges</vt:lpstr>
      <vt:lpstr>PowerPoint Presentation</vt:lpstr>
      <vt:lpstr>Nativists Organize</vt:lpstr>
      <vt:lpstr>PowerPoint Presentation</vt:lpstr>
      <vt:lpstr>PowerPoint Presentation</vt:lpstr>
      <vt:lpstr>Immigration and Urbanization</vt:lpstr>
      <vt:lpstr>New Immigration Laws (both signed by President Chester Arthur)</vt:lpstr>
    </vt:vector>
  </TitlesOfParts>
  <Company>MDUSD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America: IMMIGRATION</dc:title>
  <dc:creator>Paula Dillon</dc:creator>
  <cp:lastModifiedBy>dillonp</cp:lastModifiedBy>
  <cp:revision>15</cp:revision>
  <dcterms:created xsi:type="dcterms:W3CDTF">2017-01-03T08:02:35Z</dcterms:created>
  <dcterms:modified xsi:type="dcterms:W3CDTF">2019-11-20T07:02:45Z</dcterms:modified>
</cp:coreProperties>
</file>