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88296D6A-1C90-4D1F-B6F1-A381834BFFF4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6B34EB85-5337-4DD3-9D05-73D10BF5E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84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FD74-4B72-4952-9C14-46D8B0D2C943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1945-A032-4198-A11B-E1ADBC336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6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FD74-4B72-4952-9C14-46D8B0D2C943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1945-A032-4198-A11B-E1ADBC336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75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FD74-4B72-4952-9C14-46D8B0D2C943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1945-A032-4198-A11B-E1ADBC336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17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FD74-4B72-4952-9C14-46D8B0D2C943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1945-A032-4198-A11B-E1ADBC336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0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FD74-4B72-4952-9C14-46D8B0D2C943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1945-A032-4198-A11B-E1ADBC336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28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FD74-4B72-4952-9C14-46D8B0D2C943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1945-A032-4198-A11B-E1ADBC336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94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FD74-4B72-4952-9C14-46D8B0D2C943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1945-A032-4198-A11B-E1ADBC336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1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FD74-4B72-4952-9C14-46D8B0D2C943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1945-A032-4198-A11B-E1ADBC336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180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FD74-4B72-4952-9C14-46D8B0D2C943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1945-A032-4198-A11B-E1ADBC336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37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FD74-4B72-4952-9C14-46D8B0D2C943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1945-A032-4198-A11B-E1ADBC336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36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AFD74-4B72-4952-9C14-46D8B0D2C943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1945-A032-4198-A11B-E1ADBC336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2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AFD74-4B72-4952-9C14-46D8B0D2C943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91945-A032-4198-A11B-E1ADBC336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8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76200"/>
            <a:ext cx="502920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467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8392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318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Anti-Trust Action</a:t>
            </a:r>
            <a:br>
              <a:rPr lang="en-US" dirty="0" smtClean="0"/>
            </a:br>
            <a:r>
              <a:rPr lang="en-US" sz="2400" dirty="0"/>
              <a:t>R</a:t>
            </a:r>
            <a:r>
              <a:rPr lang="en-US" sz="2400" dirty="0" smtClean="0"/>
              <a:t>egulating Big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Wilson was anti-trust at first, but later realized Roosevelt was right.</a:t>
            </a:r>
          </a:p>
          <a:p>
            <a:r>
              <a:rPr lang="en-US" dirty="0" smtClean="0"/>
              <a:t>Created the </a:t>
            </a:r>
            <a:r>
              <a:rPr lang="en-US" b="1" u="sng" dirty="0" smtClean="0"/>
              <a:t>Federal Trade Commission (FTC) </a:t>
            </a:r>
            <a:r>
              <a:rPr lang="en-US" dirty="0" smtClean="0"/>
              <a:t>to monitor companies.</a:t>
            </a:r>
          </a:p>
          <a:p>
            <a:pPr lvl="1"/>
            <a:r>
              <a:rPr lang="en-US" dirty="0" smtClean="0"/>
              <a:t>Ensures they don’t engage in unfair trade practices.</a:t>
            </a:r>
          </a:p>
          <a:p>
            <a:r>
              <a:rPr lang="en-US" b="1" u="sng" dirty="0" smtClean="0"/>
              <a:t>Clayton Anti-Trust Act: </a:t>
            </a:r>
            <a:r>
              <a:rPr lang="en-US" dirty="0" smtClean="0"/>
              <a:t>outlawed price manipulation and other unfair practices.</a:t>
            </a:r>
          </a:p>
          <a:p>
            <a:pPr lvl="1"/>
            <a:r>
              <a:rPr lang="en-US" dirty="0" smtClean="0"/>
              <a:t>Hailed by union leaders as the “Magna Carta” of workers.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53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of Progressivism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Wilson and Roosevelt both expanded the size of the fed government and power of the President; regulated economy and finance of the country.</a:t>
            </a:r>
          </a:p>
          <a:p>
            <a:r>
              <a:rPr lang="en-US" dirty="0" smtClean="0"/>
              <a:t>Could not end racial or religious discrimination or Jim Crow laws.</a:t>
            </a:r>
          </a:p>
          <a:p>
            <a:r>
              <a:rPr lang="en-US" u="sng" dirty="0" smtClean="0"/>
              <a:t>1905 Niagara Movement</a:t>
            </a:r>
            <a:r>
              <a:rPr lang="en-US" dirty="0" smtClean="0"/>
              <a:t>- W.E.B. Du Bois </a:t>
            </a:r>
            <a:r>
              <a:rPr lang="en-US" dirty="0" err="1" smtClean="0"/>
              <a:t>amd</a:t>
            </a:r>
            <a:r>
              <a:rPr lang="en-US" dirty="0" smtClean="0"/>
              <a:t> other African American leaders met to demand equal rights and end lynching.</a:t>
            </a:r>
          </a:p>
          <a:p>
            <a:r>
              <a:rPr lang="en-US" dirty="0" smtClean="0"/>
              <a:t>After </a:t>
            </a:r>
            <a:r>
              <a:rPr lang="en-US" u="sng" dirty="0" smtClean="0"/>
              <a:t>1908 race riots </a:t>
            </a:r>
            <a:r>
              <a:rPr lang="en-US" dirty="0" smtClean="0"/>
              <a:t>in Springfield, Ill., NAACP was founded.</a:t>
            </a:r>
          </a:p>
          <a:p>
            <a:r>
              <a:rPr lang="en-US" u="sng" dirty="0" smtClean="0"/>
              <a:t>Anti-Defamation League </a:t>
            </a:r>
            <a:r>
              <a:rPr lang="en-US" dirty="0" smtClean="0"/>
              <a:t>was founded to fight anti-Jewish discrimination after lynching of Leo Frank.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52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Wilson Years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End of Progressivism</a:t>
            </a:r>
          </a:p>
          <a:p>
            <a:r>
              <a:rPr lang="en-US" dirty="0" err="1" smtClean="0"/>
              <a:t>Ch</a:t>
            </a:r>
            <a:r>
              <a:rPr lang="en-US" dirty="0" smtClean="0"/>
              <a:t> 6 Section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03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Election of 1912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957012"/>
              </p:ext>
            </p:extLst>
          </p:nvPr>
        </p:nvGraphicFramePr>
        <p:xfrm>
          <a:off x="381000" y="1524000"/>
          <a:ext cx="8229600" cy="513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Democratic Nominee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Republican Nominees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 smtClean="0"/>
                    </a:p>
                    <a:p>
                      <a:pPr algn="ctr"/>
                      <a:r>
                        <a:rPr lang="en-US" sz="2800" b="1" dirty="0" smtClean="0"/>
                        <a:t>Woodrow Wilson</a:t>
                      </a:r>
                    </a:p>
                    <a:p>
                      <a:pPr marL="457200" indent="-457200" algn="l">
                        <a:buFontTx/>
                        <a:buChar char="-"/>
                      </a:pPr>
                      <a:r>
                        <a:rPr lang="en-US" sz="2800" dirty="0" smtClean="0"/>
                        <a:t>Academic career, fairly</a:t>
                      </a:r>
                      <a:r>
                        <a:rPr lang="en-US" sz="2800" baseline="0" dirty="0" smtClean="0"/>
                        <a:t> new to politics</a:t>
                      </a:r>
                    </a:p>
                    <a:p>
                      <a:pPr marL="457200" indent="-457200" algn="l">
                        <a:buFontTx/>
                        <a:buChar char="-"/>
                      </a:pPr>
                      <a:r>
                        <a:rPr lang="en-US" sz="2800" baseline="0" dirty="0" smtClean="0"/>
                        <a:t>President of Princeton</a:t>
                      </a:r>
                    </a:p>
                    <a:p>
                      <a:pPr marL="457200" indent="-457200" algn="l">
                        <a:buFontTx/>
                        <a:buChar char="-"/>
                      </a:pPr>
                      <a:r>
                        <a:rPr lang="en-US" sz="2800" baseline="0" dirty="0" smtClean="0"/>
                        <a:t>Governor of New Jersey</a:t>
                      </a:r>
                      <a:endParaRPr lang="en-US" sz="2800" dirty="0" smtClean="0"/>
                    </a:p>
                    <a:p>
                      <a:pPr marL="457200" indent="-457200" algn="ctr">
                        <a:buFontTx/>
                        <a:buChar char="-"/>
                      </a:pPr>
                      <a:endParaRPr lang="en-US" sz="2800" dirty="0" smtClean="0"/>
                    </a:p>
                    <a:p>
                      <a:pPr marL="457200" indent="-457200" algn="ctr">
                        <a:buFontTx/>
                        <a:buChar char="-"/>
                      </a:pPr>
                      <a:endParaRPr lang="en-US" sz="2800" dirty="0" smtClean="0"/>
                    </a:p>
                    <a:p>
                      <a:pPr marL="457200" indent="-457200" algn="l">
                        <a:buFontTx/>
                        <a:buChar char="-"/>
                      </a:pPr>
                      <a:r>
                        <a:rPr lang="en-US" sz="2400" i="1" dirty="0" smtClean="0"/>
                        <a:t>Since Wilson’s victory,</a:t>
                      </a:r>
                      <a:r>
                        <a:rPr lang="en-US" sz="2400" i="1" baseline="0" dirty="0" smtClean="0"/>
                        <a:t> progressivism has been associated w/ Democrats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William Howard Taft</a:t>
                      </a:r>
                    </a:p>
                    <a:p>
                      <a:pPr algn="ctr"/>
                      <a:r>
                        <a:rPr lang="en-US" sz="2800" dirty="0" smtClean="0"/>
                        <a:t>- Conservative </a:t>
                      </a:r>
                    </a:p>
                    <a:p>
                      <a:pPr algn="ctr"/>
                      <a:r>
                        <a:rPr lang="en-US" sz="2800" dirty="0" smtClean="0"/>
                        <a:t>________________</a:t>
                      </a:r>
                    </a:p>
                    <a:p>
                      <a:pPr algn="ctr"/>
                      <a:endParaRPr lang="en-US" sz="2800" dirty="0" smtClean="0"/>
                    </a:p>
                    <a:p>
                      <a:pPr algn="ctr"/>
                      <a:r>
                        <a:rPr lang="en-US" sz="2800" b="1" dirty="0" smtClean="0"/>
                        <a:t>Theodore</a:t>
                      </a:r>
                      <a:r>
                        <a:rPr lang="en-US" sz="2800" b="1" baseline="0" dirty="0" smtClean="0"/>
                        <a:t> Roosevelt</a:t>
                      </a:r>
                    </a:p>
                    <a:p>
                      <a:pPr marL="457200" indent="-457200" algn="ctr">
                        <a:buFontTx/>
                        <a:buChar char="-"/>
                      </a:pPr>
                      <a:r>
                        <a:rPr lang="en-US" sz="2800" baseline="0" dirty="0" smtClean="0"/>
                        <a:t>Progressive “Bull Moose”</a:t>
                      </a:r>
                    </a:p>
                    <a:p>
                      <a:pPr marL="457200" indent="-457200" algn="ctr">
                        <a:buFontTx/>
                        <a:buChar char="-"/>
                      </a:pPr>
                      <a:endParaRPr lang="en-US" sz="2800" baseline="0" dirty="0" smtClean="0"/>
                    </a:p>
                    <a:p>
                      <a:pPr marL="457200" indent="-457200" algn="ctr">
                        <a:buFontTx/>
                        <a:buChar char="-"/>
                      </a:pPr>
                      <a:r>
                        <a:rPr lang="en-US" sz="2400" baseline="0" dirty="0" smtClean="0"/>
                        <a:t>Split Republican Party made it possible for the Democrats to win.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102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Roosevelt vs. Wilson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6037157"/>
              </p:ext>
            </p:extLst>
          </p:nvPr>
        </p:nvGraphicFramePr>
        <p:xfrm>
          <a:off x="457200" y="1600200"/>
          <a:ext cx="8229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Roosevelt: “New Nationalism”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Wilson: “New Freedom”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800" dirty="0" smtClean="0"/>
                        <a:t>Accepted large trusts, but believed in monitoring them</a:t>
                      </a:r>
                      <a:r>
                        <a:rPr lang="en-US" sz="2800" baseline="0" dirty="0" smtClean="0"/>
                        <a:t> (</a:t>
                      </a:r>
                      <a:r>
                        <a:rPr lang="en-US" sz="2800" baseline="0" dirty="0" err="1" smtClean="0"/>
                        <a:t>Dept</a:t>
                      </a:r>
                      <a:r>
                        <a:rPr lang="en-US" sz="2800" baseline="0" dirty="0" smtClean="0"/>
                        <a:t> of Commerce and Labor).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800" baseline="0" dirty="0" smtClean="0"/>
                        <a:t>Supported laws to protect women, children, and provide worker’s comp.</a:t>
                      </a: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 Didn’t like T. </a:t>
                      </a:r>
                      <a:r>
                        <a:rPr lang="en-US" sz="2800" dirty="0" err="1" smtClean="0"/>
                        <a:t>Roo’s</a:t>
                      </a:r>
                      <a:r>
                        <a:rPr lang="en-US" sz="2800" dirty="0" smtClean="0"/>
                        <a:t> “regulated monopoly” and thought the fed government had too much power over the economy (reduced competition).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021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Wilson’s Reforms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Income Tax and the 16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pPr lvl="1"/>
            <a:r>
              <a:rPr lang="en-US" b="1" u="sng" dirty="0" smtClean="0"/>
              <a:t>Direct tax</a:t>
            </a:r>
            <a:r>
              <a:rPr lang="en-US" dirty="0" smtClean="0"/>
              <a:t>- tax on a person or their property (i.e. property tax)</a:t>
            </a:r>
          </a:p>
          <a:p>
            <a:pPr lvl="1"/>
            <a:r>
              <a:rPr lang="en-US" b="1" u="sng" dirty="0" smtClean="0"/>
              <a:t>Indirect tax</a:t>
            </a:r>
            <a:r>
              <a:rPr lang="en-US" dirty="0" smtClean="0"/>
              <a:t>- Someone pays, but the burden is actually on someone else (i.e. sales tax)</a:t>
            </a:r>
          </a:p>
          <a:p>
            <a:pPr lvl="1"/>
            <a:r>
              <a:rPr lang="en-US" dirty="0" smtClean="0"/>
              <a:t>Until 1900, the government used to raise most funds through </a:t>
            </a:r>
            <a:r>
              <a:rPr lang="en-US" u="sng" dirty="0" smtClean="0"/>
              <a:t>indirect taxes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But progressives think the best way to raise $$$ is through </a:t>
            </a:r>
            <a:r>
              <a:rPr lang="en-US" b="1" u="sng" dirty="0" smtClean="0"/>
              <a:t>income taxes. </a:t>
            </a:r>
          </a:p>
          <a:p>
            <a:pPr lvl="2"/>
            <a:r>
              <a:rPr lang="en-US" dirty="0" smtClean="0"/>
              <a:t>Why?? Who pays more indirect taxes? </a:t>
            </a:r>
            <a:r>
              <a:rPr lang="en-US" dirty="0" err="1" smtClean="0"/>
              <a:t>Wh</a:t>
            </a:r>
            <a:r>
              <a:rPr lang="en-US" dirty="0" smtClean="0"/>
              <a:t> would pay more income taxes?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41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Income Tax!!!!!!!!!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Income tax is </a:t>
            </a:r>
            <a:r>
              <a:rPr lang="en-US" i="1" dirty="0" smtClean="0"/>
              <a:t>graduated</a:t>
            </a:r>
            <a:r>
              <a:rPr lang="en-US" dirty="0" smtClean="0"/>
              <a:t> (based on how much $$$ a person makes).</a:t>
            </a:r>
          </a:p>
          <a:p>
            <a:r>
              <a:rPr lang="en-US" dirty="0" smtClean="0"/>
              <a:t>Congress had struck down a law on income taxes because it taxed all income, not just wages (i.e. property rent, stock dividends…)</a:t>
            </a:r>
          </a:p>
          <a:p>
            <a:r>
              <a:rPr lang="en-US" dirty="0" smtClean="0"/>
              <a:t>It was unconstitutional because it was not proportionally divided among states.</a:t>
            </a:r>
          </a:p>
          <a:p>
            <a:r>
              <a:rPr lang="en-US" dirty="0" smtClean="0"/>
              <a:t>But this means that income taxes fall on </a:t>
            </a:r>
            <a:r>
              <a:rPr lang="en-US" b="1" dirty="0" smtClean="0"/>
              <a:t>only wages</a:t>
            </a:r>
            <a:r>
              <a:rPr lang="en-US" dirty="0" smtClean="0"/>
              <a:t>– </a:t>
            </a:r>
            <a:r>
              <a:rPr lang="en-US" i="1" dirty="0" smtClean="0"/>
              <a:t>working people who cannot afford to invest.</a:t>
            </a:r>
          </a:p>
          <a:p>
            <a:r>
              <a:rPr lang="en-US" i="1" dirty="0" smtClean="0"/>
              <a:t>So working people would be paying more income taxes than rich people who make money by other means.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8977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Progressives wanted an amendment that would tax all income, regardless of the source, without dividing proportionally among the states.</a:t>
            </a:r>
          </a:p>
          <a:p>
            <a:r>
              <a:rPr lang="en-US" dirty="0" smtClean="0"/>
              <a:t>Supported by Taft and Roosevelt, and passed Feb 1913. </a:t>
            </a:r>
          </a:p>
          <a:p>
            <a:r>
              <a:rPr lang="en-US" dirty="0" smtClean="0"/>
              <a:t>Wilson later addressed Congress himself </a:t>
            </a:r>
            <a:r>
              <a:rPr lang="en-US" i="1" dirty="0" smtClean="0"/>
              <a:t>(1</a:t>
            </a:r>
            <a:r>
              <a:rPr lang="en-US" i="1" baseline="30000" dirty="0" smtClean="0"/>
              <a:t>st</a:t>
            </a:r>
            <a:r>
              <a:rPr lang="en-US" i="1" dirty="0" smtClean="0"/>
              <a:t> State of the Union address)</a:t>
            </a:r>
            <a:r>
              <a:rPr lang="en-US" dirty="0" smtClean="0"/>
              <a:t> and asked to reduce tariffs and establish a federal income tax.</a:t>
            </a:r>
          </a:p>
          <a:p>
            <a:r>
              <a:rPr lang="en-US" u="sng" dirty="0" smtClean="0"/>
              <a:t>Revenue Act (Underwood-Simmons) 1913- </a:t>
            </a:r>
            <a:r>
              <a:rPr lang="en-US" dirty="0" smtClean="0"/>
              <a:t>reduced tariffs to 30% and established        </a:t>
            </a:r>
            <a:r>
              <a:rPr lang="en-US" b="1" i="1" u="sng" dirty="0" smtClean="0"/>
              <a:t>federal income tax.</a:t>
            </a:r>
            <a:endParaRPr lang="en-US" b="1" i="1" u="sng" dirty="0"/>
          </a:p>
        </p:txBody>
      </p:sp>
    </p:spTree>
    <p:extLst>
      <p:ext uri="{BB962C8B-B14F-4D97-AF65-F5344CB8AC3E}">
        <p14:creationId xmlns:p14="http://schemas.microsoft.com/office/powerpoint/2010/main" val="353620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does your federal income tax $ go???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25%: </a:t>
            </a:r>
            <a:r>
              <a:rPr lang="en-US" sz="2400" dirty="0" smtClean="0"/>
              <a:t>Military (Defense Budget)</a:t>
            </a:r>
          </a:p>
          <a:p>
            <a:r>
              <a:rPr lang="en-US" sz="2400" b="1" dirty="0" smtClean="0"/>
              <a:t>22.5%: </a:t>
            </a:r>
            <a:r>
              <a:rPr lang="en-US" sz="2400" dirty="0" smtClean="0"/>
              <a:t>Health care programs</a:t>
            </a:r>
          </a:p>
          <a:p>
            <a:r>
              <a:rPr lang="en-US" sz="2400" b="1" dirty="0" smtClean="0"/>
              <a:t>17%: </a:t>
            </a:r>
            <a:r>
              <a:rPr lang="en-US" sz="2400" dirty="0" smtClean="0"/>
              <a:t>Various programs for those in need (retirement benefits for fed employees, food welfare, child tax credit, </a:t>
            </a:r>
            <a:r>
              <a:rPr lang="en-US" sz="2400" dirty="0" err="1" smtClean="0"/>
              <a:t>etc</a:t>
            </a:r>
            <a:r>
              <a:rPr lang="en-US" sz="2400" dirty="0" smtClean="0"/>
              <a:t>)</a:t>
            </a:r>
          </a:p>
          <a:p>
            <a:r>
              <a:rPr lang="en-US" sz="2400" b="1" dirty="0" smtClean="0"/>
              <a:t>8%: </a:t>
            </a:r>
            <a:r>
              <a:rPr lang="en-US" sz="2400" dirty="0" smtClean="0"/>
              <a:t>pay off interest on national debt</a:t>
            </a:r>
          </a:p>
          <a:p>
            <a:r>
              <a:rPr lang="en-US" sz="2400" b="1" dirty="0" smtClean="0"/>
              <a:t>4.5%: </a:t>
            </a:r>
            <a:r>
              <a:rPr lang="en-US" sz="2400" dirty="0" smtClean="0"/>
              <a:t>Veterans benefits</a:t>
            </a:r>
          </a:p>
          <a:p>
            <a:r>
              <a:rPr lang="en-US" sz="2400" b="1" dirty="0" smtClean="0"/>
              <a:t>3.3%: </a:t>
            </a:r>
            <a:r>
              <a:rPr lang="en-US" sz="2400" dirty="0" smtClean="0"/>
              <a:t>Education</a:t>
            </a:r>
          </a:p>
          <a:p>
            <a:r>
              <a:rPr lang="en-US" sz="2400" b="1" dirty="0" smtClean="0"/>
              <a:t>2%: </a:t>
            </a:r>
            <a:r>
              <a:rPr lang="en-US" sz="2400" dirty="0" smtClean="0"/>
              <a:t>Immigration and law enforcement programs</a:t>
            </a:r>
          </a:p>
          <a:p>
            <a:r>
              <a:rPr lang="en-US" sz="2400" b="1" dirty="0" smtClean="0"/>
              <a:t>2%: </a:t>
            </a:r>
            <a:r>
              <a:rPr lang="en-US" sz="2400" dirty="0" smtClean="0"/>
              <a:t>Natural Resource Management</a:t>
            </a:r>
          </a:p>
          <a:p>
            <a:r>
              <a:rPr lang="en-US" sz="2400" b="1" dirty="0" smtClean="0"/>
              <a:t>1.7%</a:t>
            </a:r>
            <a:r>
              <a:rPr lang="en-US" sz="2400" dirty="0" smtClean="0"/>
              <a:t>: International initiatives (diplomatic missions, humanitarian aid, </a:t>
            </a:r>
            <a:r>
              <a:rPr lang="en-US" sz="2400" dirty="0" err="1" smtClean="0"/>
              <a:t>etc</a:t>
            </a:r>
            <a:r>
              <a:rPr lang="en-US" sz="2400" dirty="0" smtClean="0"/>
              <a:t>)</a:t>
            </a:r>
          </a:p>
          <a:p>
            <a:r>
              <a:rPr lang="en-US" sz="2400" b="1" dirty="0" smtClean="0"/>
              <a:t>1%</a:t>
            </a:r>
            <a:r>
              <a:rPr lang="en-US" sz="2400" dirty="0" smtClean="0"/>
              <a:t>: Science programs (NASA, </a:t>
            </a:r>
            <a:r>
              <a:rPr lang="en-US" sz="2400" dirty="0" err="1" smtClean="0"/>
              <a:t>etc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7333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Federal Reserve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Federal Reserve Act 1913- created regional reserve banks (12 total).</a:t>
            </a:r>
          </a:p>
          <a:p>
            <a:pPr lvl="1"/>
            <a:r>
              <a:rPr lang="en-US" dirty="0" smtClean="0"/>
              <a:t>President appoints Board of </a:t>
            </a:r>
            <a:r>
              <a:rPr lang="en-US" dirty="0" err="1" smtClean="0"/>
              <a:t>Governers</a:t>
            </a:r>
            <a:r>
              <a:rPr lang="en-US" dirty="0" smtClean="0"/>
              <a:t> who supervise the bank.</a:t>
            </a:r>
          </a:p>
          <a:p>
            <a:pPr lvl="1"/>
            <a:r>
              <a:rPr lang="en-US" dirty="0" smtClean="0"/>
              <a:t>They set the interest rates and control the amount of $ in circulation.</a:t>
            </a:r>
          </a:p>
          <a:p>
            <a:r>
              <a:rPr lang="en-US" dirty="0" smtClean="0"/>
              <a:t>One of the most significant pieces of legislation in American history.</a:t>
            </a:r>
          </a:p>
          <a:p>
            <a:r>
              <a:rPr lang="en-US" dirty="0" smtClean="0"/>
              <a:t>Uses monetary policy to manage the nation’s economy.</a:t>
            </a:r>
          </a:p>
          <a:p>
            <a:pPr lvl="1"/>
            <a:r>
              <a:rPr lang="en-US" dirty="0" smtClean="0"/>
              <a:t>If the Fed sets low interest rates, people borrow more </a:t>
            </a:r>
            <a:r>
              <a:rPr lang="en-US" dirty="0" smtClean="0">
                <a:sym typeface="Wingdings" panose="05000000000000000000" pitchFamily="2" charset="2"/>
              </a:rPr>
              <a:t> increases money in circulation.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If they set high interest rates  decreases $ in circulation, which reduces inflation.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73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734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The Wilson Years</vt:lpstr>
      <vt:lpstr>The Election of 1912</vt:lpstr>
      <vt:lpstr>Roosevelt vs. Wilson</vt:lpstr>
      <vt:lpstr>Wilson’s Reforms</vt:lpstr>
      <vt:lpstr>Income Tax!!!!!!!!!</vt:lpstr>
      <vt:lpstr>16th Amendment</vt:lpstr>
      <vt:lpstr>Where does your federal income tax $ go???</vt:lpstr>
      <vt:lpstr>The Federal Reserve</vt:lpstr>
      <vt:lpstr>PowerPoint Presentation</vt:lpstr>
      <vt:lpstr>Anti-Trust Action Regulating Big Business</vt:lpstr>
      <vt:lpstr>Limits of Progressivism</vt:lpstr>
    </vt:vector>
  </TitlesOfParts>
  <Company>MDUSD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Paula Dillon</dc:creator>
  <cp:lastModifiedBy>Paula Dillon</cp:lastModifiedBy>
  <cp:revision>14</cp:revision>
  <cp:lastPrinted>2017-02-16T08:19:48Z</cp:lastPrinted>
  <dcterms:created xsi:type="dcterms:W3CDTF">2017-02-15T06:30:47Z</dcterms:created>
  <dcterms:modified xsi:type="dcterms:W3CDTF">2017-02-16T08:28:45Z</dcterms:modified>
</cp:coreProperties>
</file>