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audio/unknown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2.mov" ContentType="video/unknown"/>
  <Override PartName="/ppt/media/media3.mov" ContentType="video/unknown"/>
  <Override PartName="/ppt/media/media4.mov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flat">
              <a:solidFill>
                <a:srgbClr val="A2A1A6"/>
              </a:solidFill>
              <a:prstDash val="solid"/>
              <a:miter lim="400000"/>
            </a:ln>
          </a:left>
          <a:right>
            <a:ln w="25400" cap="flat">
              <a:solidFill>
                <a:srgbClr val="A2A1A6"/>
              </a:solidFill>
              <a:prstDash val="solid"/>
              <a:miter lim="400000"/>
            </a:ln>
          </a:right>
          <a:top>
            <a:ln w="25400" cap="flat">
              <a:solidFill>
                <a:srgbClr val="A2A1A6"/>
              </a:solidFill>
              <a:prstDash val="solid"/>
              <a:miter lim="400000"/>
            </a:ln>
          </a:top>
          <a:bottom>
            <a:ln w="25400" cap="flat">
              <a:solidFill>
                <a:srgbClr val="A2A1A6"/>
              </a:solidFill>
              <a:prstDash val="solid"/>
              <a:miter lim="400000"/>
            </a:ln>
          </a:bottom>
          <a:insideH>
            <a:ln w="25400" cap="flat">
              <a:solidFill>
                <a:srgbClr val="A2A1A6"/>
              </a:solidFill>
              <a:prstDash val="solid"/>
              <a:miter lim="400000"/>
            </a:ln>
          </a:insideH>
          <a:insideV>
            <a:ln w="25400" cap="flat">
              <a:solidFill>
                <a:srgbClr val="A2A1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flat">
              <a:solidFill>
                <a:srgbClr val="A2A1A6"/>
              </a:solidFill>
              <a:prstDash val="solid"/>
              <a:miter lim="400000"/>
            </a:ln>
          </a:left>
          <a:right>
            <a:ln w="25400" cap="flat">
              <a:solidFill>
                <a:srgbClr val="A2A1A6"/>
              </a:solidFill>
              <a:prstDash val="solid"/>
              <a:miter lim="400000"/>
            </a:ln>
          </a:right>
          <a:top>
            <a:ln w="25400" cap="flat">
              <a:solidFill>
                <a:srgbClr val="A2A1A6"/>
              </a:solidFill>
              <a:prstDash val="solid"/>
              <a:miter lim="400000"/>
            </a:ln>
          </a:top>
          <a:bottom>
            <a:ln w="25400" cap="flat">
              <a:solidFill>
                <a:srgbClr val="A2A1A6"/>
              </a:solidFill>
              <a:prstDash val="solid"/>
              <a:miter lim="400000"/>
            </a:ln>
          </a:bottom>
          <a:insideH>
            <a:ln w="25400" cap="flat">
              <a:solidFill>
                <a:srgbClr val="A2A1A6"/>
              </a:solidFill>
              <a:prstDash val="solid"/>
              <a:miter lim="400000"/>
            </a:ln>
          </a:insideH>
          <a:insideV>
            <a:ln w="25400" cap="flat">
              <a:solidFill>
                <a:srgbClr val="A2A1A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508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1A3A7"/>
              </a:solidFill>
              <a:prstDash val="solid"/>
              <a:miter lim="400000"/>
            </a:ln>
          </a:left>
          <a:right>
            <a:ln w="254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A1A3A7"/>
              </a:solidFill>
              <a:prstDash val="solid"/>
              <a:miter lim="400000"/>
            </a:ln>
          </a:top>
          <a:bottom>
            <a:ln w="25400" cap="flat">
              <a:solidFill>
                <a:srgbClr val="A1A3A7"/>
              </a:solidFill>
              <a:prstDash val="solid"/>
              <a:miter lim="400000"/>
            </a:ln>
          </a:bottom>
          <a:insideH>
            <a:ln w="254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96" y="16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828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7600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422400" y="7861300"/>
            <a:ext cx="10541000" cy="16129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278468" y="89154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5256868" y="8902701"/>
            <a:ext cx="1" cy="596899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278468" y="71882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339858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339908" y="8912250"/>
            <a:ext cx="57973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5"/>
          </p:nvPr>
        </p:nvSpPr>
        <p:spPr>
          <a:xfrm>
            <a:off x="5318308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6"/>
          </p:nvPr>
        </p:nvSpPr>
        <p:spPr>
          <a:xfrm>
            <a:off x="1419408" y="8908389"/>
            <a:ext cx="941732" cy="58552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7"/>
          </p:nvPr>
        </p:nvSpPr>
        <p:spPr>
          <a:xfrm>
            <a:off x="6359707" y="8908389"/>
            <a:ext cx="1069753" cy="58552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pic" idx="18"/>
          </p:nvPr>
        </p:nvSpPr>
        <p:spPr>
          <a:xfrm>
            <a:off x="368300" y="368300"/>
            <a:ext cx="12268200" cy="6731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74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pic" idx="13"/>
          </p:nvPr>
        </p:nvSpPr>
        <p:spPr>
          <a:xfrm>
            <a:off x="368300" y="368300"/>
            <a:ext cx="12268200" cy="7899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5C89A5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pic" sz="half" idx="13"/>
          </p:nvPr>
        </p:nvSpPr>
        <p:spPr>
          <a:xfrm>
            <a:off x="368899" y="368300"/>
            <a:ext cx="6083301" cy="7899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pic" sz="half" idx="14"/>
          </p:nvPr>
        </p:nvSpPr>
        <p:spPr>
          <a:xfrm>
            <a:off x="6540500" y="368300"/>
            <a:ext cx="6096000" cy="7899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sz="quarter" idx="13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pic" idx="14"/>
          </p:nvPr>
        </p:nvSpPr>
        <p:spPr>
          <a:xfrm>
            <a:off x="368899" y="368300"/>
            <a:ext cx="8140701" cy="7899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pic" idx="13"/>
          </p:nvPr>
        </p:nvSpPr>
        <p:spPr>
          <a:xfrm>
            <a:off x="368300" y="368300"/>
            <a:ext cx="8153400" cy="7899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pic" sz="quarter" idx="14"/>
          </p:nvPr>
        </p:nvSpPr>
        <p:spPr>
          <a:xfrm>
            <a:off x="8597900" y="5689600"/>
            <a:ext cx="4038600" cy="2578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pic" sz="quarter" idx="15"/>
          </p:nvPr>
        </p:nvSpPr>
        <p:spPr>
          <a:xfrm>
            <a:off x="8597900" y="368300"/>
            <a:ext cx="4038600" cy="2578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pic" sz="quarter" idx="16"/>
          </p:nvPr>
        </p:nvSpPr>
        <p:spPr>
          <a:xfrm>
            <a:off x="8597900" y="3022600"/>
            <a:ext cx="4038600" cy="25908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6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pic" sz="quarter" idx="13"/>
          </p:nvPr>
        </p:nvSpPr>
        <p:spPr>
          <a:xfrm>
            <a:off x="44831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pic" sz="quarter" idx="14"/>
          </p:nvPr>
        </p:nvSpPr>
        <p:spPr>
          <a:xfrm>
            <a:off x="44831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pic" sz="quarter" idx="15"/>
          </p:nvPr>
        </p:nvSpPr>
        <p:spPr>
          <a:xfrm>
            <a:off x="3683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pic" sz="quarter" idx="16"/>
          </p:nvPr>
        </p:nvSpPr>
        <p:spPr>
          <a:xfrm>
            <a:off x="3683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pic" sz="quarter" idx="17"/>
          </p:nvPr>
        </p:nvSpPr>
        <p:spPr>
          <a:xfrm>
            <a:off x="8597900" y="43561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pic" sz="quarter" idx="18"/>
          </p:nvPr>
        </p:nvSpPr>
        <p:spPr>
          <a:xfrm>
            <a:off x="8597900" y="368300"/>
            <a:ext cx="4038600" cy="39116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42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24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pic" sz="quarter" idx="13"/>
          </p:nvPr>
        </p:nvSpPr>
        <p:spPr>
          <a:xfrm>
            <a:off x="7670800" y="20193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1041400" y="2019300"/>
            <a:ext cx="5334000" cy="2870200"/>
          </a:xfrm>
          <a:prstGeom prst="rect">
            <a:avLst/>
          </a:prstGeom>
        </p:spPr>
        <p:txBody>
          <a:bodyPr anchor="b"/>
          <a:lstStyle>
            <a:lvl1pPr marL="0">
              <a:defRPr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1041400" y="4876800"/>
            <a:ext cx="5334000" cy="2857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pic" sz="quarter" idx="13"/>
          </p:nvPr>
        </p:nvSpPr>
        <p:spPr>
          <a:xfrm>
            <a:off x="7670800" y="2768600"/>
            <a:ext cx="4292600" cy="571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sz="half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3" name="Shape 213"/>
          <p:cNvSpPr>
            <a:spLocks noGrp="1"/>
          </p:cNvSpPr>
          <p:nvPr>
            <p:ph type="body" sz="half" idx="1"/>
          </p:nvPr>
        </p:nvSpPr>
        <p:spPr>
          <a:xfrm>
            <a:off x="6629400" y="2768600"/>
            <a:ext cx="5334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hape 2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283843" y="266700"/>
            <a:ext cx="12452096" cy="9224717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1422400" y="3581400"/>
            <a:ext cx="10528300" cy="2641600"/>
          </a:xfrm>
          <a:prstGeom prst="rect">
            <a:avLst/>
          </a:prstGeom>
        </p:spPr>
        <p:txBody>
          <a:bodyPr lIns="38100" tIns="38100" rIns="38100" bIns="38100"/>
          <a:lstStyle>
            <a:lvl1pPr marL="0">
              <a:lnSpc>
                <a:spcPct val="100000"/>
              </a:lnSpc>
              <a:defRPr sz="7200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sldNum" sz="quarter" idx="2"/>
          </p:nvPr>
        </p:nvSpPr>
        <p:spPr>
          <a:xfrm>
            <a:off x="6370004" y="9486900"/>
            <a:ext cx="283770" cy="27513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283843" y="266700"/>
            <a:ext cx="12452096" cy="9224717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1041400" y="1485900"/>
            <a:ext cx="10922000" cy="6807200"/>
          </a:xfrm>
          <a:prstGeom prst="rect">
            <a:avLst/>
          </a:prstGeom>
        </p:spPr>
        <p:txBody>
          <a:bodyPr lIns="38100" tIns="38100" rIns="38100" bIns="38100"/>
          <a:lstStyle>
            <a:lvl1pPr marL="355600" indent="-355600">
              <a:buBlip>
                <a:blip r:embed="rId2"/>
              </a:buBlip>
              <a:defRPr sz="3400"/>
            </a:lvl1pPr>
            <a:lvl2pPr marL="736600" indent="-355600">
              <a:buBlip>
                <a:blip r:embed="rId2"/>
              </a:buBlip>
              <a:defRPr sz="3400"/>
            </a:lvl2pPr>
            <a:lvl3pPr marL="1117600" indent="-355600">
              <a:buBlip>
                <a:blip r:embed="rId2"/>
              </a:buBlip>
              <a:defRPr sz="3400"/>
            </a:lvl3pPr>
            <a:lvl4pPr marL="1498600" indent="-355600">
              <a:buBlip>
                <a:blip r:embed="rId2"/>
              </a:buBlip>
              <a:defRPr sz="3400"/>
            </a:lvl4pPr>
            <a:lvl5pPr marL="1879600" indent="-355600">
              <a:buBlip>
                <a:blip r:embed="rId2"/>
              </a:buBlip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hape 232"/>
          <p:cNvSpPr>
            <a:spLocks noGrp="1"/>
          </p:cNvSpPr>
          <p:nvPr>
            <p:ph type="sldNum" sz="quarter" idx="2"/>
          </p:nvPr>
        </p:nvSpPr>
        <p:spPr>
          <a:xfrm>
            <a:off x="6366651" y="9491839"/>
            <a:ext cx="283770" cy="27513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283843" y="266700"/>
            <a:ext cx="12452096" cy="9224717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38100" tIns="38100" rIns="38100" bIns="38100"/>
          <a:lstStyle>
            <a:lvl1pPr marL="408432">
              <a:defRPr sz="7600"/>
            </a:lvl1pPr>
          </a:lstStyle>
          <a:p>
            <a:r>
              <a:t>Title Text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27700"/>
          </a:xfrm>
          <a:prstGeom prst="rect">
            <a:avLst/>
          </a:prstGeom>
        </p:spPr>
        <p:txBody>
          <a:bodyPr lIns="38100" tIns="38100" rIns="38100" bIns="38100"/>
          <a:lstStyle>
            <a:lvl1pPr marL="355600" indent="-355600">
              <a:spcBef>
                <a:spcPts val="3300"/>
              </a:spcBef>
              <a:buBlip>
                <a:blip r:embed="rId2"/>
              </a:buBlip>
              <a:defRPr sz="3400"/>
            </a:lvl1pPr>
            <a:lvl2pPr marL="736600" indent="-355600">
              <a:spcBef>
                <a:spcPts val="3300"/>
              </a:spcBef>
              <a:buBlip>
                <a:blip r:embed="rId2"/>
              </a:buBlip>
              <a:defRPr sz="3400"/>
            </a:lvl2pPr>
            <a:lvl3pPr marL="1117600" indent="-355600">
              <a:spcBef>
                <a:spcPts val="3300"/>
              </a:spcBef>
              <a:buBlip>
                <a:blip r:embed="rId2"/>
              </a:buBlip>
              <a:defRPr sz="3400"/>
            </a:lvl3pPr>
            <a:lvl4pPr marL="1498600" indent="-355600">
              <a:spcBef>
                <a:spcPts val="3300"/>
              </a:spcBef>
              <a:buBlip>
                <a:blip r:embed="rId2"/>
              </a:buBlip>
              <a:defRPr sz="3400"/>
            </a:lvl4pPr>
            <a:lvl5pPr marL="1879600" indent="-355600">
              <a:spcBef>
                <a:spcPts val="3300"/>
              </a:spcBef>
              <a:buBlip>
                <a:blip r:embed="rId2"/>
              </a:buBlip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2"/>
          </p:nvPr>
        </p:nvSpPr>
        <p:spPr>
          <a:xfrm>
            <a:off x="6366651" y="9491839"/>
            <a:ext cx="283770" cy="27513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</p:spPr>
        <p:txBody>
          <a:bodyPr numCol="2" spcCol="546100" anchor="t"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041400" y="3657600"/>
            <a:ext cx="10922000" cy="2438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422400" y="3568700"/>
            <a:ext cx="10541000" cy="2628900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defRPr sz="7600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6349999" y="9474200"/>
            <a:ext cx="312015" cy="2998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278468" y="89154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5256868" y="8902701"/>
            <a:ext cx="1" cy="596899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278468" y="71882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339858" y="7197750"/>
            <a:ext cx="935432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PROJECT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quarter" idx="14"/>
          </p:nvPr>
        </p:nvSpPr>
        <p:spPr>
          <a:xfrm>
            <a:off x="339908" y="8912250"/>
            <a:ext cx="57973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5"/>
          </p:nvPr>
        </p:nvSpPr>
        <p:spPr>
          <a:xfrm>
            <a:off x="5318308" y="8912250"/>
            <a:ext cx="752781" cy="3746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 cap="all">
                <a:solidFill>
                  <a:srgbClr val="72707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CLIENT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sz="quarter" idx="16"/>
          </p:nvPr>
        </p:nvSpPr>
        <p:spPr>
          <a:xfrm>
            <a:off x="1419408" y="8908389"/>
            <a:ext cx="941732" cy="58552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DATE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7"/>
          </p:nvPr>
        </p:nvSpPr>
        <p:spPr>
          <a:xfrm>
            <a:off x="6359707" y="8908389"/>
            <a:ext cx="1069753" cy="58552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200" cap="all">
                <a:solidFill>
                  <a:srgbClr val="6696B6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NAME</a:t>
            </a:r>
          </a:p>
        </p:txBody>
      </p:sp>
      <p:sp>
        <p:nvSpPr>
          <p:cNvPr id="86" name="Shape 86"/>
          <p:cNvSpPr>
            <a:spLocks noGrp="1"/>
          </p:cNvSpPr>
          <p:nvPr>
            <p:ph type="pic" sz="half" idx="18"/>
          </p:nvPr>
        </p:nvSpPr>
        <p:spPr>
          <a:xfrm>
            <a:off x="3683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half" idx="19"/>
          </p:nvPr>
        </p:nvSpPr>
        <p:spPr>
          <a:xfrm>
            <a:off x="7785100" y="368300"/>
            <a:ext cx="4851400" cy="6731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quarter" idx="20"/>
          </p:nvPr>
        </p:nvSpPr>
        <p:spPr>
          <a:xfrm>
            <a:off x="5295900" y="368300"/>
            <a:ext cx="2413000" cy="3327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sz="quarter" idx="21"/>
          </p:nvPr>
        </p:nvSpPr>
        <p:spPr>
          <a:xfrm>
            <a:off x="5295900" y="3771900"/>
            <a:ext cx="2413000" cy="33274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 marL="0">
              <a:lnSpc>
                <a:spcPct val="100000"/>
              </a:lnSpc>
              <a:defRPr sz="74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0">
              <a:spcBef>
                <a:spcPts val="0"/>
              </a:spcBef>
              <a:buSzTx/>
              <a:buNone/>
              <a:defRPr sz="4600" cap="all">
                <a:solidFill>
                  <a:srgbClr val="DE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25"/>
              </a:buBlip>
            </a:lvl1pPr>
            <a:lvl2pPr>
              <a:buBlip>
                <a:blip r:embed="rId25"/>
              </a:buBlip>
            </a:lvl2pPr>
            <a:lvl3pPr>
              <a:buBlip>
                <a:blip r:embed="rId25"/>
              </a:buBlip>
            </a:lvl3pPr>
            <a:lvl4pPr>
              <a:buBlip>
                <a:blip r:embed="rId25"/>
              </a:buBlip>
            </a:lvl4pPr>
            <a:lvl5pPr>
              <a:buBlip>
                <a:blip r:embed="rId2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041400" y="2540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408432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1pPr>
      <a:lvl2pPr marL="408432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2pPr>
      <a:lvl3pPr marL="408432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3pPr>
      <a:lvl4pPr marL="408432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4pPr>
      <a:lvl5pPr marL="408432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5pPr>
      <a:lvl6pPr marL="408432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6pPr>
      <a:lvl7pPr marL="408432" marR="0" indent="1371599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7pPr>
      <a:lvl8pPr marL="408432" marR="0" indent="1600199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8pPr>
      <a:lvl9pPr marL="408432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5C89A5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763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208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653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098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543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0988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433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987800" marR="0" indent="-4318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50000"/>
        <a:buFontTx/>
        <a:buBlip>
          <a:blip r:embed="rId25"/>
        </a:buBlip>
        <a:tabLst/>
        <a:defRPr sz="3600" b="0" i="0" u="none" strike="noStrike" cap="none" spc="0" baseline="0">
          <a:ln>
            <a:noFill/>
          </a:ln>
          <a:solidFill>
            <a:srgbClr val="777775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eg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22.tif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tif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jpeg"/><Relationship Id="rId5" Type="http://schemas.openxmlformats.org/officeDocument/2006/relationships/image" Target="../media/image41.png"/><Relationship Id="rId10" Type="http://schemas.openxmlformats.org/officeDocument/2006/relationships/image" Target="../media/image21.png"/><Relationship Id="rId4" Type="http://schemas.openxmlformats.org/officeDocument/2006/relationships/image" Target="../media/image40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ov"/><Relationship Id="rId7" Type="http://schemas.openxmlformats.org/officeDocument/2006/relationships/image" Target="../media/image20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9.png"/><Relationship Id="rId11" Type="http://schemas.openxmlformats.org/officeDocument/2006/relationships/image" Target="../media/image22.t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3.png"/><Relationship Id="rId4" Type="http://schemas.openxmlformats.org/officeDocument/2006/relationships/video" Target="../media/media2.mo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4.png"/><Relationship Id="rId5" Type="http://schemas.openxmlformats.org/officeDocument/2006/relationships/image" Target="../media/image22.tif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tif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800" y="1854200"/>
            <a:ext cx="5715000" cy="3009900"/>
          </a:xfrm>
          <a:prstGeom prst="rect">
            <a:avLst/>
          </a:prstGeom>
        </p:spPr>
      </p:pic>
      <p:sp>
        <p:nvSpPr>
          <p:cNvPr id="252" name="Shape 252"/>
          <p:cNvSpPr/>
          <p:nvPr/>
        </p:nvSpPr>
        <p:spPr>
          <a:xfrm>
            <a:off x="1993788" y="647699"/>
            <a:ext cx="9017224" cy="762001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EB8104"/>
              </a:buClr>
              <a:buFont typeface="Helvetica"/>
              <a:defRPr sz="6800">
                <a:solidFill>
                  <a:srgbClr val="FFFFFF"/>
                </a:solidFill>
                <a:effectLst>
                  <a:outerShdw blurRad="88900" dist="50800" dir="2700000" rotWithShape="0">
                    <a:srgbClr val="8EFA00"/>
                  </a:outerShdw>
                </a:effectLst>
                <a:uFill>
                  <a:solidFill>
                    <a:srgbClr val="FFFFFF"/>
                  </a:solidFill>
                </a:uFill>
                <a:latin typeface="SF Fedora"/>
                <a:ea typeface="SF Fedora"/>
                <a:cs typeface="SF Fedora"/>
                <a:sym typeface="SF Fedora"/>
              </a:defRPr>
            </a:lvl1pPr>
          </a:lstStyle>
          <a:p>
            <a:r>
              <a:t>WHO?  WHAT?  WHY?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6197600" y="30607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6172200" y="52832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pic>
        <p:nvPicPr>
          <p:cNvPr id="318" name="Picture 317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7958" y="8273203"/>
            <a:ext cx="8445501" cy="118110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319" name="Shape 319"/>
          <p:cNvSpPr/>
          <p:nvPr/>
        </p:nvSpPr>
        <p:spPr>
          <a:xfrm>
            <a:off x="6172200" y="74041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431800" y="285749"/>
            <a:ext cx="12192000" cy="1219201"/>
          </a:xfrm>
          <a:prstGeom prst="rect">
            <a:avLst/>
          </a:prstGeom>
          <a:ln w="12700">
            <a:miter lim="400000"/>
          </a:ln>
          <a:effectLst>
            <a:reflection stA="74563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406400">
              <a:buClr>
                <a:srgbClr val="643665"/>
              </a:buClr>
              <a:buFont typeface="Helvetica"/>
              <a:defRPr sz="3600" cap="all">
                <a:solidFill>
                  <a:srgbClr val="011993"/>
                </a:solidFill>
                <a:effectLst>
                  <a:outerShdw blurRad="12700" dist="38100" dir="2700000" rotWithShape="0">
                    <a:srgbClr val="D4FB79"/>
                  </a:outerShdw>
                </a:effectLst>
                <a:uFill>
                  <a:solidFill>
                    <a:srgbClr val="011993"/>
                  </a:solidFill>
                </a:uFill>
                <a:latin typeface="KeiserSousa"/>
                <a:ea typeface="KeiserSousa"/>
                <a:cs typeface="KeiserSousa"/>
                <a:sym typeface="KeiserSousa"/>
              </a:defRPr>
            </a:lvl1pPr>
          </a:lstStyle>
          <a:p>
            <a:r>
              <a:t>KHRUSHCHEV DECIDES TO PUSH HARD AFTER THE AMERICAN BLUNDER AT THE BAY OF PIGS</a:t>
            </a:r>
          </a:p>
        </p:txBody>
      </p:sp>
      <p:sp>
        <p:nvSpPr>
          <p:cNvPr id="321" name="Shape 321"/>
          <p:cNvSpPr/>
          <p:nvPr/>
        </p:nvSpPr>
        <p:spPr>
          <a:xfrm>
            <a:off x="635000" y="1758950"/>
            <a:ext cx="11785600" cy="1219200"/>
          </a:xfrm>
          <a:prstGeom prst="rect">
            <a:avLst/>
          </a:prstGeom>
          <a:ln w="12700">
            <a:miter lim="400000"/>
          </a:ln>
          <a:effectLst>
            <a:outerShdw blurRad="25400" dist="381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406400">
              <a:buClr>
                <a:srgbClr val="000000"/>
              </a:buClr>
              <a:buFont typeface="Helvetica"/>
              <a:defRPr sz="4000" cap="all">
                <a:solidFill>
                  <a:srgbClr val="0096FF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t>JFK</a:t>
            </a:r>
            <a:r>
              <a:rPr>
                <a:latin typeface="Magnum"/>
                <a:ea typeface="Magnum"/>
                <a:cs typeface="Magnum"/>
                <a:sym typeface="Magnum"/>
              </a:rPr>
              <a:t> &amp; </a:t>
            </a:r>
            <a:r>
              <a:t>KHRUSHCHEV MEET IN VIENNA</a:t>
            </a:r>
          </a:p>
        </p:txBody>
      </p:sp>
      <p:sp>
        <p:nvSpPr>
          <p:cNvPr id="322" name="Shape 322"/>
          <p:cNvSpPr/>
          <p:nvPr/>
        </p:nvSpPr>
        <p:spPr>
          <a:xfrm>
            <a:off x="482600" y="4000500"/>
            <a:ext cx="12039600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406400">
              <a:buClr>
                <a:srgbClr val="000000"/>
              </a:buClr>
              <a:buFont typeface="Helvetica"/>
              <a:defRPr sz="3800" cap="all">
                <a:solidFill>
                  <a:srgbClr val="4F8F00"/>
                </a:solidFill>
                <a:effectLst>
                  <a:outerShdw blurRad="25400" dist="38100" dir="2700000" rotWithShape="0">
                    <a:srgbClr val="0000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KHRUSHCHEV AGGRESSIVELY TESTS KENNEDY</a:t>
            </a:r>
            <a:r>
              <a:rPr>
                <a:latin typeface="Magnum"/>
                <a:ea typeface="Magnum"/>
                <a:cs typeface="Magnum"/>
                <a:sym typeface="Magnum"/>
              </a:rPr>
              <a:t>’</a:t>
            </a:r>
            <a:r>
              <a:t>S YOUTH</a:t>
            </a:r>
            <a:r>
              <a:rPr>
                <a:latin typeface="Magnum"/>
                <a:ea typeface="Magnum"/>
                <a:cs typeface="Magnum"/>
                <a:sym typeface="Magnum"/>
              </a:rPr>
              <a:t> &amp; </a:t>
            </a:r>
            <a:r>
              <a:t>INEXPERIENCE</a:t>
            </a:r>
          </a:p>
        </p:txBody>
      </p:sp>
      <p:sp>
        <p:nvSpPr>
          <p:cNvPr id="323" name="Shape 323"/>
          <p:cNvSpPr/>
          <p:nvPr/>
        </p:nvSpPr>
        <p:spPr>
          <a:xfrm>
            <a:off x="508000" y="6191250"/>
            <a:ext cx="120396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406400">
              <a:buClr>
                <a:srgbClr val="000000"/>
              </a:buClr>
              <a:buFont typeface="Helvetica"/>
              <a:defRPr sz="3800" cap="all">
                <a:solidFill>
                  <a:srgbClr val="FF2600"/>
                </a:solidFill>
                <a:effectLst>
                  <a:outerShdw blurRad="25400" dist="38100" dir="2700000" rotWithShape="0">
                    <a:srgbClr val="0000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HE THREATENS TO </a:t>
            </a:r>
            <a:r>
              <a:rPr>
                <a:solidFill>
                  <a:srgbClr val="FFFB00"/>
                </a:solidFill>
              </a:rPr>
              <a:t>BLOCKADE WEST BERLIN</a:t>
            </a:r>
            <a:r>
              <a:rPr>
                <a:latin typeface="Magnum"/>
                <a:ea typeface="Magnum"/>
                <a:cs typeface="Magnum"/>
                <a:sym typeface="Magnum"/>
              </a:rPr>
              <a:t> &amp; </a:t>
            </a:r>
            <a:r>
              <a:t>JFK REFUSES TO BACK DOWN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2" animBg="1" advAuto="0"/>
      <p:bldP spid="317" grpId="4" animBg="1" advAuto="0"/>
      <p:bldP spid="318" grpId="7" animBg="1" advAuto="0"/>
      <p:bldP spid="319" grpId="6" animBg="1" advAuto="0"/>
      <p:bldP spid="321" grpId="1" animBg="1" advAuto="0"/>
      <p:bldP spid="322" grpId="3" animBg="1" advAuto="0"/>
      <p:bldP spid="323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333449" y="8356600"/>
            <a:ext cx="12369801" cy="10922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800" cap="all">
                <a:solidFill>
                  <a:srgbClr val="FFFFFF"/>
                </a:solidFill>
                <a:effectLst>
                  <a:outerShdw blurRad="12700" dist="50800" dir="2700000" rotWithShape="0">
                    <a:srgbClr val="000000">
                      <a:alpha val="75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THE BERLIN CRISIS</a:t>
            </a:r>
          </a:p>
        </p:txBody>
      </p:sp>
      <p:pic>
        <p:nvPicPr>
          <p:cNvPr id="326" name="Output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265217">
            <a:off x="444499" y="7645400"/>
            <a:ext cx="673101" cy="673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Group 329"/>
          <p:cNvGrpSpPr/>
          <p:nvPr/>
        </p:nvGrpSpPr>
        <p:grpSpPr>
          <a:xfrm>
            <a:off x="2387599" y="206696"/>
            <a:ext cx="8255001" cy="8226105"/>
            <a:chOff x="0" y="0"/>
            <a:chExt cx="8255000" cy="8226103"/>
          </a:xfrm>
        </p:grpSpPr>
        <p:pic>
          <p:nvPicPr>
            <p:cNvPr id="328" name="berlin_divided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9699" y="139700"/>
              <a:ext cx="7975601" cy="79467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7" name="Picture 326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8255001" cy="8226104"/>
            </a:xfrm>
            <a:prstGeom prst="rect">
              <a:avLst/>
            </a:prstGeom>
            <a:effectLst/>
          </p:spPr>
        </p:pic>
      </p:grpSp>
      <p:pic>
        <p:nvPicPr>
          <p:cNvPr id="330" name="target-midstory.jpg"/>
          <p:cNvPicPr>
            <a:picLocks noChangeAspect="1"/>
          </p:cNvPicPr>
          <p:nvPr/>
        </p:nvPicPr>
        <p:blipFill>
          <a:blip r:embed="rId7">
            <a:extLst/>
          </a:blip>
          <a:srcRect l="2443" t="2788" r="2504" b="2475"/>
          <a:stretch>
            <a:fillRect/>
          </a:stretch>
        </p:blipFill>
        <p:spPr>
          <a:xfrm>
            <a:off x="6273973" y="3975241"/>
            <a:ext cx="1312467" cy="1308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1084" y="0"/>
                </a:moveTo>
                <a:lnTo>
                  <a:pt x="10882" y="7"/>
                </a:lnTo>
                <a:cubicBezTo>
                  <a:pt x="10771" y="12"/>
                  <a:pt x="10637" y="18"/>
                  <a:pt x="10581" y="20"/>
                </a:cubicBezTo>
                <a:cubicBezTo>
                  <a:pt x="10484" y="23"/>
                  <a:pt x="10481" y="52"/>
                  <a:pt x="10490" y="793"/>
                </a:cubicBezTo>
                <a:cubicBezTo>
                  <a:pt x="10501" y="1694"/>
                  <a:pt x="10479" y="1743"/>
                  <a:pt x="10111" y="1743"/>
                </a:cubicBezTo>
                <a:cubicBezTo>
                  <a:pt x="9874" y="1743"/>
                  <a:pt x="9081" y="1860"/>
                  <a:pt x="8674" y="1952"/>
                </a:cubicBezTo>
                <a:cubicBezTo>
                  <a:pt x="8543" y="1982"/>
                  <a:pt x="8409" y="2011"/>
                  <a:pt x="8374" y="2018"/>
                </a:cubicBezTo>
                <a:cubicBezTo>
                  <a:pt x="8338" y="2025"/>
                  <a:pt x="8271" y="2047"/>
                  <a:pt x="8230" y="2064"/>
                </a:cubicBezTo>
                <a:cubicBezTo>
                  <a:pt x="8132" y="2104"/>
                  <a:pt x="7669" y="2260"/>
                  <a:pt x="7603" y="2273"/>
                </a:cubicBezTo>
                <a:cubicBezTo>
                  <a:pt x="7433" y="2309"/>
                  <a:pt x="6798" y="2618"/>
                  <a:pt x="5957" y="3073"/>
                </a:cubicBezTo>
                <a:cubicBezTo>
                  <a:pt x="5643" y="3242"/>
                  <a:pt x="4921" y="3810"/>
                  <a:pt x="4468" y="4239"/>
                </a:cubicBezTo>
                <a:cubicBezTo>
                  <a:pt x="3857" y="4817"/>
                  <a:pt x="3166" y="5735"/>
                  <a:pt x="2750" y="6532"/>
                </a:cubicBezTo>
                <a:cubicBezTo>
                  <a:pt x="2619" y="6783"/>
                  <a:pt x="2490" y="7015"/>
                  <a:pt x="2462" y="7050"/>
                </a:cubicBezTo>
                <a:cubicBezTo>
                  <a:pt x="2434" y="7084"/>
                  <a:pt x="2425" y="7115"/>
                  <a:pt x="2443" y="7115"/>
                </a:cubicBezTo>
                <a:cubicBezTo>
                  <a:pt x="2461" y="7115"/>
                  <a:pt x="2436" y="7201"/>
                  <a:pt x="2384" y="7305"/>
                </a:cubicBezTo>
                <a:cubicBezTo>
                  <a:pt x="2146" y="7781"/>
                  <a:pt x="1851" y="8912"/>
                  <a:pt x="1770" y="9670"/>
                </a:cubicBezTo>
                <a:cubicBezTo>
                  <a:pt x="1737" y="9977"/>
                  <a:pt x="1692" y="10289"/>
                  <a:pt x="1672" y="10358"/>
                </a:cubicBezTo>
                <a:lnTo>
                  <a:pt x="1639" y="10483"/>
                </a:lnTo>
                <a:lnTo>
                  <a:pt x="816" y="10496"/>
                </a:lnTo>
                <a:lnTo>
                  <a:pt x="0" y="10509"/>
                </a:lnTo>
                <a:lnTo>
                  <a:pt x="33" y="10778"/>
                </a:lnTo>
                <a:cubicBezTo>
                  <a:pt x="51" y="10923"/>
                  <a:pt x="67" y="11047"/>
                  <a:pt x="72" y="11053"/>
                </a:cubicBezTo>
                <a:cubicBezTo>
                  <a:pt x="76" y="11059"/>
                  <a:pt x="428" y="11062"/>
                  <a:pt x="849" y="11066"/>
                </a:cubicBezTo>
                <a:cubicBezTo>
                  <a:pt x="1362" y="11070"/>
                  <a:pt x="1628" y="11092"/>
                  <a:pt x="1659" y="11131"/>
                </a:cubicBezTo>
                <a:cubicBezTo>
                  <a:pt x="1684" y="11164"/>
                  <a:pt x="1720" y="11405"/>
                  <a:pt x="1737" y="11662"/>
                </a:cubicBezTo>
                <a:cubicBezTo>
                  <a:pt x="1822" y="12918"/>
                  <a:pt x="2197" y="14084"/>
                  <a:pt x="2985" y="15521"/>
                </a:cubicBezTo>
                <a:cubicBezTo>
                  <a:pt x="3343" y="16175"/>
                  <a:pt x="4214" y="17190"/>
                  <a:pt x="4951" y="17814"/>
                </a:cubicBezTo>
                <a:cubicBezTo>
                  <a:pt x="5526" y="18301"/>
                  <a:pt x="5928" y="18560"/>
                  <a:pt x="6741" y="18961"/>
                </a:cubicBezTo>
                <a:cubicBezTo>
                  <a:pt x="7748" y="19457"/>
                  <a:pt x="8928" y="19794"/>
                  <a:pt x="9876" y="19858"/>
                </a:cubicBezTo>
                <a:cubicBezTo>
                  <a:pt x="10521" y="19902"/>
                  <a:pt x="10509" y="19894"/>
                  <a:pt x="10490" y="20710"/>
                </a:cubicBezTo>
                <a:cubicBezTo>
                  <a:pt x="10481" y="21074"/>
                  <a:pt x="10460" y="21409"/>
                  <a:pt x="10437" y="21457"/>
                </a:cubicBezTo>
                <a:cubicBezTo>
                  <a:pt x="10401" y="21533"/>
                  <a:pt x="10433" y="21546"/>
                  <a:pt x="10738" y="21562"/>
                </a:cubicBezTo>
                <a:cubicBezTo>
                  <a:pt x="10928" y="21572"/>
                  <a:pt x="11084" y="21589"/>
                  <a:pt x="11084" y="21594"/>
                </a:cubicBezTo>
                <a:cubicBezTo>
                  <a:pt x="11084" y="21600"/>
                  <a:pt x="11079" y="21249"/>
                  <a:pt x="11071" y="20815"/>
                </a:cubicBezTo>
                <a:cubicBezTo>
                  <a:pt x="11062" y="20317"/>
                  <a:pt x="11070" y="19997"/>
                  <a:pt x="11104" y="19957"/>
                </a:cubicBezTo>
                <a:cubicBezTo>
                  <a:pt x="11135" y="19919"/>
                  <a:pt x="11360" y="19880"/>
                  <a:pt x="11652" y="19858"/>
                </a:cubicBezTo>
                <a:cubicBezTo>
                  <a:pt x="12359" y="19805"/>
                  <a:pt x="12340" y="19807"/>
                  <a:pt x="13004" y="19636"/>
                </a:cubicBezTo>
                <a:cubicBezTo>
                  <a:pt x="13833" y="19421"/>
                  <a:pt x="14315" y="19241"/>
                  <a:pt x="15016" y="18876"/>
                </a:cubicBezTo>
                <a:cubicBezTo>
                  <a:pt x="16363" y="18173"/>
                  <a:pt x="17402" y="17233"/>
                  <a:pt x="18354" y="15875"/>
                </a:cubicBezTo>
                <a:cubicBezTo>
                  <a:pt x="18558" y="15584"/>
                  <a:pt x="19137" y="14469"/>
                  <a:pt x="19236" y="14178"/>
                </a:cubicBezTo>
                <a:cubicBezTo>
                  <a:pt x="19273" y="14067"/>
                  <a:pt x="19350" y="13877"/>
                  <a:pt x="19405" y="13752"/>
                </a:cubicBezTo>
                <a:cubicBezTo>
                  <a:pt x="19461" y="13627"/>
                  <a:pt x="19513" y="13456"/>
                  <a:pt x="19523" y="13372"/>
                </a:cubicBezTo>
                <a:cubicBezTo>
                  <a:pt x="19533" y="13289"/>
                  <a:pt x="19574" y="13105"/>
                  <a:pt x="19614" y="12966"/>
                </a:cubicBezTo>
                <a:cubicBezTo>
                  <a:pt x="19724" y="12586"/>
                  <a:pt x="19878" y="11575"/>
                  <a:pt x="19856" y="11380"/>
                </a:cubicBezTo>
                <a:cubicBezTo>
                  <a:pt x="19849" y="11318"/>
                  <a:pt x="19867" y="11224"/>
                  <a:pt x="19895" y="11171"/>
                </a:cubicBezTo>
                <a:cubicBezTo>
                  <a:pt x="19943" y="11082"/>
                  <a:pt x="20012" y="11072"/>
                  <a:pt x="20738" y="11066"/>
                </a:cubicBezTo>
                <a:cubicBezTo>
                  <a:pt x="21175" y="11062"/>
                  <a:pt x="21537" y="11059"/>
                  <a:pt x="21541" y="11053"/>
                </a:cubicBezTo>
                <a:cubicBezTo>
                  <a:pt x="21546" y="11047"/>
                  <a:pt x="21560" y="10917"/>
                  <a:pt x="21574" y="10771"/>
                </a:cubicBezTo>
                <a:lnTo>
                  <a:pt x="21600" y="10509"/>
                </a:lnTo>
                <a:lnTo>
                  <a:pt x="20770" y="10509"/>
                </a:lnTo>
                <a:cubicBezTo>
                  <a:pt x="19808" y="10509"/>
                  <a:pt x="19885" y="10556"/>
                  <a:pt x="19830" y="9873"/>
                </a:cubicBezTo>
                <a:cubicBezTo>
                  <a:pt x="19795" y="9435"/>
                  <a:pt x="19711" y="8990"/>
                  <a:pt x="19543" y="8353"/>
                </a:cubicBezTo>
                <a:cubicBezTo>
                  <a:pt x="19483" y="8131"/>
                  <a:pt x="19424" y="7929"/>
                  <a:pt x="19418" y="7901"/>
                </a:cubicBezTo>
                <a:cubicBezTo>
                  <a:pt x="19413" y="7874"/>
                  <a:pt x="19386" y="7798"/>
                  <a:pt x="19353" y="7738"/>
                </a:cubicBezTo>
                <a:cubicBezTo>
                  <a:pt x="19320" y="7677"/>
                  <a:pt x="19283" y="7585"/>
                  <a:pt x="19275" y="7534"/>
                </a:cubicBezTo>
                <a:cubicBezTo>
                  <a:pt x="19247" y="7369"/>
                  <a:pt x="18759" y="6391"/>
                  <a:pt x="18511" y="6001"/>
                </a:cubicBezTo>
                <a:cubicBezTo>
                  <a:pt x="17715" y="4752"/>
                  <a:pt x="16844" y="3877"/>
                  <a:pt x="15565" y="3047"/>
                </a:cubicBezTo>
                <a:cubicBezTo>
                  <a:pt x="15294" y="2871"/>
                  <a:pt x="14204" y="2363"/>
                  <a:pt x="13827" y="2234"/>
                </a:cubicBezTo>
                <a:cubicBezTo>
                  <a:pt x="13009" y="1956"/>
                  <a:pt x="11968" y="1743"/>
                  <a:pt x="11411" y="1743"/>
                </a:cubicBezTo>
                <a:cubicBezTo>
                  <a:pt x="11264" y="1743"/>
                  <a:pt x="11148" y="1716"/>
                  <a:pt x="11110" y="1671"/>
                </a:cubicBezTo>
                <a:cubicBezTo>
                  <a:pt x="11066" y="1618"/>
                  <a:pt x="11052" y="1373"/>
                  <a:pt x="11065" y="799"/>
                </a:cubicBezTo>
                <a:lnTo>
                  <a:pt x="11084" y="0"/>
                </a:lnTo>
                <a:close/>
                <a:moveTo>
                  <a:pt x="10431" y="4658"/>
                </a:moveTo>
                <a:lnTo>
                  <a:pt x="10464" y="5117"/>
                </a:lnTo>
                <a:cubicBezTo>
                  <a:pt x="10525" y="5980"/>
                  <a:pt x="10513" y="7557"/>
                  <a:pt x="10444" y="7613"/>
                </a:cubicBezTo>
                <a:cubicBezTo>
                  <a:pt x="10409" y="7641"/>
                  <a:pt x="10246" y="7685"/>
                  <a:pt x="10085" y="7718"/>
                </a:cubicBezTo>
                <a:cubicBezTo>
                  <a:pt x="9414" y="7856"/>
                  <a:pt x="8632" y="8386"/>
                  <a:pt x="8236" y="8963"/>
                </a:cubicBezTo>
                <a:cubicBezTo>
                  <a:pt x="8031" y="9263"/>
                  <a:pt x="7802" y="9779"/>
                  <a:pt x="7733" y="10103"/>
                </a:cubicBezTo>
                <a:cubicBezTo>
                  <a:pt x="7701" y="10254"/>
                  <a:pt x="7646" y="10407"/>
                  <a:pt x="7616" y="10443"/>
                </a:cubicBezTo>
                <a:cubicBezTo>
                  <a:pt x="7572" y="10496"/>
                  <a:pt x="7252" y="10509"/>
                  <a:pt x="6127" y="10509"/>
                </a:cubicBezTo>
                <a:cubicBezTo>
                  <a:pt x="4492" y="10509"/>
                  <a:pt x="4614" y="10548"/>
                  <a:pt x="4664" y="10037"/>
                </a:cubicBezTo>
                <a:cubicBezTo>
                  <a:pt x="4804" y="8595"/>
                  <a:pt x="5714" y="6955"/>
                  <a:pt x="6917" y="5988"/>
                </a:cubicBezTo>
                <a:cubicBezTo>
                  <a:pt x="7774" y="5299"/>
                  <a:pt x="9167" y="4728"/>
                  <a:pt x="10098" y="4678"/>
                </a:cubicBezTo>
                <a:lnTo>
                  <a:pt x="10431" y="4658"/>
                </a:lnTo>
                <a:close/>
                <a:moveTo>
                  <a:pt x="11136" y="4678"/>
                </a:moveTo>
                <a:cubicBezTo>
                  <a:pt x="11166" y="4648"/>
                  <a:pt x="11858" y="4725"/>
                  <a:pt x="11966" y="4770"/>
                </a:cubicBezTo>
                <a:cubicBezTo>
                  <a:pt x="12008" y="4787"/>
                  <a:pt x="12081" y="4803"/>
                  <a:pt x="12123" y="4809"/>
                </a:cubicBezTo>
                <a:cubicBezTo>
                  <a:pt x="12354" y="4841"/>
                  <a:pt x="12872" y="5005"/>
                  <a:pt x="13017" y="5091"/>
                </a:cubicBezTo>
                <a:cubicBezTo>
                  <a:pt x="13110" y="5145"/>
                  <a:pt x="13216" y="5189"/>
                  <a:pt x="13253" y="5189"/>
                </a:cubicBezTo>
                <a:cubicBezTo>
                  <a:pt x="13289" y="5189"/>
                  <a:pt x="13378" y="5238"/>
                  <a:pt x="13449" y="5294"/>
                </a:cubicBezTo>
                <a:cubicBezTo>
                  <a:pt x="13519" y="5350"/>
                  <a:pt x="13607" y="5392"/>
                  <a:pt x="13645" y="5392"/>
                </a:cubicBezTo>
                <a:cubicBezTo>
                  <a:pt x="13770" y="5394"/>
                  <a:pt x="14198" y="5699"/>
                  <a:pt x="14161" y="5759"/>
                </a:cubicBezTo>
                <a:cubicBezTo>
                  <a:pt x="14137" y="5798"/>
                  <a:pt x="14154" y="5801"/>
                  <a:pt x="14213" y="5779"/>
                </a:cubicBezTo>
                <a:cubicBezTo>
                  <a:pt x="14273" y="5756"/>
                  <a:pt x="14345" y="5793"/>
                  <a:pt x="14448" y="5897"/>
                </a:cubicBezTo>
                <a:cubicBezTo>
                  <a:pt x="14531" y="5980"/>
                  <a:pt x="14617" y="6054"/>
                  <a:pt x="14637" y="6054"/>
                </a:cubicBezTo>
                <a:cubicBezTo>
                  <a:pt x="14752" y="6054"/>
                  <a:pt x="15780" y="7140"/>
                  <a:pt x="15735" y="7213"/>
                </a:cubicBezTo>
                <a:cubicBezTo>
                  <a:pt x="15720" y="7237"/>
                  <a:pt x="15741" y="7268"/>
                  <a:pt x="15787" y="7286"/>
                </a:cubicBezTo>
                <a:cubicBezTo>
                  <a:pt x="15832" y="7303"/>
                  <a:pt x="15856" y="7334"/>
                  <a:pt x="15839" y="7351"/>
                </a:cubicBezTo>
                <a:cubicBezTo>
                  <a:pt x="15822" y="7368"/>
                  <a:pt x="15868" y="7454"/>
                  <a:pt x="15944" y="7541"/>
                </a:cubicBezTo>
                <a:cubicBezTo>
                  <a:pt x="16082" y="7700"/>
                  <a:pt x="16199" y="7917"/>
                  <a:pt x="16427" y="8432"/>
                </a:cubicBezTo>
                <a:cubicBezTo>
                  <a:pt x="16709" y="9070"/>
                  <a:pt x="16974" y="10327"/>
                  <a:pt x="16852" y="10450"/>
                </a:cubicBezTo>
                <a:cubicBezTo>
                  <a:pt x="16766" y="10536"/>
                  <a:pt x="13945" y="10529"/>
                  <a:pt x="13919" y="10443"/>
                </a:cubicBezTo>
                <a:cubicBezTo>
                  <a:pt x="13908" y="10409"/>
                  <a:pt x="13866" y="10231"/>
                  <a:pt x="13834" y="10050"/>
                </a:cubicBezTo>
                <a:cubicBezTo>
                  <a:pt x="13802" y="9869"/>
                  <a:pt x="13743" y="9674"/>
                  <a:pt x="13703" y="9611"/>
                </a:cubicBezTo>
                <a:cubicBezTo>
                  <a:pt x="13663" y="9549"/>
                  <a:pt x="13645" y="9493"/>
                  <a:pt x="13664" y="9493"/>
                </a:cubicBezTo>
                <a:cubicBezTo>
                  <a:pt x="13683" y="9493"/>
                  <a:pt x="13667" y="9457"/>
                  <a:pt x="13625" y="9408"/>
                </a:cubicBezTo>
                <a:cubicBezTo>
                  <a:pt x="13563" y="9336"/>
                  <a:pt x="13476" y="9152"/>
                  <a:pt x="13481" y="9107"/>
                </a:cubicBezTo>
                <a:cubicBezTo>
                  <a:pt x="13484" y="9079"/>
                  <a:pt x="13082" y="8631"/>
                  <a:pt x="12861" y="8419"/>
                </a:cubicBezTo>
                <a:cubicBezTo>
                  <a:pt x="12653" y="8220"/>
                  <a:pt x="12082" y="7865"/>
                  <a:pt x="11992" y="7875"/>
                </a:cubicBezTo>
                <a:cubicBezTo>
                  <a:pt x="11977" y="7877"/>
                  <a:pt x="11893" y="7841"/>
                  <a:pt x="11803" y="7803"/>
                </a:cubicBezTo>
                <a:cubicBezTo>
                  <a:pt x="11712" y="7765"/>
                  <a:pt x="11548" y="7719"/>
                  <a:pt x="11437" y="7698"/>
                </a:cubicBezTo>
                <a:cubicBezTo>
                  <a:pt x="11326" y="7677"/>
                  <a:pt x="11210" y="7642"/>
                  <a:pt x="11176" y="7613"/>
                </a:cubicBezTo>
                <a:cubicBezTo>
                  <a:pt x="11128" y="7574"/>
                  <a:pt x="11110" y="7207"/>
                  <a:pt x="11110" y="6126"/>
                </a:cubicBezTo>
                <a:cubicBezTo>
                  <a:pt x="11110" y="5340"/>
                  <a:pt x="11123" y="4692"/>
                  <a:pt x="11136" y="4678"/>
                </a:cubicBezTo>
                <a:close/>
                <a:moveTo>
                  <a:pt x="15402" y="11112"/>
                </a:moveTo>
                <a:cubicBezTo>
                  <a:pt x="16110" y="11112"/>
                  <a:pt x="16819" y="11137"/>
                  <a:pt x="16858" y="11184"/>
                </a:cubicBezTo>
                <a:cubicBezTo>
                  <a:pt x="16894" y="11228"/>
                  <a:pt x="16900" y="11348"/>
                  <a:pt x="16871" y="11551"/>
                </a:cubicBezTo>
                <a:cubicBezTo>
                  <a:pt x="16624" y="13270"/>
                  <a:pt x="15789" y="14684"/>
                  <a:pt x="14415" y="15724"/>
                </a:cubicBezTo>
                <a:cubicBezTo>
                  <a:pt x="13717" y="16253"/>
                  <a:pt x="12893" y="16626"/>
                  <a:pt x="11920" y="16844"/>
                </a:cubicBezTo>
                <a:cubicBezTo>
                  <a:pt x="11512" y="16936"/>
                  <a:pt x="11163" y="16953"/>
                  <a:pt x="11136" y="16884"/>
                </a:cubicBezTo>
                <a:cubicBezTo>
                  <a:pt x="11122" y="16847"/>
                  <a:pt x="11116" y="16164"/>
                  <a:pt x="11123" y="15370"/>
                </a:cubicBezTo>
                <a:lnTo>
                  <a:pt x="11136" y="13929"/>
                </a:lnTo>
                <a:lnTo>
                  <a:pt x="11411" y="13890"/>
                </a:lnTo>
                <a:cubicBezTo>
                  <a:pt x="11802" y="13833"/>
                  <a:pt x="12550" y="13451"/>
                  <a:pt x="12893" y="13136"/>
                </a:cubicBezTo>
                <a:cubicBezTo>
                  <a:pt x="13343" y="12724"/>
                  <a:pt x="13661" y="12195"/>
                  <a:pt x="13821" y="11564"/>
                </a:cubicBezTo>
                <a:cubicBezTo>
                  <a:pt x="13865" y="11389"/>
                  <a:pt x="13923" y="11212"/>
                  <a:pt x="13951" y="11177"/>
                </a:cubicBezTo>
                <a:cubicBezTo>
                  <a:pt x="13989" y="11131"/>
                  <a:pt x="14693" y="11111"/>
                  <a:pt x="15402" y="11112"/>
                </a:cubicBezTo>
                <a:close/>
                <a:moveTo>
                  <a:pt x="6133" y="11125"/>
                </a:moveTo>
                <a:cubicBezTo>
                  <a:pt x="6937" y="11117"/>
                  <a:pt x="7611" y="11133"/>
                  <a:pt x="7635" y="11158"/>
                </a:cubicBezTo>
                <a:cubicBezTo>
                  <a:pt x="7660" y="11182"/>
                  <a:pt x="7714" y="11357"/>
                  <a:pt x="7753" y="11544"/>
                </a:cubicBezTo>
                <a:cubicBezTo>
                  <a:pt x="7984" y="12653"/>
                  <a:pt x="8989" y="13655"/>
                  <a:pt x="10072" y="13857"/>
                </a:cubicBezTo>
                <a:cubicBezTo>
                  <a:pt x="10238" y="13888"/>
                  <a:pt x="10409" y="13926"/>
                  <a:pt x="10444" y="13936"/>
                </a:cubicBezTo>
                <a:cubicBezTo>
                  <a:pt x="10494" y="13949"/>
                  <a:pt x="10500" y="14274"/>
                  <a:pt x="10490" y="15436"/>
                </a:cubicBezTo>
                <a:lnTo>
                  <a:pt x="10477" y="16917"/>
                </a:lnTo>
                <a:lnTo>
                  <a:pt x="10274" y="16923"/>
                </a:lnTo>
                <a:cubicBezTo>
                  <a:pt x="9717" y="16940"/>
                  <a:pt x="8720" y="16657"/>
                  <a:pt x="7955" y="16268"/>
                </a:cubicBezTo>
                <a:cubicBezTo>
                  <a:pt x="6895" y="15729"/>
                  <a:pt x="5903" y="14744"/>
                  <a:pt x="5317" y="13647"/>
                </a:cubicBezTo>
                <a:cubicBezTo>
                  <a:pt x="4966" y="12991"/>
                  <a:pt x="4621" y="11785"/>
                  <a:pt x="4657" y="11341"/>
                </a:cubicBezTo>
                <a:lnTo>
                  <a:pt x="4670" y="11144"/>
                </a:lnTo>
                <a:lnTo>
                  <a:pt x="6133" y="1112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1" name="Picture 330"/>
          <p:cNvPicPr>
            <a:picLocks/>
          </p:cNvPicPr>
          <p:nvPr/>
        </p:nvPicPr>
        <p:blipFill>
          <a:blip r:embed="rId8">
            <a:alphaModFix amt="60000"/>
            <a:extLst/>
          </a:blip>
          <a:stretch>
            <a:fillRect/>
          </a:stretch>
        </p:blipFill>
        <p:spPr>
          <a:xfrm>
            <a:off x="9693980" y="341459"/>
            <a:ext cx="3791261" cy="3149601"/>
          </a:xfrm>
          <a:prstGeom prst="rect">
            <a:avLst/>
          </a:prstGeom>
        </p:spPr>
      </p:pic>
      <p:pic>
        <p:nvPicPr>
          <p:cNvPr id="332" name="Picture 331"/>
          <p:cNvPicPr>
            <a:picLocks/>
          </p:cNvPicPr>
          <p:nvPr/>
        </p:nvPicPr>
        <p:blipFill>
          <a:blip r:embed="rId9">
            <a:alphaModFix amt="60000"/>
            <a:extLst/>
          </a:blip>
          <a:stretch>
            <a:fillRect/>
          </a:stretch>
        </p:blipFill>
        <p:spPr>
          <a:xfrm>
            <a:off x="114491" y="546100"/>
            <a:ext cx="3569518" cy="2755900"/>
          </a:xfrm>
          <a:prstGeom prst="rect">
            <a:avLst/>
          </a:prstGeom>
        </p:spPr>
      </p:pic>
      <p:pic>
        <p:nvPicPr>
          <p:cNvPr id="333" name="Picture 332"/>
          <p:cNvPicPr>
            <a:picLocks/>
          </p:cNvPicPr>
          <p:nvPr/>
        </p:nvPicPr>
        <p:blipFill>
          <a:blip r:embed="rId10">
            <a:alphaModFix amt="60000"/>
            <a:extLst/>
          </a:blip>
          <a:stretch>
            <a:fillRect/>
          </a:stretch>
        </p:blipFill>
        <p:spPr>
          <a:xfrm>
            <a:off x="9982200" y="2654300"/>
            <a:ext cx="3213100" cy="3289300"/>
          </a:xfrm>
          <a:prstGeom prst="rect">
            <a:avLst/>
          </a:prstGeom>
        </p:spPr>
      </p:pic>
      <p:pic>
        <p:nvPicPr>
          <p:cNvPr id="334" name="Picture 333"/>
          <p:cNvPicPr>
            <a:picLocks/>
          </p:cNvPicPr>
          <p:nvPr/>
        </p:nvPicPr>
        <p:blipFill>
          <a:blip r:embed="rId11">
            <a:alphaModFix amt="60000"/>
            <a:extLst/>
          </a:blip>
          <a:stretch>
            <a:fillRect/>
          </a:stretch>
        </p:blipFill>
        <p:spPr>
          <a:xfrm>
            <a:off x="13202" y="2648481"/>
            <a:ext cx="3352801" cy="3289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33333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33333"/>
                            </p:stCondLst>
                            <p:childTnLst>
                              <p:par>
                                <p:cTn id="11" presetID="23" presetClass="entr" presetSubtype="32" fill="hold" grpId="3" nodeType="after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</p:childTnLst>
        </p:cTn>
      </p:par>
    </p:tnLst>
    <p:bldLst>
      <p:bldP spid="325" grpId="1" animBg="1" advAuto="0"/>
      <p:bldP spid="330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335"/>
          <p:cNvPicPr>
            <a:picLocks/>
          </p:cNvPicPr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9525000" y="-296970"/>
            <a:ext cx="3644900" cy="3725970"/>
          </a:xfrm>
          <a:prstGeom prst="rect">
            <a:avLst/>
          </a:prstGeom>
        </p:spPr>
      </p:pic>
      <p:pic>
        <p:nvPicPr>
          <p:cNvPr id="337" name="Picture 336"/>
          <p:cNvPicPr>
            <a:picLocks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6305032" y="2136939"/>
            <a:ext cx="7372868" cy="4826001"/>
          </a:xfrm>
          <a:prstGeom prst="rect">
            <a:avLst/>
          </a:prstGeom>
        </p:spPr>
      </p:pic>
      <p:pic>
        <p:nvPicPr>
          <p:cNvPr id="338" name="Picture 337"/>
          <p:cNvPicPr>
            <a:picLocks/>
          </p:cNvPicPr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-113940" y="-450319"/>
            <a:ext cx="3797443" cy="3721101"/>
          </a:xfrm>
          <a:prstGeom prst="rect">
            <a:avLst/>
          </a:prstGeom>
        </p:spPr>
      </p:pic>
      <p:sp>
        <p:nvSpPr>
          <p:cNvPr id="339" name="Shape 339"/>
          <p:cNvSpPr/>
          <p:nvPr/>
        </p:nvSpPr>
        <p:spPr>
          <a:xfrm>
            <a:off x="347493" y="2274173"/>
            <a:ext cx="676910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KENNEDY BEGAN TO SHOW HIS </a:t>
            </a:r>
            <a:r>
              <a:rPr sz="2800" dirty="0">
                <a:solidFill>
                  <a:srgbClr val="FF2600"/>
                </a:solidFill>
              </a:rPr>
              <a:t>DETERMINATION</a:t>
            </a:r>
            <a:r>
              <a:rPr sz="2800" dirty="0"/>
              <a:t> TO </a:t>
            </a:r>
            <a:r>
              <a:rPr sz="2800" dirty="0">
                <a:solidFill>
                  <a:srgbClr val="FF6A00"/>
                </a:solidFill>
              </a:rPr>
              <a:t>CONTAIN COMMUNISM</a:t>
            </a:r>
          </a:p>
        </p:txBody>
      </p:sp>
      <p:sp>
        <p:nvSpPr>
          <p:cNvPr id="340" name="Shape 340"/>
          <p:cNvSpPr/>
          <p:nvPr/>
        </p:nvSpPr>
        <p:spPr>
          <a:xfrm>
            <a:off x="381000" y="4438219"/>
            <a:ext cx="6350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Kennedy had the </a:t>
            </a:r>
            <a:r>
              <a:rPr sz="2600" dirty="0">
                <a:solidFill>
                  <a:srgbClr val="941751"/>
                </a:solidFill>
              </a:rPr>
              <a:t>advantages</a:t>
            </a:r>
            <a:r>
              <a:rPr sz="2600" dirty="0"/>
              <a:t> on </a:t>
            </a:r>
            <a:r>
              <a:rPr sz="2600" dirty="0">
                <a:solidFill>
                  <a:srgbClr val="FF2F92"/>
                </a:solidFill>
              </a:rPr>
              <a:t>superior nukes</a:t>
            </a:r>
            <a:r>
              <a:rPr sz="2600" dirty="0"/>
              <a:t> &amp; </a:t>
            </a:r>
            <a:r>
              <a:rPr sz="2600" dirty="0">
                <a:solidFill>
                  <a:srgbClr val="945200"/>
                </a:solidFill>
              </a:rPr>
              <a:t>moral right</a:t>
            </a:r>
            <a:r>
              <a:rPr sz="2600" dirty="0"/>
              <a:t> in eyes of the world</a:t>
            </a:r>
          </a:p>
        </p:txBody>
      </p:sp>
      <p:sp>
        <p:nvSpPr>
          <p:cNvPr id="341" name="Shape 341"/>
          <p:cNvSpPr/>
          <p:nvPr/>
        </p:nvSpPr>
        <p:spPr>
          <a:xfrm>
            <a:off x="342900" y="5461873"/>
            <a:ext cx="66421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>
                <a:solidFill>
                  <a:srgbClr val="4F8F00"/>
                </a:solidFill>
              </a:rPr>
              <a:t>AUGUST 13, 1961</a:t>
            </a:r>
            <a:r>
              <a:rPr sz="2800" dirty="0"/>
              <a:t> - </a:t>
            </a:r>
            <a:r>
              <a:rPr sz="2800" b="1" dirty="0"/>
              <a:t>UNDER DARKNESS,</a:t>
            </a:r>
            <a:r>
              <a:rPr sz="2800" dirty="0"/>
              <a:t> KHRUSHCHEV ERECTS </a:t>
            </a:r>
            <a:r>
              <a:rPr sz="2800" dirty="0">
                <a:solidFill>
                  <a:srgbClr val="0433FF"/>
                </a:solidFill>
              </a:rPr>
              <a:t>THE BERLIN WALL</a:t>
            </a:r>
          </a:p>
        </p:txBody>
      </p:sp>
      <p:sp>
        <p:nvSpPr>
          <p:cNvPr id="342" name="Shape 342"/>
          <p:cNvSpPr/>
          <p:nvPr/>
        </p:nvSpPr>
        <p:spPr>
          <a:xfrm>
            <a:off x="342900" y="7577364"/>
            <a:ext cx="72771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>
                <a:solidFill>
                  <a:srgbClr val="941100"/>
                </a:solidFill>
              </a:rPr>
              <a:t>JFK</a:t>
            </a:r>
            <a:r>
              <a:rPr sz="2800" dirty="0"/>
              <a:t> TRAVELS TO</a:t>
            </a:r>
            <a:r>
              <a:rPr sz="2800" dirty="0">
                <a:solidFill>
                  <a:srgbClr val="011993"/>
                </a:solidFill>
              </a:rPr>
              <a:t> WEST BERLIN</a:t>
            </a:r>
            <a:r>
              <a:rPr sz="2800" dirty="0"/>
              <a:t> TO SPEAK</a:t>
            </a:r>
          </a:p>
        </p:txBody>
      </p:sp>
      <p:sp>
        <p:nvSpPr>
          <p:cNvPr id="343" name="Shape 343"/>
          <p:cNvSpPr/>
          <p:nvPr/>
        </p:nvSpPr>
        <p:spPr>
          <a:xfrm>
            <a:off x="381000" y="3473019"/>
            <a:ext cx="6604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on a TV address, JFK </a:t>
            </a:r>
            <a:r>
              <a:rPr sz="2600" dirty="0">
                <a:solidFill>
                  <a:srgbClr val="009193"/>
                </a:solidFill>
              </a:rPr>
              <a:t>defiantly</a:t>
            </a:r>
            <a:r>
              <a:rPr sz="2600" dirty="0"/>
              <a:t> declared US </a:t>
            </a:r>
            <a:r>
              <a:rPr sz="2600" dirty="0">
                <a:solidFill>
                  <a:srgbClr val="9437FF"/>
                </a:solidFill>
              </a:rPr>
              <a:t>wouldn’t be driven from West Berlin</a:t>
            </a:r>
          </a:p>
        </p:txBody>
      </p:sp>
      <p:sp>
        <p:nvSpPr>
          <p:cNvPr id="344" name="Shape 344"/>
          <p:cNvSpPr/>
          <p:nvPr/>
        </p:nvSpPr>
        <p:spPr>
          <a:xfrm>
            <a:off x="381000" y="665480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the </a:t>
            </a:r>
            <a:r>
              <a:rPr dirty="0">
                <a:solidFill>
                  <a:srgbClr val="942193"/>
                </a:solidFill>
              </a:rPr>
              <a:t>concrete wall</a:t>
            </a:r>
            <a:r>
              <a:rPr dirty="0"/>
              <a:t> keeps </a:t>
            </a:r>
            <a:r>
              <a:rPr lang="en-US" dirty="0" smtClean="0"/>
              <a:t>E</a:t>
            </a:r>
            <a:r>
              <a:rPr dirty="0" smtClean="0"/>
              <a:t>ast </a:t>
            </a:r>
            <a:r>
              <a:rPr lang="en-US" dirty="0" smtClean="0"/>
              <a:t>B</a:t>
            </a:r>
            <a:r>
              <a:rPr dirty="0" smtClean="0"/>
              <a:t>erliners </a:t>
            </a:r>
            <a:r>
              <a:rPr dirty="0"/>
              <a:t>from </a:t>
            </a:r>
            <a:r>
              <a:rPr dirty="0">
                <a:solidFill>
                  <a:srgbClr val="929000"/>
                </a:solidFill>
              </a:rPr>
              <a:t>escaping to </a:t>
            </a:r>
            <a:r>
              <a:rPr lang="en-US" dirty="0" smtClean="0">
                <a:solidFill>
                  <a:srgbClr val="929000"/>
                </a:solidFill>
              </a:rPr>
              <a:t>W</a:t>
            </a:r>
            <a:r>
              <a:rPr dirty="0" smtClean="0">
                <a:solidFill>
                  <a:srgbClr val="929000"/>
                </a:solidFill>
              </a:rPr>
              <a:t>est </a:t>
            </a:r>
            <a:r>
              <a:rPr lang="en-US" dirty="0">
                <a:solidFill>
                  <a:srgbClr val="929000"/>
                </a:solidFill>
              </a:rPr>
              <a:t>B</a:t>
            </a:r>
            <a:r>
              <a:rPr dirty="0" smtClean="0">
                <a:solidFill>
                  <a:srgbClr val="929000"/>
                </a:solidFill>
              </a:rPr>
              <a:t>erlin</a:t>
            </a:r>
            <a:endParaRPr dirty="0">
              <a:solidFill>
                <a:srgbClr val="929000"/>
              </a:solidFill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508000" y="8320299"/>
            <a:ext cx="7023100" cy="1277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he defiantly slams the wall as an </a:t>
            </a:r>
            <a:r>
              <a:rPr sz="2600" dirty="0">
                <a:solidFill>
                  <a:srgbClr val="FF40FF"/>
                </a:solidFill>
              </a:rPr>
              <a:t>ugly symbol of communist oppression</a:t>
            </a:r>
            <a:r>
              <a:rPr sz="2600" dirty="0"/>
              <a:t> against </a:t>
            </a:r>
            <a:r>
              <a:rPr sz="2600" dirty="0">
                <a:solidFill>
                  <a:srgbClr val="531B93"/>
                </a:solidFill>
              </a:rPr>
              <a:t>freedom everywhere</a:t>
            </a:r>
          </a:p>
        </p:txBody>
      </p:sp>
      <p:pic>
        <p:nvPicPr>
          <p:cNvPr id="346" name="Picture 34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20000" y="5892800"/>
            <a:ext cx="5211067" cy="3797301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pic>
        <p:nvPicPr>
          <p:cNvPr id="347" name="jfk1-copy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59600" y="5421627"/>
            <a:ext cx="3225801" cy="2185674"/>
          </a:xfrm>
          <a:prstGeom prst="rect">
            <a:avLst/>
          </a:prstGeom>
          <a:ln w="12700">
            <a:miter lim="400000"/>
          </a:ln>
          <a:effectLst>
            <a:outerShdw blurRad="139700" dist="76200" dir="2700000" rotWithShape="0">
              <a:srgbClr val="000000"/>
            </a:outerShdw>
          </a:effectLst>
        </p:spPr>
      </p:pic>
      <p:sp>
        <p:nvSpPr>
          <p:cNvPr id="348" name="Shape 348"/>
          <p:cNvSpPr/>
          <p:nvPr/>
        </p:nvSpPr>
        <p:spPr>
          <a:xfrm>
            <a:off x="311207" y="0"/>
            <a:ext cx="4451198" cy="160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9600">
                <a:solidFill>
                  <a:srgbClr val="FFFC79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FFFC79"/>
                  </a:solidFill>
                </a:uFill>
                <a:latin typeface="A Love of Thunder"/>
                <a:ea typeface="A Love of Thunder"/>
                <a:cs typeface="A Love of Thunder"/>
                <a:sym typeface="A Love of Thunder"/>
              </a:defRPr>
            </a:lvl1pPr>
          </a:lstStyle>
          <a:p>
            <a:r>
              <a:rPr dirty="0"/>
              <a:t>BERLIN</a:t>
            </a:r>
          </a:p>
        </p:txBody>
      </p:sp>
      <p:sp>
        <p:nvSpPr>
          <p:cNvPr id="349" name="Shape 349"/>
          <p:cNvSpPr/>
          <p:nvPr/>
        </p:nvSpPr>
        <p:spPr>
          <a:xfrm>
            <a:off x="1824983" y="1026301"/>
            <a:ext cx="4655121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9411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941100"/>
                  </a:solidFill>
                </a:uFill>
                <a:latin typeface="a dripping marker"/>
                <a:ea typeface="a dripping marker"/>
                <a:cs typeface="a dripping marker"/>
                <a:sym typeface="a dripping marker"/>
              </a:defRPr>
            </a:lvl1pPr>
          </a:lstStyle>
          <a:p>
            <a:r>
              <a:rPr sz="8800" dirty="0"/>
              <a:t>DIVIDED</a:t>
            </a:r>
          </a:p>
        </p:txBody>
      </p:sp>
      <p:sp>
        <p:nvSpPr>
          <p:cNvPr id="350" name="Shape 350"/>
          <p:cNvSpPr/>
          <p:nvPr/>
        </p:nvSpPr>
        <p:spPr>
          <a:xfrm>
            <a:off x="5638800" y="508000"/>
            <a:ext cx="1892300" cy="787400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584200">
              <a:buClr>
                <a:srgbClr val="643665"/>
              </a:buClr>
              <a:buFont typeface="Helvetica"/>
              <a:defRPr sz="4800"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mity Jack"/>
                <a:ea typeface="Amity Jack"/>
                <a:cs typeface="Amity Jack"/>
                <a:sym typeface="Amity Jack"/>
              </a:rPr>
              <a:t>&amp;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THE</a:t>
            </a:r>
          </a:p>
        </p:txBody>
      </p:sp>
      <p:sp>
        <p:nvSpPr>
          <p:cNvPr id="351" name="Shape 351"/>
          <p:cNvSpPr/>
          <p:nvPr/>
        </p:nvSpPr>
        <p:spPr>
          <a:xfrm>
            <a:off x="7746985" y="137718"/>
            <a:ext cx="4451198" cy="160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9600">
                <a:solidFill>
                  <a:srgbClr val="FFFC79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FFFC79"/>
                  </a:solidFill>
                </a:uFill>
                <a:latin typeface="A Love of Thunder"/>
                <a:ea typeface="A Love of Thunder"/>
                <a:cs typeface="A Love of Thunder"/>
                <a:sym typeface="A Love of Thunder"/>
              </a:defRPr>
            </a:lvl1pPr>
          </a:lstStyle>
          <a:p>
            <a:r>
              <a:t>BERLIN</a:t>
            </a:r>
          </a:p>
        </p:txBody>
      </p:sp>
      <p:sp>
        <p:nvSpPr>
          <p:cNvPr id="352" name="Shape 352"/>
          <p:cNvSpPr/>
          <p:nvPr/>
        </p:nvSpPr>
        <p:spPr>
          <a:xfrm>
            <a:off x="9427751" y="1097012"/>
            <a:ext cx="3183906" cy="15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0000">
                <a:solidFill>
                  <a:srgbClr val="005493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005493"/>
                  </a:solidFill>
                </a:uFill>
                <a:latin typeface="A Trip To Hell And Back"/>
                <a:ea typeface="A Trip To Hell And Back"/>
                <a:cs typeface="A Trip To Hell And Back"/>
                <a:sym typeface="A Trip To Hell And Back"/>
              </a:defRPr>
            </a:lvl1pPr>
          </a:lstStyle>
          <a:p>
            <a:r>
              <a:t>WALL</a:t>
            </a:r>
          </a:p>
        </p:txBody>
      </p:sp>
      <p:pic>
        <p:nvPicPr>
          <p:cNvPr id="353" name="Camera Shutter-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1988800" y="60325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16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6666" fill="hold"/>
                                        <p:tgtEl>
                                          <p:spTgt spid="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320" showWhenStopped="0">
                <p:cTn id="55" fill="hold" display="0">
                  <p:stCondLst>
                    <p:cond delay="indefinite"/>
                  </p:stCondLst>
                </p:cTn>
                <p:tgtEl>
                  <p:spTgt spid="353"/>
                </p:tgtEl>
              </p:cMediaNode>
            </p:video>
          </p:childTnLst>
        </p:cTn>
      </p:par>
    </p:tnLst>
    <p:bldLst>
      <p:bldP spid="337" grpId="3" animBg="1" advAuto="0"/>
      <p:bldP spid="339" grpId="1" animBg="1" advAuto="0"/>
      <p:bldP spid="340" grpId="4" animBg="1" advAuto="0"/>
      <p:bldP spid="341" grpId="5" animBg="1" advAuto="0"/>
      <p:bldP spid="342" grpId="9" animBg="1" advAuto="0"/>
      <p:bldP spid="343" grpId="2" animBg="1" advAuto="0"/>
      <p:bldP spid="344" grpId="6" animBg="1" advAuto="0"/>
      <p:bldP spid="345" grpId="10" animBg="1" advAuto="0"/>
      <p:bldP spid="346" grpId="7" animBg="1" advAuto="0"/>
      <p:bldP spid="347" grpId="1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54"/>
          <p:cNvPicPr>
            <a:picLocks/>
          </p:cNvPicPr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9525000" y="-296970"/>
            <a:ext cx="3644900" cy="3725970"/>
          </a:xfrm>
          <a:prstGeom prst="rect">
            <a:avLst/>
          </a:prstGeom>
        </p:spPr>
      </p:pic>
      <p:pic>
        <p:nvPicPr>
          <p:cNvPr id="356" name="Picture 355"/>
          <p:cNvPicPr>
            <a:picLocks/>
          </p:cNvPicPr>
          <p:nvPr/>
        </p:nvPicPr>
        <p:blipFill>
          <a:blip r:embed="rId5">
            <a:alphaModFix amt="60000"/>
            <a:extLst/>
          </a:blip>
          <a:stretch>
            <a:fillRect/>
          </a:stretch>
        </p:blipFill>
        <p:spPr>
          <a:xfrm>
            <a:off x="3391261" y="-297919"/>
            <a:ext cx="3797442" cy="3721101"/>
          </a:xfrm>
          <a:prstGeom prst="rect">
            <a:avLst/>
          </a:prstGeom>
        </p:spPr>
      </p:pic>
      <p:pic>
        <p:nvPicPr>
          <p:cNvPr id="357" name="Picture 356"/>
          <p:cNvPicPr>
            <a:picLocks/>
          </p:cNvPicPr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6400991" y="-25400"/>
            <a:ext cx="3569518" cy="2755900"/>
          </a:xfrm>
          <a:prstGeom prst="rect">
            <a:avLst/>
          </a:prstGeom>
        </p:spPr>
      </p:pic>
      <p:pic>
        <p:nvPicPr>
          <p:cNvPr id="358" name="Berlin Wall - Kennedy's Berlin Speech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55600" y="2533226"/>
            <a:ext cx="12293600" cy="696637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369034" y="19050"/>
            <a:ext cx="7493001" cy="186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584200">
              <a:buClr>
                <a:srgbClr val="643665"/>
              </a:buClr>
              <a:buFont typeface="Helvetica"/>
              <a:defRPr sz="12000">
                <a:solidFill>
                  <a:srgbClr val="0096FF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0096FF"/>
                  </a:solidFill>
                </a:uFill>
                <a:latin typeface="Amity Jack"/>
                <a:ea typeface="Amity Jack"/>
                <a:cs typeface="Amity Jack"/>
                <a:sym typeface="Amity Jack"/>
              </a:defRPr>
            </a:pPr>
            <a:r>
              <a:t>kennedy’</a:t>
            </a:r>
            <a:r>
              <a:rPr sz="6400"/>
              <a:t>S</a:t>
            </a:r>
          </a:p>
        </p:txBody>
      </p:sp>
      <p:sp>
        <p:nvSpPr>
          <p:cNvPr id="360" name="Shape 360"/>
          <p:cNvSpPr/>
          <p:nvPr/>
        </p:nvSpPr>
        <p:spPr>
          <a:xfrm>
            <a:off x="7954163" y="277418"/>
            <a:ext cx="4451198" cy="160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9600">
                <a:solidFill>
                  <a:srgbClr val="FFFC79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FFFC79"/>
                  </a:solidFill>
                </a:uFill>
                <a:latin typeface="A Love of Thunder"/>
                <a:ea typeface="A Love of Thunder"/>
                <a:cs typeface="A Love of Thunder"/>
                <a:sym typeface="A Love of Thunder"/>
              </a:defRPr>
            </a:lvl1pPr>
          </a:lstStyle>
          <a:p>
            <a:r>
              <a:t>BERLIN</a:t>
            </a:r>
          </a:p>
        </p:txBody>
      </p:sp>
      <p:sp>
        <p:nvSpPr>
          <p:cNvPr id="361" name="Shape 361"/>
          <p:cNvSpPr/>
          <p:nvPr/>
        </p:nvSpPr>
        <p:spPr>
          <a:xfrm>
            <a:off x="8554244" y="1059744"/>
            <a:ext cx="435206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0200">
                <a:solidFill>
                  <a:srgbClr val="FFFFFF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Molot"/>
                <a:ea typeface="Molot"/>
                <a:cs typeface="Molot"/>
                <a:sym typeface="Molot"/>
              </a:defRPr>
            </a:lvl1pPr>
          </a:lstStyle>
          <a:p>
            <a:r>
              <a:t>SPEECH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53333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333449" y="457200"/>
            <a:ext cx="12369801" cy="10922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800" cap="all">
                <a:solidFill>
                  <a:srgbClr val="FFFFFF"/>
                </a:solidFill>
                <a:effectLst>
                  <a:outerShdw blurRad="12700" dist="50800" dir="2700000" rotWithShape="0">
                    <a:srgbClr val="000000">
                      <a:alpha val="75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THE CUBAN MISSILE CRISIS</a:t>
            </a:r>
          </a:p>
        </p:txBody>
      </p:sp>
      <p:grpSp>
        <p:nvGrpSpPr>
          <p:cNvPr id="366" name="Group 366"/>
          <p:cNvGrpSpPr/>
          <p:nvPr/>
        </p:nvGrpSpPr>
        <p:grpSpPr>
          <a:xfrm>
            <a:off x="393700" y="1587500"/>
            <a:ext cx="12242800" cy="6578600"/>
            <a:chOff x="0" y="0"/>
            <a:chExt cx="12242800" cy="6578600"/>
          </a:xfrm>
        </p:grpSpPr>
        <p:pic>
          <p:nvPicPr>
            <p:cNvPr id="365" name="onthebrink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8" t="910" r="628" b="17852"/>
            <a:stretch>
              <a:fillRect/>
            </a:stretch>
          </p:blipFill>
          <p:spPr>
            <a:xfrm>
              <a:off x="139700" y="139700"/>
              <a:ext cx="11963400" cy="6299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4" name="Picture 363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242800" cy="6578600"/>
            </a:xfrm>
            <a:prstGeom prst="rect">
              <a:avLst/>
            </a:prstGeom>
            <a:effectLst/>
          </p:spPr>
        </p:pic>
      </p:grpSp>
      <p:pic>
        <p:nvPicPr>
          <p:cNvPr id="367" name="target-midstory.jpg"/>
          <p:cNvPicPr>
            <a:picLocks noChangeAspect="1"/>
          </p:cNvPicPr>
          <p:nvPr/>
        </p:nvPicPr>
        <p:blipFill>
          <a:blip r:embed="rId6">
            <a:extLst/>
          </a:blip>
          <a:srcRect l="2443" t="2788" r="2504" b="2475"/>
          <a:stretch>
            <a:fillRect/>
          </a:stretch>
        </p:blipFill>
        <p:spPr>
          <a:xfrm>
            <a:off x="6718473" y="5346841"/>
            <a:ext cx="1312467" cy="1308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1084" y="0"/>
                </a:moveTo>
                <a:lnTo>
                  <a:pt x="10882" y="7"/>
                </a:lnTo>
                <a:cubicBezTo>
                  <a:pt x="10771" y="12"/>
                  <a:pt x="10637" y="18"/>
                  <a:pt x="10581" y="20"/>
                </a:cubicBezTo>
                <a:cubicBezTo>
                  <a:pt x="10484" y="23"/>
                  <a:pt x="10481" y="52"/>
                  <a:pt x="10490" y="793"/>
                </a:cubicBezTo>
                <a:cubicBezTo>
                  <a:pt x="10501" y="1694"/>
                  <a:pt x="10479" y="1743"/>
                  <a:pt x="10111" y="1743"/>
                </a:cubicBezTo>
                <a:cubicBezTo>
                  <a:pt x="9874" y="1743"/>
                  <a:pt x="9081" y="1860"/>
                  <a:pt x="8674" y="1952"/>
                </a:cubicBezTo>
                <a:cubicBezTo>
                  <a:pt x="8543" y="1982"/>
                  <a:pt x="8409" y="2011"/>
                  <a:pt x="8374" y="2018"/>
                </a:cubicBezTo>
                <a:cubicBezTo>
                  <a:pt x="8338" y="2025"/>
                  <a:pt x="8271" y="2047"/>
                  <a:pt x="8230" y="2064"/>
                </a:cubicBezTo>
                <a:cubicBezTo>
                  <a:pt x="8132" y="2104"/>
                  <a:pt x="7669" y="2260"/>
                  <a:pt x="7603" y="2273"/>
                </a:cubicBezTo>
                <a:cubicBezTo>
                  <a:pt x="7433" y="2309"/>
                  <a:pt x="6798" y="2618"/>
                  <a:pt x="5957" y="3073"/>
                </a:cubicBezTo>
                <a:cubicBezTo>
                  <a:pt x="5643" y="3242"/>
                  <a:pt x="4921" y="3810"/>
                  <a:pt x="4468" y="4239"/>
                </a:cubicBezTo>
                <a:cubicBezTo>
                  <a:pt x="3857" y="4817"/>
                  <a:pt x="3166" y="5735"/>
                  <a:pt x="2750" y="6532"/>
                </a:cubicBezTo>
                <a:cubicBezTo>
                  <a:pt x="2619" y="6783"/>
                  <a:pt x="2490" y="7015"/>
                  <a:pt x="2462" y="7050"/>
                </a:cubicBezTo>
                <a:cubicBezTo>
                  <a:pt x="2434" y="7084"/>
                  <a:pt x="2425" y="7115"/>
                  <a:pt x="2443" y="7115"/>
                </a:cubicBezTo>
                <a:cubicBezTo>
                  <a:pt x="2461" y="7115"/>
                  <a:pt x="2436" y="7201"/>
                  <a:pt x="2384" y="7305"/>
                </a:cubicBezTo>
                <a:cubicBezTo>
                  <a:pt x="2146" y="7781"/>
                  <a:pt x="1851" y="8912"/>
                  <a:pt x="1770" y="9670"/>
                </a:cubicBezTo>
                <a:cubicBezTo>
                  <a:pt x="1737" y="9977"/>
                  <a:pt x="1692" y="10289"/>
                  <a:pt x="1672" y="10358"/>
                </a:cubicBezTo>
                <a:lnTo>
                  <a:pt x="1639" y="10483"/>
                </a:lnTo>
                <a:lnTo>
                  <a:pt x="816" y="10496"/>
                </a:lnTo>
                <a:lnTo>
                  <a:pt x="0" y="10509"/>
                </a:lnTo>
                <a:lnTo>
                  <a:pt x="33" y="10778"/>
                </a:lnTo>
                <a:cubicBezTo>
                  <a:pt x="51" y="10923"/>
                  <a:pt x="67" y="11047"/>
                  <a:pt x="72" y="11053"/>
                </a:cubicBezTo>
                <a:cubicBezTo>
                  <a:pt x="76" y="11059"/>
                  <a:pt x="428" y="11062"/>
                  <a:pt x="849" y="11066"/>
                </a:cubicBezTo>
                <a:cubicBezTo>
                  <a:pt x="1362" y="11070"/>
                  <a:pt x="1628" y="11092"/>
                  <a:pt x="1659" y="11131"/>
                </a:cubicBezTo>
                <a:cubicBezTo>
                  <a:pt x="1684" y="11164"/>
                  <a:pt x="1720" y="11405"/>
                  <a:pt x="1737" y="11662"/>
                </a:cubicBezTo>
                <a:cubicBezTo>
                  <a:pt x="1822" y="12918"/>
                  <a:pt x="2197" y="14084"/>
                  <a:pt x="2985" y="15521"/>
                </a:cubicBezTo>
                <a:cubicBezTo>
                  <a:pt x="3343" y="16175"/>
                  <a:pt x="4214" y="17190"/>
                  <a:pt x="4951" y="17814"/>
                </a:cubicBezTo>
                <a:cubicBezTo>
                  <a:pt x="5526" y="18301"/>
                  <a:pt x="5928" y="18560"/>
                  <a:pt x="6741" y="18961"/>
                </a:cubicBezTo>
                <a:cubicBezTo>
                  <a:pt x="7748" y="19457"/>
                  <a:pt x="8928" y="19794"/>
                  <a:pt x="9876" y="19858"/>
                </a:cubicBezTo>
                <a:cubicBezTo>
                  <a:pt x="10521" y="19902"/>
                  <a:pt x="10509" y="19894"/>
                  <a:pt x="10490" y="20710"/>
                </a:cubicBezTo>
                <a:cubicBezTo>
                  <a:pt x="10481" y="21074"/>
                  <a:pt x="10460" y="21409"/>
                  <a:pt x="10437" y="21457"/>
                </a:cubicBezTo>
                <a:cubicBezTo>
                  <a:pt x="10401" y="21533"/>
                  <a:pt x="10433" y="21546"/>
                  <a:pt x="10738" y="21562"/>
                </a:cubicBezTo>
                <a:cubicBezTo>
                  <a:pt x="10928" y="21572"/>
                  <a:pt x="11084" y="21589"/>
                  <a:pt x="11084" y="21594"/>
                </a:cubicBezTo>
                <a:cubicBezTo>
                  <a:pt x="11084" y="21600"/>
                  <a:pt x="11079" y="21249"/>
                  <a:pt x="11071" y="20815"/>
                </a:cubicBezTo>
                <a:cubicBezTo>
                  <a:pt x="11062" y="20317"/>
                  <a:pt x="11070" y="19997"/>
                  <a:pt x="11104" y="19957"/>
                </a:cubicBezTo>
                <a:cubicBezTo>
                  <a:pt x="11135" y="19919"/>
                  <a:pt x="11360" y="19880"/>
                  <a:pt x="11652" y="19858"/>
                </a:cubicBezTo>
                <a:cubicBezTo>
                  <a:pt x="12359" y="19805"/>
                  <a:pt x="12340" y="19807"/>
                  <a:pt x="13004" y="19636"/>
                </a:cubicBezTo>
                <a:cubicBezTo>
                  <a:pt x="13833" y="19421"/>
                  <a:pt x="14315" y="19241"/>
                  <a:pt x="15016" y="18876"/>
                </a:cubicBezTo>
                <a:cubicBezTo>
                  <a:pt x="16363" y="18173"/>
                  <a:pt x="17402" y="17233"/>
                  <a:pt x="18354" y="15875"/>
                </a:cubicBezTo>
                <a:cubicBezTo>
                  <a:pt x="18558" y="15584"/>
                  <a:pt x="19137" y="14469"/>
                  <a:pt x="19236" y="14178"/>
                </a:cubicBezTo>
                <a:cubicBezTo>
                  <a:pt x="19273" y="14067"/>
                  <a:pt x="19350" y="13877"/>
                  <a:pt x="19405" y="13752"/>
                </a:cubicBezTo>
                <a:cubicBezTo>
                  <a:pt x="19461" y="13627"/>
                  <a:pt x="19513" y="13456"/>
                  <a:pt x="19523" y="13372"/>
                </a:cubicBezTo>
                <a:cubicBezTo>
                  <a:pt x="19533" y="13289"/>
                  <a:pt x="19574" y="13105"/>
                  <a:pt x="19614" y="12966"/>
                </a:cubicBezTo>
                <a:cubicBezTo>
                  <a:pt x="19724" y="12586"/>
                  <a:pt x="19878" y="11575"/>
                  <a:pt x="19856" y="11380"/>
                </a:cubicBezTo>
                <a:cubicBezTo>
                  <a:pt x="19849" y="11318"/>
                  <a:pt x="19867" y="11224"/>
                  <a:pt x="19895" y="11171"/>
                </a:cubicBezTo>
                <a:cubicBezTo>
                  <a:pt x="19943" y="11082"/>
                  <a:pt x="20012" y="11072"/>
                  <a:pt x="20738" y="11066"/>
                </a:cubicBezTo>
                <a:cubicBezTo>
                  <a:pt x="21175" y="11062"/>
                  <a:pt x="21537" y="11059"/>
                  <a:pt x="21541" y="11053"/>
                </a:cubicBezTo>
                <a:cubicBezTo>
                  <a:pt x="21546" y="11047"/>
                  <a:pt x="21560" y="10917"/>
                  <a:pt x="21574" y="10771"/>
                </a:cubicBezTo>
                <a:lnTo>
                  <a:pt x="21600" y="10509"/>
                </a:lnTo>
                <a:lnTo>
                  <a:pt x="20770" y="10509"/>
                </a:lnTo>
                <a:cubicBezTo>
                  <a:pt x="19808" y="10509"/>
                  <a:pt x="19885" y="10556"/>
                  <a:pt x="19830" y="9873"/>
                </a:cubicBezTo>
                <a:cubicBezTo>
                  <a:pt x="19795" y="9435"/>
                  <a:pt x="19711" y="8990"/>
                  <a:pt x="19543" y="8353"/>
                </a:cubicBezTo>
                <a:cubicBezTo>
                  <a:pt x="19483" y="8131"/>
                  <a:pt x="19424" y="7929"/>
                  <a:pt x="19418" y="7901"/>
                </a:cubicBezTo>
                <a:cubicBezTo>
                  <a:pt x="19413" y="7874"/>
                  <a:pt x="19386" y="7798"/>
                  <a:pt x="19353" y="7738"/>
                </a:cubicBezTo>
                <a:cubicBezTo>
                  <a:pt x="19320" y="7677"/>
                  <a:pt x="19283" y="7585"/>
                  <a:pt x="19275" y="7534"/>
                </a:cubicBezTo>
                <a:cubicBezTo>
                  <a:pt x="19247" y="7369"/>
                  <a:pt x="18759" y="6391"/>
                  <a:pt x="18511" y="6001"/>
                </a:cubicBezTo>
                <a:cubicBezTo>
                  <a:pt x="17715" y="4752"/>
                  <a:pt x="16844" y="3877"/>
                  <a:pt x="15565" y="3047"/>
                </a:cubicBezTo>
                <a:cubicBezTo>
                  <a:pt x="15294" y="2871"/>
                  <a:pt x="14204" y="2363"/>
                  <a:pt x="13827" y="2234"/>
                </a:cubicBezTo>
                <a:cubicBezTo>
                  <a:pt x="13009" y="1956"/>
                  <a:pt x="11968" y="1743"/>
                  <a:pt x="11411" y="1743"/>
                </a:cubicBezTo>
                <a:cubicBezTo>
                  <a:pt x="11264" y="1743"/>
                  <a:pt x="11148" y="1716"/>
                  <a:pt x="11110" y="1671"/>
                </a:cubicBezTo>
                <a:cubicBezTo>
                  <a:pt x="11066" y="1618"/>
                  <a:pt x="11052" y="1373"/>
                  <a:pt x="11065" y="799"/>
                </a:cubicBezTo>
                <a:lnTo>
                  <a:pt x="11084" y="0"/>
                </a:lnTo>
                <a:close/>
                <a:moveTo>
                  <a:pt x="10431" y="4658"/>
                </a:moveTo>
                <a:lnTo>
                  <a:pt x="10464" y="5117"/>
                </a:lnTo>
                <a:cubicBezTo>
                  <a:pt x="10525" y="5980"/>
                  <a:pt x="10513" y="7557"/>
                  <a:pt x="10444" y="7613"/>
                </a:cubicBezTo>
                <a:cubicBezTo>
                  <a:pt x="10409" y="7641"/>
                  <a:pt x="10246" y="7685"/>
                  <a:pt x="10085" y="7718"/>
                </a:cubicBezTo>
                <a:cubicBezTo>
                  <a:pt x="9414" y="7856"/>
                  <a:pt x="8632" y="8386"/>
                  <a:pt x="8236" y="8963"/>
                </a:cubicBezTo>
                <a:cubicBezTo>
                  <a:pt x="8031" y="9263"/>
                  <a:pt x="7802" y="9779"/>
                  <a:pt x="7733" y="10103"/>
                </a:cubicBezTo>
                <a:cubicBezTo>
                  <a:pt x="7701" y="10254"/>
                  <a:pt x="7646" y="10407"/>
                  <a:pt x="7616" y="10443"/>
                </a:cubicBezTo>
                <a:cubicBezTo>
                  <a:pt x="7572" y="10496"/>
                  <a:pt x="7252" y="10509"/>
                  <a:pt x="6127" y="10509"/>
                </a:cubicBezTo>
                <a:cubicBezTo>
                  <a:pt x="4492" y="10509"/>
                  <a:pt x="4614" y="10548"/>
                  <a:pt x="4664" y="10037"/>
                </a:cubicBezTo>
                <a:cubicBezTo>
                  <a:pt x="4804" y="8595"/>
                  <a:pt x="5714" y="6955"/>
                  <a:pt x="6917" y="5988"/>
                </a:cubicBezTo>
                <a:cubicBezTo>
                  <a:pt x="7774" y="5299"/>
                  <a:pt x="9167" y="4728"/>
                  <a:pt x="10098" y="4678"/>
                </a:cubicBezTo>
                <a:lnTo>
                  <a:pt x="10431" y="4658"/>
                </a:lnTo>
                <a:close/>
                <a:moveTo>
                  <a:pt x="11136" y="4678"/>
                </a:moveTo>
                <a:cubicBezTo>
                  <a:pt x="11166" y="4648"/>
                  <a:pt x="11858" y="4725"/>
                  <a:pt x="11966" y="4770"/>
                </a:cubicBezTo>
                <a:cubicBezTo>
                  <a:pt x="12008" y="4787"/>
                  <a:pt x="12081" y="4803"/>
                  <a:pt x="12123" y="4809"/>
                </a:cubicBezTo>
                <a:cubicBezTo>
                  <a:pt x="12354" y="4841"/>
                  <a:pt x="12872" y="5005"/>
                  <a:pt x="13017" y="5091"/>
                </a:cubicBezTo>
                <a:cubicBezTo>
                  <a:pt x="13110" y="5145"/>
                  <a:pt x="13216" y="5189"/>
                  <a:pt x="13253" y="5189"/>
                </a:cubicBezTo>
                <a:cubicBezTo>
                  <a:pt x="13289" y="5189"/>
                  <a:pt x="13378" y="5238"/>
                  <a:pt x="13449" y="5294"/>
                </a:cubicBezTo>
                <a:cubicBezTo>
                  <a:pt x="13519" y="5350"/>
                  <a:pt x="13607" y="5392"/>
                  <a:pt x="13645" y="5392"/>
                </a:cubicBezTo>
                <a:cubicBezTo>
                  <a:pt x="13770" y="5394"/>
                  <a:pt x="14198" y="5699"/>
                  <a:pt x="14161" y="5759"/>
                </a:cubicBezTo>
                <a:cubicBezTo>
                  <a:pt x="14137" y="5798"/>
                  <a:pt x="14154" y="5801"/>
                  <a:pt x="14213" y="5779"/>
                </a:cubicBezTo>
                <a:cubicBezTo>
                  <a:pt x="14273" y="5756"/>
                  <a:pt x="14345" y="5793"/>
                  <a:pt x="14448" y="5897"/>
                </a:cubicBezTo>
                <a:cubicBezTo>
                  <a:pt x="14531" y="5980"/>
                  <a:pt x="14617" y="6054"/>
                  <a:pt x="14637" y="6054"/>
                </a:cubicBezTo>
                <a:cubicBezTo>
                  <a:pt x="14752" y="6054"/>
                  <a:pt x="15780" y="7140"/>
                  <a:pt x="15735" y="7213"/>
                </a:cubicBezTo>
                <a:cubicBezTo>
                  <a:pt x="15720" y="7237"/>
                  <a:pt x="15741" y="7268"/>
                  <a:pt x="15787" y="7286"/>
                </a:cubicBezTo>
                <a:cubicBezTo>
                  <a:pt x="15832" y="7303"/>
                  <a:pt x="15856" y="7334"/>
                  <a:pt x="15839" y="7351"/>
                </a:cubicBezTo>
                <a:cubicBezTo>
                  <a:pt x="15822" y="7368"/>
                  <a:pt x="15868" y="7454"/>
                  <a:pt x="15944" y="7541"/>
                </a:cubicBezTo>
                <a:cubicBezTo>
                  <a:pt x="16082" y="7700"/>
                  <a:pt x="16199" y="7917"/>
                  <a:pt x="16427" y="8432"/>
                </a:cubicBezTo>
                <a:cubicBezTo>
                  <a:pt x="16709" y="9070"/>
                  <a:pt x="16974" y="10327"/>
                  <a:pt x="16852" y="10450"/>
                </a:cubicBezTo>
                <a:cubicBezTo>
                  <a:pt x="16766" y="10536"/>
                  <a:pt x="13945" y="10529"/>
                  <a:pt x="13919" y="10443"/>
                </a:cubicBezTo>
                <a:cubicBezTo>
                  <a:pt x="13908" y="10409"/>
                  <a:pt x="13866" y="10231"/>
                  <a:pt x="13834" y="10050"/>
                </a:cubicBezTo>
                <a:cubicBezTo>
                  <a:pt x="13802" y="9869"/>
                  <a:pt x="13743" y="9674"/>
                  <a:pt x="13703" y="9611"/>
                </a:cubicBezTo>
                <a:cubicBezTo>
                  <a:pt x="13663" y="9549"/>
                  <a:pt x="13645" y="9493"/>
                  <a:pt x="13664" y="9493"/>
                </a:cubicBezTo>
                <a:cubicBezTo>
                  <a:pt x="13683" y="9493"/>
                  <a:pt x="13667" y="9457"/>
                  <a:pt x="13625" y="9408"/>
                </a:cubicBezTo>
                <a:cubicBezTo>
                  <a:pt x="13563" y="9336"/>
                  <a:pt x="13476" y="9152"/>
                  <a:pt x="13481" y="9107"/>
                </a:cubicBezTo>
                <a:cubicBezTo>
                  <a:pt x="13484" y="9079"/>
                  <a:pt x="13082" y="8631"/>
                  <a:pt x="12861" y="8419"/>
                </a:cubicBezTo>
                <a:cubicBezTo>
                  <a:pt x="12653" y="8220"/>
                  <a:pt x="12082" y="7865"/>
                  <a:pt x="11992" y="7875"/>
                </a:cubicBezTo>
                <a:cubicBezTo>
                  <a:pt x="11977" y="7877"/>
                  <a:pt x="11893" y="7841"/>
                  <a:pt x="11803" y="7803"/>
                </a:cubicBezTo>
                <a:cubicBezTo>
                  <a:pt x="11712" y="7765"/>
                  <a:pt x="11548" y="7719"/>
                  <a:pt x="11437" y="7698"/>
                </a:cubicBezTo>
                <a:cubicBezTo>
                  <a:pt x="11326" y="7677"/>
                  <a:pt x="11210" y="7642"/>
                  <a:pt x="11176" y="7613"/>
                </a:cubicBezTo>
                <a:cubicBezTo>
                  <a:pt x="11128" y="7574"/>
                  <a:pt x="11110" y="7207"/>
                  <a:pt x="11110" y="6126"/>
                </a:cubicBezTo>
                <a:cubicBezTo>
                  <a:pt x="11110" y="5340"/>
                  <a:pt x="11123" y="4692"/>
                  <a:pt x="11136" y="4678"/>
                </a:cubicBezTo>
                <a:close/>
                <a:moveTo>
                  <a:pt x="15402" y="11112"/>
                </a:moveTo>
                <a:cubicBezTo>
                  <a:pt x="16110" y="11112"/>
                  <a:pt x="16819" y="11137"/>
                  <a:pt x="16858" y="11184"/>
                </a:cubicBezTo>
                <a:cubicBezTo>
                  <a:pt x="16894" y="11228"/>
                  <a:pt x="16900" y="11348"/>
                  <a:pt x="16871" y="11551"/>
                </a:cubicBezTo>
                <a:cubicBezTo>
                  <a:pt x="16624" y="13270"/>
                  <a:pt x="15789" y="14684"/>
                  <a:pt x="14415" y="15724"/>
                </a:cubicBezTo>
                <a:cubicBezTo>
                  <a:pt x="13717" y="16253"/>
                  <a:pt x="12893" y="16626"/>
                  <a:pt x="11920" y="16844"/>
                </a:cubicBezTo>
                <a:cubicBezTo>
                  <a:pt x="11512" y="16936"/>
                  <a:pt x="11163" y="16953"/>
                  <a:pt x="11136" y="16884"/>
                </a:cubicBezTo>
                <a:cubicBezTo>
                  <a:pt x="11122" y="16847"/>
                  <a:pt x="11116" y="16164"/>
                  <a:pt x="11123" y="15370"/>
                </a:cubicBezTo>
                <a:lnTo>
                  <a:pt x="11136" y="13929"/>
                </a:lnTo>
                <a:lnTo>
                  <a:pt x="11411" y="13890"/>
                </a:lnTo>
                <a:cubicBezTo>
                  <a:pt x="11802" y="13833"/>
                  <a:pt x="12550" y="13451"/>
                  <a:pt x="12893" y="13136"/>
                </a:cubicBezTo>
                <a:cubicBezTo>
                  <a:pt x="13343" y="12724"/>
                  <a:pt x="13661" y="12195"/>
                  <a:pt x="13821" y="11564"/>
                </a:cubicBezTo>
                <a:cubicBezTo>
                  <a:pt x="13865" y="11389"/>
                  <a:pt x="13923" y="11212"/>
                  <a:pt x="13951" y="11177"/>
                </a:cubicBezTo>
                <a:cubicBezTo>
                  <a:pt x="13989" y="11131"/>
                  <a:pt x="14693" y="11111"/>
                  <a:pt x="15402" y="11112"/>
                </a:cubicBezTo>
                <a:close/>
                <a:moveTo>
                  <a:pt x="6133" y="11125"/>
                </a:moveTo>
                <a:cubicBezTo>
                  <a:pt x="6937" y="11117"/>
                  <a:pt x="7611" y="11133"/>
                  <a:pt x="7635" y="11158"/>
                </a:cubicBezTo>
                <a:cubicBezTo>
                  <a:pt x="7660" y="11182"/>
                  <a:pt x="7714" y="11357"/>
                  <a:pt x="7753" y="11544"/>
                </a:cubicBezTo>
                <a:cubicBezTo>
                  <a:pt x="7984" y="12653"/>
                  <a:pt x="8989" y="13655"/>
                  <a:pt x="10072" y="13857"/>
                </a:cubicBezTo>
                <a:cubicBezTo>
                  <a:pt x="10238" y="13888"/>
                  <a:pt x="10409" y="13926"/>
                  <a:pt x="10444" y="13936"/>
                </a:cubicBezTo>
                <a:cubicBezTo>
                  <a:pt x="10494" y="13949"/>
                  <a:pt x="10500" y="14274"/>
                  <a:pt x="10490" y="15436"/>
                </a:cubicBezTo>
                <a:lnTo>
                  <a:pt x="10477" y="16917"/>
                </a:lnTo>
                <a:lnTo>
                  <a:pt x="10274" y="16923"/>
                </a:lnTo>
                <a:cubicBezTo>
                  <a:pt x="9717" y="16940"/>
                  <a:pt x="8720" y="16657"/>
                  <a:pt x="7955" y="16268"/>
                </a:cubicBezTo>
                <a:cubicBezTo>
                  <a:pt x="6895" y="15729"/>
                  <a:pt x="5903" y="14744"/>
                  <a:pt x="5317" y="13647"/>
                </a:cubicBezTo>
                <a:cubicBezTo>
                  <a:pt x="4966" y="12991"/>
                  <a:pt x="4621" y="11785"/>
                  <a:pt x="4657" y="11341"/>
                </a:cubicBezTo>
                <a:lnTo>
                  <a:pt x="4670" y="11144"/>
                </a:lnTo>
                <a:lnTo>
                  <a:pt x="6133" y="1112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8" name="Output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 rot="265217">
            <a:off x="317499" y="25400"/>
            <a:ext cx="6731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Picture 368"/>
          <p:cNvPicPr>
            <a:picLocks/>
          </p:cNvPicPr>
          <p:nvPr/>
        </p:nvPicPr>
        <p:blipFill>
          <a:blip r:embed="rId8">
            <a:alphaModFix amt="60000"/>
            <a:extLst/>
          </a:blip>
          <a:stretch>
            <a:fillRect/>
          </a:stretch>
        </p:blipFill>
        <p:spPr>
          <a:xfrm>
            <a:off x="1574800" y="6799532"/>
            <a:ext cx="3492500" cy="2776269"/>
          </a:xfrm>
          <a:prstGeom prst="rect">
            <a:avLst/>
          </a:prstGeom>
        </p:spPr>
      </p:pic>
      <p:pic>
        <p:nvPicPr>
          <p:cNvPr id="370" name="Picture 369"/>
          <p:cNvPicPr>
            <a:picLocks/>
          </p:cNvPicPr>
          <p:nvPr/>
        </p:nvPicPr>
        <p:blipFill>
          <a:blip r:embed="rId9">
            <a:alphaModFix amt="60000"/>
            <a:extLst/>
          </a:blip>
          <a:stretch>
            <a:fillRect/>
          </a:stretch>
        </p:blipFill>
        <p:spPr>
          <a:xfrm>
            <a:off x="7687380" y="6742259"/>
            <a:ext cx="3791261" cy="3149601"/>
          </a:xfrm>
          <a:prstGeom prst="rect">
            <a:avLst/>
          </a:prstGeom>
        </p:spPr>
      </p:pic>
      <p:pic>
        <p:nvPicPr>
          <p:cNvPr id="371" name="Picture 370"/>
          <p:cNvPicPr>
            <a:picLocks/>
          </p:cNvPicPr>
          <p:nvPr/>
        </p:nvPicPr>
        <p:blipFill>
          <a:blip r:embed="rId10">
            <a:alphaModFix amt="60000"/>
            <a:extLst/>
          </a:blip>
          <a:stretch>
            <a:fillRect/>
          </a:stretch>
        </p:blipFill>
        <p:spPr>
          <a:xfrm>
            <a:off x="4673791" y="6946900"/>
            <a:ext cx="3569518" cy="275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33333" fill="hold"/>
                                        <p:tgtEl>
                                          <p:spTgt spid="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33333"/>
                            </p:stCondLst>
                            <p:childTnLst>
                              <p:par>
                                <p:cTn id="11" presetID="23" presetClass="entr" presetSubtype="32" fill="hold" grpId="3" nodeType="after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368"/>
                </p:tgtEl>
              </p:cMediaNode>
            </p:audio>
          </p:childTnLst>
        </p:cTn>
      </p:par>
    </p:tnLst>
    <p:bldLst>
      <p:bldP spid="363" grpId="1" animBg="1" advAuto="0"/>
      <p:bldP spid="367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icture 372"/>
          <p:cNvPicPr>
            <a:picLocks/>
          </p:cNvPicPr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-114300" y="-274368"/>
            <a:ext cx="3492500" cy="2776269"/>
          </a:xfrm>
          <a:prstGeom prst="rect">
            <a:avLst/>
          </a:prstGeom>
        </p:spPr>
      </p:pic>
      <p:pic>
        <p:nvPicPr>
          <p:cNvPr id="374" name="Picture 373"/>
          <p:cNvPicPr>
            <a:picLocks/>
          </p:cNvPicPr>
          <p:nvPr/>
        </p:nvPicPr>
        <p:blipFill>
          <a:blip r:embed="rId7">
            <a:alphaModFix amt="60000"/>
            <a:extLst/>
          </a:blip>
          <a:stretch>
            <a:fillRect/>
          </a:stretch>
        </p:blipFill>
        <p:spPr>
          <a:xfrm>
            <a:off x="5998280" y="-331641"/>
            <a:ext cx="3791261" cy="3149601"/>
          </a:xfrm>
          <a:prstGeom prst="rect">
            <a:avLst/>
          </a:prstGeom>
        </p:spPr>
      </p:pic>
      <p:pic>
        <p:nvPicPr>
          <p:cNvPr id="375" name="Picture 374"/>
          <p:cNvPicPr>
            <a:picLocks/>
          </p:cNvPicPr>
          <p:nvPr/>
        </p:nvPicPr>
        <p:blipFill>
          <a:blip r:embed="rId8">
            <a:alphaModFix amt="60000"/>
            <a:extLst/>
          </a:blip>
          <a:stretch>
            <a:fillRect/>
          </a:stretch>
        </p:blipFill>
        <p:spPr>
          <a:xfrm>
            <a:off x="2984691" y="-127000"/>
            <a:ext cx="3569518" cy="2755900"/>
          </a:xfrm>
          <a:prstGeom prst="rect">
            <a:avLst/>
          </a:prstGeom>
        </p:spPr>
      </p:pic>
      <p:sp>
        <p:nvSpPr>
          <p:cNvPr id="376" name="Shape 376"/>
          <p:cNvSpPr/>
          <p:nvPr/>
        </p:nvSpPr>
        <p:spPr>
          <a:xfrm>
            <a:off x="360193" y="1931273"/>
            <a:ext cx="664210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>
                <a:solidFill>
                  <a:srgbClr val="FF2600"/>
                </a:solidFill>
              </a:rPr>
              <a:t>SUMMER 1962</a:t>
            </a:r>
            <a:r>
              <a:rPr sz="2800" dirty="0"/>
              <a:t> - SOVIET SHIPS </a:t>
            </a:r>
            <a:r>
              <a:rPr sz="2800" dirty="0">
                <a:solidFill>
                  <a:srgbClr val="FF6A00"/>
                </a:solidFill>
              </a:rPr>
              <a:t>DELIVER WEAPONS</a:t>
            </a:r>
            <a:r>
              <a:rPr sz="2800" dirty="0"/>
              <a:t> TO CASTRO REGIME IN CUBA</a:t>
            </a:r>
          </a:p>
        </p:txBody>
      </p:sp>
      <p:sp>
        <p:nvSpPr>
          <p:cNvPr id="377" name="Shape 377"/>
          <p:cNvSpPr/>
          <p:nvPr/>
        </p:nvSpPr>
        <p:spPr>
          <a:xfrm>
            <a:off x="393700" y="3920664"/>
            <a:ext cx="6515100" cy="1277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Secretly, Kennedy &amp; his cabinet prepare </a:t>
            </a:r>
            <a:r>
              <a:rPr sz="2600" dirty="0">
                <a:solidFill>
                  <a:srgbClr val="945200"/>
                </a:solidFill>
              </a:rPr>
              <a:t>options for airstrikes</a:t>
            </a:r>
            <a:r>
              <a:rPr sz="2600" dirty="0"/>
              <a:t> &amp; </a:t>
            </a:r>
            <a:r>
              <a:rPr sz="2600" dirty="0">
                <a:solidFill>
                  <a:srgbClr val="929000"/>
                </a:solidFill>
              </a:rPr>
              <a:t>land invasion of Cuba</a:t>
            </a:r>
          </a:p>
        </p:txBody>
      </p:sp>
      <p:sp>
        <p:nvSpPr>
          <p:cNvPr id="378" name="Shape 378"/>
          <p:cNvSpPr/>
          <p:nvPr/>
        </p:nvSpPr>
        <p:spPr>
          <a:xfrm>
            <a:off x="355600" y="5082818"/>
            <a:ext cx="6642100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3200" dirty="0"/>
              <a:t>OCT. 14, 1962 - US PLANES PHOTOGRAPH </a:t>
            </a:r>
            <a:r>
              <a:rPr sz="2800" dirty="0">
                <a:solidFill>
                  <a:srgbClr val="0433FF"/>
                </a:solidFill>
              </a:rPr>
              <a:t>SOVIET MISSILE BASES</a:t>
            </a:r>
            <a:r>
              <a:rPr sz="2800" dirty="0"/>
              <a:t> IN CUBA</a:t>
            </a:r>
          </a:p>
        </p:txBody>
      </p:sp>
      <p:sp>
        <p:nvSpPr>
          <p:cNvPr id="379" name="Shape 379"/>
          <p:cNvSpPr/>
          <p:nvPr/>
        </p:nvSpPr>
        <p:spPr>
          <a:xfrm>
            <a:off x="355600" y="7283881"/>
            <a:ext cx="670560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3200" dirty="0"/>
              <a:t>OCT. 22, 1962 - </a:t>
            </a:r>
            <a:r>
              <a:rPr sz="3200" dirty="0">
                <a:solidFill>
                  <a:srgbClr val="4F8F00"/>
                </a:solidFill>
              </a:rPr>
              <a:t>KENNEDY ADDRESSES THE NATION</a:t>
            </a:r>
            <a:r>
              <a:rPr sz="3200" dirty="0"/>
              <a:t> ON TV</a:t>
            </a:r>
          </a:p>
        </p:txBody>
      </p:sp>
      <p:sp>
        <p:nvSpPr>
          <p:cNvPr id="380" name="Shape 380"/>
          <p:cNvSpPr/>
          <p:nvPr/>
        </p:nvSpPr>
        <p:spPr>
          <a:xfrm>
            <a:off x="393700" y="3155518"/>
            <a:ext cx="6350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instantly, JFK warns that the </a:t>
            </a:r>
            <a:r>
              <a:rPr sz="2600" dirty="0">
                <a:solidFill>
                  <a:srgbClr val="009193"/>
                </a:solidFill>
              </a:rPr>
              <a:t>US will not tolerate</a:t>
            </a:r>
            <a:r>
              <a:rPr sz="2600" dirty="0"/>
              <a:t> Soviet </a:t>
            </a:r>
            <a:r>
              <a:rPr sz="2600" dirty="0">
                <a:solidFill>
                  <a:srgbClr val="9437FF"/>
                </a:solidFill>
              </a:rPr>
              <a:t>offensive weapons</a:t>
            </a:r>
            <a:r>
              <a:rPr sz="2600" dirty="0"/>
              <a:t> in Cuba</a:t>
            </a:r>
          </a:p>
        </p:txBody>
      </p:sp>
      <p:sp>
        <p:nvSpPr>
          <p:cNvPr id="381" name="Shape 381"/>
          <p:cNvSpPr/>
          <p:nvPr/>
        </p:nvSpPr>
        <p:spPr>
          <a:xfrm>
            <a:off x="393700" y="6406718"/>
            <a:ext cx="6350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some of the missiles were </a:t>
            </a:r>
            <a:r>
              <a:rPr sz="2600" dirty="0">
                <a:solidFill>
                  <a:srgbClr val="FF2F92"/>
                </a:solidFill>
              </a:rPr>
              <a:t>armed w/ nukes </a:t>
            </a:r>
            <a:r>
              <a:rPr sz="2600" dirty="0"/>
              <a:t>and were </a:t>
            </a:r>
            <a:r>
              <a:rPr sz="2600" dirty="0">
                <a:solidFill>
                  <a:srgbClr val="941751"/>
                </a:solidFill>
              </a:rPr>
              <a:t>ready to launch immediately</a:t>
            </a:r>
          </a:p>
        </p:txBody>
      </p:sp>
      <p:sp>
        <p:nvSpPr>
          <p:cNvPr id="382" name="Shape 382"/>
          <p:cNvSpPr/>
          <p:nvPr/>
        </p:nvSpPr>
        <p:spPr>
          <a:xfrm>
            <a:off x="350157" y="8393129"/>
            <a:ext cx="67183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aware that the </a:t>
            </a:r>
            <a:r>
              <a:rPr dirty="0">
                <a:solidFill>
                  <a:srgbClr val="531B93"/>
                </a:solidFill>
              </a:rPr>
              <a:t>missiles could destroy US cities in minutes</a:t>
            </a:r>
            <a:r>
              <a:rPr dirty="0"/>
              <a:t>, JFK promises </a:t>
            </a:r>
            <a:r>
              <a:rPr u="sng" dirty="0">
                <a:solidFill>
                  <a:srgbClr val="941100"/>
                </a:solidFill>
              </a:rPr>
              <a:t>MAD</a:t>
            </a:r>
            <a:r>
              <a:rPr dirty="0"/>
              <a:t> if Soviets attack</a:t>
            </a:r>
          </a:p>
        </p:txBody>
      </p:sp>
      <p:pic>
        <p:nvPicPr>
          <p:cNvPr id="383" name="Picture 38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13600" y="2509876"/>
            <a:ext cx="5626100" cy="5110124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pic>
        <p:nvPicPr>
          <p:cNvPr id="384" name="Cuban Missile Crisis - Kennedy's MAD Warn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7251700" y="6413500"/>
            <a:ext cx="5486400" cy="308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Camera Shutter-3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2026900" y="2692400"/>
            <a:ext cx="673100" cy="6731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/>
          <p:nvPr/>
        </p:nvSpPr>
        <p:spPr>
          <a:xfrm>
            <a:off x="8843060" y="971550"/>
            <a:ext cx="4006801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8EFA00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8EFA00"/>
                  </a:solidFill>
                </a:uFill>
                <a:latin typeface="TitleSolution"/>
                <a:ea typeface="TitleSolution"/>
                <a:cs typeface="TitleSolution"/>
                <a:sym typeface="TitleSolution"/>
              </a:defRPr>
            </a:lvl1pPr>
          </a:lstStyle>
          <a:p>
            <a:r>
              <a:rPr dirty="0"/>
              <a:t>CUBA</a:t>
            </a:r>
          </a:p>
        </p:txBody>
      </p:sp>
      <p:sp>
        <p:nvSpPr>
          <p:cNvPr id="387" name="Shape 387"/>
          <p:cNvSpPr/>
          <p:nvPr/>
        </p:nvSpPr>
        <p:spPr>
          <a:xfrm>
            <a:off x="8001000" y="1497989"/>
            <a:ext cx="850900" cy="864822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IN</a:t>
            </a:r>
          </a:p>
        </p:txBody>
      </p:sp>
      <p:sp>
        <p:nvSpPr>
          <p:cNvPr id="388" name="Shape 388"/>
          <p:cNvSpPr/>
          <p:nvPr/>
        </p:nvSpPr>
        <p:spPr>
          <a:xfrm>
            <a:off x="-77791" y="-98391"/>
            <a:ext cx="4589398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0200">
                <a:solidFill>
                  <a:srgbClr val="FF26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FF2600"/>
                  </a:solidFill>
                </a:uFill>
                <a:latin typeface="Molot"/>
                <a:ea typeface="Molot"/>
                <a:cs typeface="Molot"/>
                <a:sym typeface="Molot"/>
              </a:defRPr>
            </a:lvl1pPr>
          </a:lstStyle>
          <a:p>
            <a:r>
              <a:rPr sz="9600" dirty="0"/>
              <a:t>SOVIET</a:t>
            </a:r>
          </a:p>
        </p:txBody>
      </p:sp>
      <p:sp>
        <p:nvSpPr>
          <p:cNvPr id="389" name="Shape 389"/>
          <p:cNvSpPr/>
          <p:nvPr/>
        </p:nvSpPr>
        <p:spPr>
          <a:xfrm>
            <a:off x="1864249" y="775964"/>
            <a:ext cx="5847755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9600">
                <a:solidFill>
                  <a:srgbClr val="9411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941100"/>
                  </a:solidFill>
                </a:uFill>
                <a:latin typeface="Evil of Frankenstein"/>
                <a:ea typeface="Evil of Frankenstein"/>
                <a:cs typeface="Evil of Frankenstein"/>
                <a:sym typeface="Evil of Frankenstein"/>
              </a:defRPr>
            </a:lvl1pPr>
          </a:lstStyle>
          <a:p>
            <a:r>
              <a:rPr sz="8800" dirty="0"/>
              <a:t>WEAPONS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6666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850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320" showWhenStopped="0">
                <p:cTn id="54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</p:childTnLst>
        </p:cTn>
      </p:par>
    </p:tnLst>
    <p:bldLst>
      <p:bldP spid="376" grpId="1" animBg="1" advAuto="0"/>
      <p:bldP spid="377" grpId="3" animBg="1" advAuto="0"/>
      <p:bldP spid="378" grpId="4" animBg="1" advAuto="0"/>
      <p:bldP spid="379" grpId="8" animBg="1" advAuto="0"/>
      <p:bldP spid="380" grpId="2" animBg="1" advAuto="0"/>
      <p:bldP spid="381" grpId="7" animBg="1" advAuto="0"/>
      <p:bldP spid="382" grpId="9" animBg="1" advAuto="0"/>
      <p:bldP spid="383" grpId="5" animBg="1" advAuto="0"/>
      <p:bldP spid="384" grpId="1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39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" y="1178560"/>
            <a:ext cx="13284200" cy="8765540"/>
          </a:xfrm>
          <a:prstGeom prst="rect">
            <a:avLst/>
          </a:prstGeom>
        </p:spPr>
      </p:pic>
      <p:pic>
        <p:nvPicPr>
          <p:cNvPr id="392" name="Picture 391"/>
          <p:cNvPicPr>
            <a:picLocks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8318691" y="63500"/>
            <a:ext cx="4686301" cy="3619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3"/>
          <p:cNvPicPr>
            <a:picLocks/>
          </p:cNvPicPr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9630480" y="-293541"/>
            <a:ext cx="3791261" cy="3149601"/>
          </a:xfrm>
          <a:prstGeom prst="rect">
            <a:avLst/>
          </a:prstGeom>
        </p:spPr>
      </p:pic>
      <p:pic>
        <p:nvPicPr>
          <p:cNvPr id="395" name="Picture 394"/>
          <p:cNvPicPr>
            <a:picLocks/>
          </p:cNvPicPr>
          <p:nvPr/>
        </p:nvPicPr>
        <p:blipFill>
          <a:blip r:embed="rId5">
            <a:alphaModFix amt="60000"/>
            <a:extLst/>
          </a:blip>
          <a:stretch>
            <a:fillRect/>
          </a:stretch>
        </p:blipFill>
        <p:spPr>
          <a:xfrm>
            <a:off x="6616891" y="-88900"/>
            <a:ext cx="3569518" cy="2755900"/>
          </a:xfrm>
          <a:prstGeom prst="rect">
            <a:avLst/>
          </a:prstGeom>
        </p:spPr>
      </p:pic>
      <p:sp>
        <p:nvSpPr>
          <p:cNvPr id="396" name="Shape 396"/>
          <p:cNvSpPr/>
          <p:nvPr/>
        </p:nvSpPr>
        <p:spPr>
          <a:xfrm>
            <a:off x="361043" y="2066186"/>
            <a:ext cx="7197156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600" dirty="0"/>
              <a:t>FOR </a:t>
            </a:r>
            <a:r>
              <a:rPr sz="2600" dirty="0">
                <a:solidFill>
                  <a:srgbClr val="FF2600"/>
                </a:solidFill>
              </a:rPr>
              <a:t>6 DAYS</a:t>
            </a:r>
            <a:r>
              <a:rPr sz="2600" dirty="0"/>
              <a:t>, THE WORLD FACED THE </a:t>
            </a:r>
            <a:r>
              <a:rPr sz="2600" dirty="0">
                <a:solidFill>
                  <a:srgbClr val="FF6A00"/>
                </a:solidFill>
              </a:rPr>
              <a:t>REAL POSSIBILITY</a:t>
            </a:r>
            <a:r>
              <a:rPr sz="2600" dirty="0"/>
              <a:t> OF </a:t>
            </a:r>
            <a:r>
              <a:rPr sz="2600" dirty="0">
                <a:solidFill>
                  <a:srgbClr val="4F8F00"/>
                </a:solidFill>
              </a:rPr>
              <a:t>NUCLEAR ANNIHILATION</a:t>
            </a:r>
          </a:p>
        </p:txBody>
      </p:sp>
      <p:sp>
        <p:nvSpPr>
          <p:cNvPr id="397" name="Shape 397"/>
          <p:cNvSpPr/>
          <p:nvPr/>
        </p:nvSpPr>
        <p:spPr>
          <a:xfrm>
            <a:off x="324757" y="4632778"/>
            <a:ext cx="66421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FINALLY, KENNEDY DECIDES ON A </a:t>
            </a:r>
            <a:r>
              <a:rPr sz="2800" dirty="0">
                <a:solidFill>
                  <a:srgbClr val="0433FF"/>
                </a:solidFill>
              </a:rPr>
              <a:t>NAVAL QUARANTINE</a:t>
            </a:r>
            <a:r>
              <a:rPr sz="2800" dirty="0"/>
              <a:t> OF CUBA</a:t>
            </a:r>
          </a:p>
        </p:txBody>
      </p:sp>
      <p:sp>
        <p:nvSpPr>
          <p:cNvPr id="398" name="Shape 398"/>
          <p:cNvSpPr/>
          <p:nvPr/>
        </p:nvSpPr>
        <p:spPr>
          <a:xfrm>
            <a:off x="324757" y="6984436"/>
            <a:ext cx="67056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when soviet ships </a:t>
            </a:r>
            <a:r>
              <a:rPr sz="2800" dirty="0">
                <a:solidFill>
                  <a:srgbClr val="FF2600"/>
                </a:solidFill>
              </a:rPr>
              <a:t>reached the blockade</a:t>
            </a:r>
            <a:r>
              <a:rPr sz="2800" dirty="0"/>
              <a:t>, they </a:t>
            </a:r>
            <a:r>
              <a:rPr sz="2800" dirty="0">
                <a:solidFill>
                  <a:srgbClr val="011993"/>
                </a:solidFill>
              </a:rPr>
              <a:t>turned around</a:t>
            </a:r>
          </a:p>
        </p:txBody>
      </p:sp>
      <p:sp>
        <p:nvSpPr>
          <p:cNvPr id="399" name="Shape 399"/>
          <p:cNvSpPr/>
          <p:nvPr/>
        </p:nvSpPr>
        <p:spPr>
          <a:xfrm>
            <a:off x="368300" y="2971309"/>
            <a:ext cx="6350000" cy="167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Kennedy &amp; his cabinet met </a:t>
            </a:r>
            <a:r>
              <a:rPr sz="2600" dirty="0">
                <a:solidFill>
                  <a:srgbClr val="009193"/>
                </a:solidFill>
              </a:rPr>
              <a:t>all day each day</a:t>
            </a:r>
            <a:r>
              <a:rPr sz="2600" dirty="0"/>
              <a:t>, debating how to </a:t>
            </a:r>
            <a:r>
              <a:rPr sz="2600" dirty="0">
                <a:solidFill>
                  <a:srgbClr val="FF2F92"/>
                </a:solidFill>
              </a:rPr>
              <a:t>protect the country</a:t>
            </a:r>
            <a:r>
              <a:rPr sz="2600" dirty="0"/>
              <a:t> while trying to </a:t>
            </a:r>
            <a:r>
              <a:rPr sz="2600" dirty="0">
                <a:solidFill>
                  <a:srgbClr val="9437FF"/>
                </a:solidFill>
              </a:rPr>
              <a:t>avoid nuclear war</a:t>
            </a:r>
            <a:r>
              <a:rPr sz="2600" dirty="0"/>
              <a:t> with the Soviets</a:t>
            </a:r>
          </a:p>
        </p:txBody>
      </p:sp>
      <p:sp>
        <p:nvSpPr>
          <p:cNvPr id="400" name="Shape 400"/>
          <p:cNvSpPr/>
          <p:nvPr/>
        </p:nvSpPr>
        <p:spPr>
          <a:xfrm>
            <a:off x="368300" y="586740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massive naval forces </a:t>
            </a:r>
            <a:r>
              <a:rPr dirty="0">
                <a:solidFill>
                  <a:srgbClr val="945200"/>
                </a:solidFill>
              </a:rPr>
              <a:t>blockade the island</a:t>
            </a:r>
            <a:r>
              <a:rPr dirty="0"/>
              <a:t> &amp; threaten to </a:t>
            </a:r>
            <a:r>
              <a:rPr dirty="0">
                <a:solidFill>
                  <a:srgbClr val="941751"/>
                </a:solidFill>
              </a:rPr>
              <a:t>sink Soviet ships</a:t>
            </a:r>
            <a:r>
              <a:rPr dirty="0"/>
              <a:t> bound for Cuba</a:t>
            </a:r>
          </a:p>
        </p:txBody>
      </p:sp>
      <p:sp>
        <p:nvSpPr>
          <p:cNvPr id="401" name="Shape 401"/>
          <p:cNvSpPr/>
          <p:nvPr/>
        </p:nvSpPr>
        <p:spPr>
          <a:xfrm>
            <a:off x="368300" y="7925797"/>
            <a:ext cx="6718300" cy="1369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>
                <a:solidFill>
                  <a:srgbClr val="FF40FF"/>
                </a:solidFill>
              </a:rPr>
              <a:t>Kennedy’s resolve</a:t>
            </a:r>
            <a:r>
              <a:rPr dirty="0"/>
              <a:t> to keep nukes out of </a:t>
            </a:r>
            <a:r>
              <a:rPr lang="en-US" dirty="0" smtClean="0"/>
              <a:t>C</a:t>
            </a:r>
            <a:r>
              <a:rPr dirty="0" smtClean="0"/>
              <a:t>uba </a:t>
            </a:r>
            <a:r>
              <a:rPr dirty="0">
                <a:solidFill>
                  <a:srgbClr val="008F00"/>
                </a:solidFill>
              </a:rPr>
              <a:t>proved too much</a:t>
            </a:r>
            <a:r>
              <a:rPr dirty="0"/>
              <a:t> and </a:t>
            </a:r>
            <a:r>
              <a:rPr dirty="0">
                <a:solidFill>
                  <a:srgbClr val="531B93"/>
                </a:solidFill>
              </a:rPr>
              <a:t>Khrushchev flinched</a:t>
            </a:r>
          </a:p>
        </p:txBody>
      </p:sp>
      <p:pic>
        <p:nvPicPr>
          <p:cNvPr id="402" name="Picture 401"/>
          <p:cNvPicPr>
            <a:picLocks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6502837" y="965018"/>
            <a:ext cx="6597286" cy="8305801"/>
          </a:xfrm>
          <a:prstGeom prst="rect">
            <a:avLst/>
          </a:prstGeom>
        </p:spPr>
      </p:pic>
      <p:pic>
        <p:nvPicPr>
          <p:cNvPr id="403" name="Picture 402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21500" y="6194806"/>
            <a:ext cx="5930900" cy="3507995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sp>
        <p:nvSpPr>
          <p:cNvPr id="404" name="Shape 404"/>
          <p:cNvSpPr/>
          <p:nvPr/>
        </p:nvSpPr>
        <p:spPr>
          <a:xfrm>
            <a:off x="8525559" y="619579"/>
            <a:ext cx="4006801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8EFA00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8EFA00"/>
                  </a:solidFill>
                </a:uFill>
                <a:latin typeface="TitleSolution"/>
                <a:ea typeface="TitleSolution"/>
                <a:cs typeface="TitleSolution"/>
                <a:sym typeface="TitleSolution"/>
              </a:defRPr>
            </a:lvl1pPr>
          </a:lstStyle>
          <a:p>
            <a:r>
              <a:rPr dirty="0"/>
              <a:t>CUBA</a:t>
            </a:r>
          </a:p>
        </p:txBody>
      </p:sp>
      <p:sp>
        <p:nvSpPr>
          <p:cNvPr id="405" name="Shape 405"/>
          <p:cNvSpPr/>
          <p:nvPr/>
        </p:nvSpPr>
        <p:spPr>
          <a:xfrm>
            <a:off x="7550750" y="1167178"/>
            <a:ext cx="850900" cy="864822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OF</a:t>
            </a:r>
          </a:p>
        </p:txBody>
      </p:sp>
      <p:sp>
        <p:nvSpPr>
          <p:cNvPr id="406" name="Shape 406"/>
          <p:cNvSpPr/>
          <p:nvPr/>
        </p:nvSpPr>
        <p:spPr>
          <a:xfrm>
            <a:off x="254000" y="163696"/>
            <a:ext cx="1422400" cy="815608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 sz="4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</a:t>
            </a:r>
          </a:p>
        </p:txBody>
      </p:sp>
      <p:sp>
        <p:nvSpPr>
          <p:cNvPr id="407" name="Shape 407"/>
          <p:cNvSpPr/>
          <p:nvPr/>
        </p:nvSpPr>
        <p:spPr>
          <a:xfrm>
            <a:off x="635000" y="511914"/>
            <a:ext cx="6780702" cy="155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4400">
                <a:solidFill>
                  <a:srgbClr val="FF26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FF2600"/>
                  </a:solidFill>
                </a:uFill>
                <a:latin typeface="a dripping marker"/>
                <a:ea typeface="a dripping marker"/>
                <a:cs typeface="a dripping marker"/>
                <a:sym typeface="a dripping marker"/>
              </a:defRPr>
            </a:lvl1pPr>
          </a:lstStyle>
          <a:p>
            <a:r>
              <a:rPr sz="9600" dirty="0"/>
              <a:t>BLOCKADE</a:t>
            </a:r>
          </a:p>
        </p:txBody>
      </p:sp>
      <p:pic>
        <p:nvPicPr>
          <p:cNvPr id="408" name="Camera Shutter-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1963400" y="64516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6666" fill="hold"/>
                                        <p:tgtEl>
                                          <p:spTgt spid="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320" showWhenStopped="0">
                <p:cTn id="41" fill="hold" display="0">
                  <p:stCondLst>
                    <p:cond delay="indefinite"/>
                  </p:stCondLst>
                </p:cTn>
                <p:tgtEl>
                  <p:spTgt spid="408"/>
                </p:tgtEl>
              </p:cMediaNode>
            </p:video>
          </p:childTnLst>
        </p:cTn>
      </p:par>
    </p:tnLst>
    <p:bldLst>
      <p:bldP spid="396" grpId="1" animBg="1" advAuto="0"/>
      <p:bldP spid="397" grpId="3" animBg="1" advAuto="0"/>
      <p:bldP spid="398" grpId="7" animBg="1" advAuto="0"/>
      <p:bldP spid="399" grpId="2" animBg="1" advAuto="0"/>
      <p:bldP spid="400" grpId="4" animBg="1" advAuto="0"/>
      <p:bldP spid="401" grpId="8" animBg="1" advAuto="0"/>
      <p:bldP spid="403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icture 409"/>
          <p:cNvPicPr>
            <a:picLocks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9630480" y="-293541"/>
            <a:ext cx="3791261" cy="3149601"/>
          </a:xfrm>
          <a:prstGeom prst="rect">
            <a:avLst/>
          </a:prstGeom>
        </p:spPr>
      </p:pic>
      <p:pic>
        <p:nvPicPr>
          <p:cNvPr id="411" name="Picture 410"/>
          <p:cNvPicPr>
            <a:picLocks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6616891" y="-88900"/>
            <a:ext cx="3569518" cy="2755900"/>
          </a:xfrm>
          <a:prstGeom prst="rect">
            <a:avLst/>
          </a:prstGeom>
        </p:spPr>
      </p:pic>
      <p:pic>
        <p:nvPicPr>
          <p:cNvPr id="412" name="Picture 411"/>
          <p:cNvPicPr>
            <a:picLocks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6604000" y="1737605"/>
            <a:ext cx="6413500" cy="7942090"/>
          </a:xfrm>
          <a:prstGeom prst="rect">
            <a:avLst/>
          </a:prstGeom>
        </p:spPr>
      </p:pic>
      <p:sp>
        <p:nvSpPr>
          <p:cNvPr id="413" name="Shape 413"/>
          <p:cNvSpPr/>
          <p:nvPr/>
        </p:nvSpPr>
        <p:spPr>
          <a:xfrm>
            <a:off x="411842" y="1711525"/>
            <a:ext cx="664210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3200" dirty="0"/>
              <a:t>TO THE WORLD, THE </a:t>
            </a:r>
            <a:r>
              <a:rPr sz="3200" dirty="0">
                <a:solidFill>
                  <a:srgbClr val="FF2600"/>
                </a:solidFill>
              </a:rPr>
              <a:t>US HAD WON THE CRISIS</a:t>
            </a:r>
            <a:r>
              <a:rPr sz="3200" dirty="0"/>
              <a:t> AND </a:t>
            </a:r>
            <a:r>
              <a:rPr sz="3200" dirty="0">
                <a:solidFill>
                  <a:srgbClr val="FF6A00"/>
                </a:solidFill>
              </a:rPr>
              <a:t>KHRUSHCHEV LOST </a:t>
            </a:r>
            <a:r>
              <a:rPr dirty="0">
                <a:solidFill>
                  <a:srgbClr val="FF6A00"/>
                </a:solidFill>
              </a:rPr>
              <a:t>PRESTIGE</a:t>
            </a:r>
          </a:p>
        </p:txBody>
      </p:sp>
      <p:sp>
        <p:nvSpPr>
          <p:cNvPr id="414" name="Shape 414"/>
          <p:cNvSpPr/>
          <p:nvPr/>
        </p:nvSpPr>
        <p:spPr>
          <a:xfrm>
            <a:off x="419100" y="3340100"/>
            <a:ext cx="66421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Kennedy had </a:t>
            </a:r>
            <a:r>
              <a:rPr>
                <a:solidFill>
                  <a:srgbClr val="009193"/>
                </a:solidFill>
              </a:rPr>
              <a:t>proven his resolve</a:t>
            </a:r>
            <a:r>
              <a:t> and had </a:t>
            </a:r>
            <a:r>
              <a:rPr>
                <a:solidFill>
                  <a:srgbClr val="9437FF"/>
                </a:solidFill>
              </a:rPr>
              <a:t>shed the idea he was young and weak</a:t>
            </a:r>
          </a:p>
        </p:txBody>
      </p:sp>
      <p:sp>
        <p:nvSpPr>
          <p:cNvPr id="415" name="Shape 415"/>
          <p:cNvSpPr/>
          <p:nvPr/>
        </p:nvSpPr>
        <p:spPr>
          <a:xfrm>
            <a:off x="404585" y="4310743"/>
            <a:ext cx="66421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dirty="0"/>
              <a:t>secretly, the </a:t>
            </a:r>
            <a:r>
              <a:rPr dirty="0">
                <a:solidFill>
                  <a:srgbClr val="011993"/>
                </a:solidFill>
              </a:rPr>
              <a:t>two sides agreed</a:t>
            </a:r>
            <a:r>
              <a:rPr dirty="0"/>
              <a:t> on several things to </a:t>
            </a:r>
            <a:r>
              <a:rPr dirty="0">
                <a:solidFill>
                  <a:srgbClr val="4F8F00"/>
                </a:solidFill>
              </a:rPr>
              <a:t>end the crisis</a:t>
            </a:r>
            <a:r>
              <a:rPr dirty="0"/>
              <a:t>:</a:t>
            </a:r>
          </a:p>
        </p:txBody>
      </p:sp>
      <p:sp>
        <p:nvSpPr>
          <p:cNvPr id="416" name="Shape 416"/>
          <p:cNvSpPr/>
          <p:nvPr/>
        </p:nvSpPr>
        <p:spPr>
          <a:xfrm>
            <a:off x="863600" y="600710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</a:t>
            </a:r>
            <a:r>
              <a:rPr>
                <a:solidFill>
                  <a:srgbClr val="941100"/>
                </a:solidFill>
              </a:rPr>
              <a:t>Soviets</a:t>
            </a:r>
            <a:r>
              <a:t> would </a:t>
            </a:r>
            <a:r>
              <a:rPr>
                <a:solidFill>
                  <a:srgbClr val="FF2F92"/>
                </a:solidFill>
              </a:rPr>
              <a:t>dismantle and remove all weapons from Cuba</a:t>
            </a:r>
            <a:r>
              <a:t> immediately</a:t>
            </a:r>
          </a:p>
        </p:txBody>
      </p:sp>
      <p:pic>
        <p:nvPicPr>
          <p:cNvPr id="417" name="Picture 41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900" y="6153150"/>
            <a:ext cx="5969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8" name="Shape 418"/>
          <p:cNvSpPr/>
          <p:nvPr/>
        </p:nvSpPr>
        <p:spPr>
          <a:xfrm>
            <a:off x="863600" y="7416800"/>
            <a:ext cx="6350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</a:t>
            </a:r>
            <a:r>
              <a:rPr>
                <a:solidFill>
                  <a:srgbClr val="0433FF"/>
                </a:solidFill>
              </a:rPr>
              <a:t>United States</a:t>
            </a:r>
            <a:r>
              <a:t> agreed </a:t>
            </a:r>
            <a:r>
              <a:rPr>
                <a:solidFill>
                  <a:srgbClr val="941751"/>
                </a:solidFill>
              </a:rPr>
              <a:t>not to invade Cuba</a:t>
            </a:r>
          </a:p>
        </p:txBody>
      </p:sp>
      <p:pic>
        <p:nvPicPr>
          <p:cNvPr id="419" name="Picture 418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0500" y="7404100"/>
            <a:ext cx="6477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20" name="Shape 420"/>
          <p:cNvSpPr/>
          <p:nvPr/>
        </p:nvSpPr>
        <p:spPr>
          <a:xfrm>
            <a:off x="850900" y="847090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t>the </a:t>
            </a:r>
            <a:r>
              <a:rPr>
                <a:solidFill>
                  <a:srgbClr val="0433FF"/>
                </a:solidFill>
              </a:rPr>
              <a:t>US</a:t>
            </a:r>
            <a:r>
              <a:t> also </a:t>
            </a:r>
            <a:r>
              <a:rPr>
                <a:solidFill>
                  <a:srgbClr val="0096FF"/>
                </a:solidFill>
              </a:rPr>
              <a:t>agreed secretly</a:t>
            </a:r>
            <a:r>
              <a:t> to </a:t>
            </a:r>
            <a:r>
              <a:rPr>
                <a:solidFill>
                  <a:srgbClr val="945200"/>
                </a:solidFill>
              </a:rPr>
              <a:t>remove it’s nukes in Turkey</a:t>
            </a:r>
            <a:r>
              <a:t> (equal to </a:t>
            </a:r>
            <a:r>
              <a:rPr>
                <a:solidFill>
                  <a:srgbClr val="FF40FF"/>
                </a:solidFill>
              </a:rPr>
              <a:t>missiles in Cuba</a:t>
            </a:r>
            <a:r>
              <a:t>)</a:t>
            </a:r>
          </a:p>
        </p:txBody>
      </p:sp>
      <p:pic>
        <p:nvPicPr>
          <p:cNvPr id="421" name="Picture 420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7800" y="8674100"/>
            <a:ext cx="6477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22" name="Shape 422"/>
          <p:cNvSpPr/>
          <p:nvPr/>
        </p:nvSpPr>
        <p:spPr>
          <a:xfrm>
            <a:off x="6769100" y="684396"/>
            <a:ext cx="2362200" cy="815608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 sz="4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OF THE</a:t>
            </a:r>
          </a:p>
        </p:txBody>
      </p:sp>
      <p:sp>
        <p:nvSpPr>
          <p:cNvPr id="423" name="Shape 423"/>
          <p:cNvSpPr/>
          <p:nvPr/>
        </p:nvSpPr>
        <p:spPr>
          <a:xfrm>
            <a:off x="254000" y="225251"/>
            <a:ext cx="1422400" cy="692497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 sz="4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</a:t>
            </a:r>
          </a:p>
        </p:txBody>
      </p:sp>
      <p:sp>
        <p:nvSpPr>
          <p:cNvPr id="424" name="Shape 424"/>
          <p:cNvSpPr/>
          <p:nvPr/>
        </p:nvSpPr>
        <p:spPr>
          <a:xfrm>
            <a:off x="1247702" y="306444"/>
            <a:ext cx="5588001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12000">
                <a:solidFill>
                  <a:srgbClr val="0096FF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0096FF"/>
                  </a:solidFill>
                </a:uFill>
                <a:latin typeface="A Trip To Hell And Back"/>
                <a:ea typeface="A Trip To Hell And Back"/>
                <a:cs typeface="A Trip To Hell And Back"/>
                <a:sym typeface="A Trip To Hell And Back"/>
              </a:defRPr>
            </a:lvl1pPr>
          </a:lstStyle>
          <a:p>
            <a:r>
              <a:rPr sz="8800" dirty="0"/>
              <a:t>RESULTS</a:t>
            </a:r>
          </a:p>
        </p:txBody>
      </p:sp>
      <p:sp>
        <p:nvSpPr>
          <p:cNvPr id="425" name="Shape 425"/>
          <p:cNvSpPr/>
          <p:nvPr/>
        </p:nvSpPr>
        <p:spPr>
          <a:xfrm>
            <a:off x="8608037" y="1168400"/>
            <a:ext cx="4279924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941100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941100"/>
                  </a:solidFill>
                </a:uFill>
                <a:latin typeface="Evil of Frankenstein"/>
                <a:ea typeface="Evil of Frankenstein"/>
                <a:cs typeface="Evil of Frankenstein"/>
                <a:sym typeface="Evil of Frankenstein"/>
              </a:defRPr>
            </a:lvl1pPr>
          </a:lstStyle>
          <a:p>
            <a:r>
              <a:rPr dirty="0"/>
              <a:t>CRISIS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1" animBg="1" advAuto="0"/>
      <p:bldP spid="414" grpId="2" animBg="1" advAuto="0"/>
      <p:bldP spid="415" grpId="3" animBg="1" advAuto="0"/>
      <p:bldP spid="416" grpId="5" animBg="1" advAuto="0"/>
      <p:bldP spid="417" grpId="4" animBg="1" advAuto="0"/>
      <p:bldP spid="418" grpId="7" animBg="1" advAuto="0"/>
      <p:bldP spid="419" grpId="6" animBg="1" advAuto="0"/>
      <p:bldP spid="420" grpId="9" animBg="1" advAuto="0"/>
      <p:bldP spid="421" grpId="8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Picture 426"/>
          <p:cNvPicPr>
            <a:picLocks/>
          </p:cNvPicPr>
          <p:nvPr/>
        </p:nvPicPr>
        <p:blipFill>
          <a:blip r:embed="rId2">
            <a:alphaModFix amt="85000"/>
            <a:extLst/>
          </a:blip>
          <a:stretch>
            <a:fillRect/>
          </a:stretch>
        </p:blipFill>
        <p:spPr>
          <a:xfrm>
            <a:off x="-88900" y="508000"/>
            <a:ext cx="13234512" cy="8686800"/>
          </a:xfrm>
          <a:prstGeom prst="rect">
            <a:avLst/>
          </a:prstGeom>
        </p:spPr>
      </p:pic>
      <p:pic>
        <p:nvPicPr>
          <p:cNvPr id="428" name="Picture 42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386509">
            <a:off x="418120" y="6432678"/>
            <a:ext cx="7061201" cy="1625601"/>
          </a:xfrm>
          <a:prstGeom prst="rect">
            <a:avLst/>
          </a:prstGeom>
          <a:effectLst>
            <a:outerShdw blurRad="25400" dist="1143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29" name="Shape 429"/>
          <p:cNvSpPr/>
          <p:nvPr/>
        </p:nvSpPr>
        <p:spPr>
          <a:xfrm>
            <a:off x="647700" y="419100"/>
            <a:ext cx="118999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6800">
                <a:solidFill>
                  <a:srgbClr val="FFFFFF"/>
                </a:solidFill>
                <a:effectLst>
                  <a:outerShdw blurRad="152400" dist="50800" dir="2580000" rotWithShape="0">
                    <a:srgbClr val="FFFB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rPr sz="9600">
                <a:solidFill>
                  <a:srgbClr val="FF2600"/>
                </a:solidFill>
                <a:effectLst>
                  <a:outerShdw blurRad="152400" dist="50800" dir="2580000" rotWithShape="0">
                    <a:srgbClr val="000000">
                      <a:alpha val="75000"/>
                    </a:srgbClr>
                  </a:outerShdw>
                </a:effectLst>
                <a:latin typeface="Evil of Frankenstein"/>
                <a:ea typeface="Evil of Frankenstein"/>
                <a:cs typeface="Evil of Frankenstein"/>
                <a:sym typeface="Evil of Frankenstein"/>
              </a:rPr>
              <a:t>CRISES</a:t>
            </a:r>
          </a:p>
          <a:p>
            <a:pPr algn="ctr" defTabSz="584200">
              <a:defRPr sz="6800">
                <a:solidFill>
                  <a:srgbClr val="FFFFFF"/>
                </a:solidFill>
                <a:effectLst>
                  <a:outerShdw blurRad="152400" dist="50800" dir="2580000" rotWithShape="0">
                    <a:srgbClr val="FFFB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UNDER </a:t>
            </a:r>
            <a:r>
              <a:rPr sz="7200">
                <a:solidFill>
                  <a:srgbClr val="0096FF"/>
                </a:solidFill>
                <a:effectLst>
                  <a:outerShdw blurRad="152400" dist="50800" dir="2580000" rotWithShape="0">
                    <a:srgbClr val="000000">
                      <a:alpha val="75000"/>
                    </a:srgbClr>
                  </a:outerShdw>
                </a:effectLst>
              </a:rPr>
              <a:t>KENNEDY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25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0800" y="1854200"/>
            <a:ext cx="5715000" cy="7797800"/>
          </a:xfrm>
          <a:prstGeom prst="rect">
            <a:avLst/>
          </a:prstGeom>
        </p:spPr>
      </p:pic>
      <p:sp>
        <p:nvSpPr>
          <p:cNvPr id="255" name="Shape 255"/>
          <p:cNvSpPr/>
          <p:nvPr/>
        </p:nvSpPr>
        <p:spPr>
          <a:xfrm>
            <a:off x="1993788" y="647699"/>
            <a:ext cx="9017224" cy="762001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buClr>
                <a:srgbClr val="EB8104"/>
              </a:buClr>
              <a:buFont typeface="Helvetica"/>
              <a:defRPr sz="6800">
                <a:solidFill>
                  <a:srgbClr val="FFFFFF"/>
                </a:solidFill>
                <a:effectLst>
                  <a:outerShdw blurRad="88900" dist="50800" dir="2700000" rotWithShape="0">
                    <a:srgbClr val="8EFA00"/>
                  </a:outerShdw>
                </a:effectLst>
                <a:uFill>
                  <a:solidFill>
                    <a:srgbClr val="FFFFFF"/>
                  </a:solidFill>
                </a:uFill>
                <a:latin typeface="SF Fedora"/>
                <a:ea typeface="SF Fedora"/>
                <a:cs typeface="SF Fedora"/>
                <a:sym typeface="SF Fedora"/>
              </a:defRPr>
            </a:lvl1pPr>
          </a:lstStyle>
          <a:p>
            <a:r>
              <a:t>WHO?  WHAT?  WHY?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430"/>
          <p:cNvPicPr>
            <a:picLocks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2518480" y="-179241"/>
            <a:ext cx="3791261" cy="3149601"/>
          </a:xfrm>
          <a:prstGeom prst="rect">
            <a:avLst/>
          </a:prstGeom>
        </p:spPr>
      </p:pic>
      <p:pic>
        <p:nvPicPr>
          <p:cNvPr id="432" name="Picture 431"/>
          <p:cNvPicPr>
            <a:picLocks/>
          </p:cNvPicPr>
          <p:nvPr/>
        </p:nvPicPr>
        <p:blipFill>
          <a:blip r:embed="rId3">
            <a:alphaModFix amt="60000"/>
            <a:extLst/>
          </a:blip>
          <a:stretch>
            <a:fillRect/>
          </a:stretch>
        </p:blipFill>
        <p:spPr>
          <a:xfrm>
            <a:off x="-495109" y="25400"/>
            <a:ext cx="3569518" cy="2755900"/>
          </a:xfrm>
          <a:prstGeom prst="rect">
            <a:avLst/>
          </a:prstGeom>
        </p:spPr>
      </p:pic>
      <p:sp>
        <p:nvSpPr>
          <p:cNvPr id="433" name="Shape 433"/>
          <p:cNvSpPr/>
          <p:nvPr/>
        </p:nvSpPr>
        <p:spPr>
          <a:xfrm>
            <a:off x="477064" y="3214880"/>
            <a:ext cx="66421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BOTH KENNEDY &amp; KHRUSHCHEV BEGAN TO REALIZE </a:t>
            </a:r>
            <a:r>
              <a:rPr sz="2800" dirty="0">
                <a:solidFill>
                  <a:srgbClr val="FF2600"/>
                </a:solidFill>
              </a:rPr>
              <a:t>ACCIDENTAL WAR WAS EASY</a:t>
            </a:r>
          </a:p>
        </p:txBody>
      </p:sp>
      <p:sp>
        <p:nvSpPr>
          <p:cNvPr id="434" name="Shape 434"/>
          <p:cNvSpPr/>
          <p:nvPr/>
        </p:nvSpPr>
        <p:spPr>
          <a:xfrm>
            <a:off x="685970" y="4733256"/>
            <a:ext cx="67818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dirty="0"/>
              <a:t>BOTH LEADERS COULD </a:t>
            </a:r>
            <a:r>
              <a:rPr dirty="0">
                <a:solidFill>
                  <a:srgbClr val="4F8F00"/>
                </a:solidFill>
              </a:rPr>
              <a:t>COMMUNICATE INSTANTLY</a:t>
            </a:r>
            <a:r>
              <a:rPr dirty="0"/>
              <a:t> IF </a:t>
            </a:r>
            <a:r>
              <a:rPr dirty="0">
                <a:solidFill>
                  <a:srgbClr val="0433FF"/>
                </a:solidFill>
              </a:rPr>
              <a:t>ANOTHER CRISIS AROSE</a:t>
            </a:r>
          </a:p>
        </p:txBody>
      </p:sp>
      <p:sp>
        <p:nvSpPr>
          <p:cNvPr id="435" name="Shape 435"/>
          <p:cNvSpPr/>
          <p:nvPr/>
        </p:nvSpPr>
        <p:spPr>
          <a:xfrm>
            <a:off x="476250" y="2343150"/>
            <a:ext cx="7251700" cy="8763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800" cap="all">
                <a:effectLst>
                  <a:outerShdw blurRad="12700" dist="50800" dir="2700000" rotWithShape="0">
                    <a:srgbClr val="8EFA00">
                      <a:alpha val="75000"/>
                    </a:srgbClr>
                  </a:outerShdw>
                </a:effectLst>
                <a:latin typeface="Yellowjacket"/>
                <a:ea typeface="Yellowjacket"/>
                <a:cs typeface="Yellowjacket"/>
                <a:sym typeface="Yellowjacket"/>
              </a:defRPr>
            </a:lvl1pPr>
          </a:lstStyle>
          <a:p>
            <a:r>
              <a:rPr dirty="0"/>
              <a:t>NUCLEAR HOTLINE</a:t>
            </a:r>
          </a:p>
        </p:txBody>
      </p:sp>
      <p:sp>
        <p:nvSpPr>
          <p:cNvPr id="436" name="Shape 436"/>
          <p:cNvSpPr/>
          <p:nvPr/>
        </p:nvSpPr>
        <p:spPr>
          <a:xfrm>
            <a:off x="4368800" y="7962900"/>
            <a:ext cx="8216900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>
                <a:solidFill>
                  <a:srgbClr val="941751"/>
                </a:solidFill>
              </a:rPr>
              <a:t>1963</a:t>
            </a:r>
            <a:r>
              <a:t> - A TREATY IS SIGNED THAT </a:t>
            </a:r>
            <a:r>
              <a:rPr>
                <a:solidFill>
                  <a:srgbClr val="9437FF"/>
                </a:solidFill>
              </a:rPr>
              <a:t>BANNED NUCLEAR TESTING IN THE ATMOSPHERE</a:t>
            </a:r>
            <a:r>
              <a:t> (</a:t>
            </a:r>
            <a:r>
              <a:rPr>
                <a:solidFill>
                  <a:srgbClr val="FF6A00"/>
                </a:solidFill>
              </a:rPr>
              <a:t>YAY EARTH!</a:t>
            </a:r>
            <a:r>
              <a:t>)</a:t>
            </a:r>
          </a:p>
        </p:txBody>
      </p:sp>
      <p:sp>
        <p:nvSpPr>
          <p:cNvPr id="437" name="Shape 437"/>
          <p:cNvSpPr/>
          <p:nvPr/>
        </p:nvSpPr>
        <p:spPr>
          <a:xfrm>
            <a:off x="4368800" y="7086600"/>
            <a:ext cx="8343900" cy="8763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800" cap="all">
                <a:effectLst>
                  <a:outerShdw blurRad="12700" dist="50800" dir="2700000" rotWithShape="0">
                    <a:srgbClr val="8EFA00">
                      <a:alpha val="75000"/>
                    </a:srgbClr>
                  </a:outerShdw>
                </a:effectLst>
                <a:latin typeface="Yellowjacket"/>
                <a:ea typeface="Yellowjacket"/>
                <a:cs typeface="Yellowjacket"/>
                <a:sym typeface="Yellowjacket"/>
              </a:defRPr>
            </a:lvl1pPr>
          </a:lstStyle>
          <a:p>
            <a:r>
              <a:rPr dirty="0"/>
              <a:t>LIMITED TEST BAN TREATY</a:t>
            </a:r>
          </a:p>
        </p:txBody>
      </p:sp>
      <p:pic>
        <p:nvPicPr>
          <p:cNvPr id="438" name="presidential-hotline-phone.jpg"/>
          <p:cNvPicPr>
            <a:picLocks noChangeAspect="1"/>
          </p:cNvPicPr>
          <p:nvPr/>
        </p:nvPicPr>
        <p:blipFill>
          <a:blip r:embed="rId4">
            <a:extLst/>
          </a:blip>
          <a:srcRect l="1495" t="1762" r="1395" b="1632"/>
          <a:stretch>
            <a:fillRect/>
          </a:stretch>
        </p:blipFill>
        <p:spPr>
          <a:xfrm>
            <a:off x="7467770" y="2862257"/>
            <a:ext cx="4960243" cy="3741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20" extrusionOk="0">
                <a:moveTo>
                  <a:pt x="12074" y="4"/>
                </a:moveTo>
                <a:cubicBezTo>
                  <a:pt x="11889" y="10"/>
                  <a:pt x="11722" y="22"/>
                  <a:pt x="11578" y="41"/>
                </a:cubicBezTo>
                <a:cubicBezTo>
                  <a:pt x="11324" y="74"/>
                  <a:pt x="10962" y="117"/>
                  <a:pt x="10776" y="137"/>
                </a:cubicBezTo>
                <a:cubicBezTo>
                  <a:pt x="10472" y="169"/>
                  <a:pt x="9375" y="350"/>
                  <a:pt x="8801" y="461"/>
                </a:cubicBezTo>
                <a:cubicBezTo>
                  <a:pt x="8682" y="484"/>
                  <a:pt x="8391" y="552"/>
                  <a:pt x="8153" y="616"/>
                </a:cubicBezTo>
                <a:cubicBezTo>
                  <a:pt x="7916" y="680"/>
                  <a:pt x="7710" y="718"/>
                  <a:pt x="7696" y="700"/>
                </a:cubicBezTo>
                <a:cubicBezTo>
                  <a:pt x="7682" y="683"/>
                  <a:pt x="7640" y="702"/>
                  <a:pt x="7603" y="742"/>
                </a:cubicBezTo>
                <a:cubicBezTo>
                  <a:pt x="7566" y="781"/>
                  <a:pt x="7273" y="894"/>
                  <a:pt x="6950" y="993"/>
                </a:cubicBezTo>
                <a:cubicBezTo>
                  <a:pt x="6628" y="1091"/>
                  <a:pt x="6295" y="1203"/>
                  <a:pt x="6210" y="1241"/>
                </a:cubicBezTo>
                <a:cubicBezTo>
                  <a:pt x="6021" y="1326"/>
                  <a:pt x="5342" y="1584"/>
                  <a:pt x="5240" y="1611"/>
                </a:cubicBezTo>
                <a:cubicBezTo>
                  <a:pt x="5199" y="1622"/>
                  <a:pt x="4874" y="1788"/>
                  <a:pt x="4518" y="1979"/>
                </a:cubicBezTo>
                <a:lnTo>
                  <a:pt x="3869" y="2326"/>
                </a:lnTo>
                <a:lnTo>
                  <a:pt x="3705" y="2919"/>
                </a:lnTo>
                <a:cubicBezTo>
                  <a:pt x="3501" y="3659"/>
                  <a:pt x="3392" y="3807"/>
                  <a:pt x="3146" y="3684"/>
                </a:cubicBezTo>
                <a:cubicBezTo>
                  <a:pt x="2993" y="3607"/>
                  <a:pt x="2441" y="3500"/>
                  <a:pt x="1735" y="3407"/>
                </a:cubicBezTo>
                <a:cubicBezTo>
                  <a:pt x="1456" y="3371"/>
                  <a:pt x="977" y="3501"/>
                  <a:pt x="808" y="3663"/>
                </a:cubicBezTo>
                <a:cubicBezTo>
                  <a:pt x="726" y="3742"/>
                  <a:pt x="619" y="3919"/>
                  <a:pt x="569" y="4053"/>
                </a:cubicBezTo>
                <a:cubicBezTo>
                  <a:pt x="488" y="4269"/>
                  <a:pt x="487" y="4321"/>
                  <a:pt x="567" y="4482"/>
                </a:cubicBezTo>
                <a:cubicBezTo>
                  <a:pt x="617" y="4583"/>
                  <a:pt x="640" y="4667"/>
                  <a:pt x="617" y="4667"/>
                </a:cubicBezTo>
                <a:cubicBezTo>
                  <a:pt x="594" y="4667"/>
                  <a:pt x="617" y="4730"/>
                  <a:pt x="669" y="4809"/>
                </a:cubicBezTo>
                <a:cubicBezTo>
                  <a:pt x="723" y="4892"/>
                  <a:pt x="791" y="5258"/>
                  <a:pt x="829" y="5685"/>
                </a:cubicBezTo>
                <a:cubicBezTo>
                  <a:pt x="921" y="6701"/>
                  <a:pt x="962" y="6961"/>
                  <a:pt x="1062" y="7150"/>
                </a:cubicBezTo>
                <a:cubicBezTo>
                  <a:pt x="1110" y="7241"/>
                  <a:pt x="1149" y="7372"/>
                  <a:pt x="1149" y="7443"/>
                </a:cubicBezTo>
                <a:cubicBezTo>
                  <a:pt x="1149" y="7514"/>
                  <a:pt x="1217" y="7697"/>
                  <a:pt x="1302" y="7849"/>
                </a:cubicBezTo>
                <a:cubicBezTo>
                  <a:pt x="1387" y="8001"/>
                  <a:pt x="1458" y="8176"/>
                  <a:pt x="1458" y="8237"/>
                </a:cubicBezTo>
                <a:cubicBezTo>
                  <a:pt x="1458" y="8297"/>
                  <a:pt x="1509" y="8444"/>
                  <a:pt x="1571" y="8566"/>
                </a:cubicBezTo>
                <a:cubicBezTo>
                  <a:pt x="1634" y="8687"/>
                  <a:pt x="1791" y="9000"/>
                  <a:pt x="1920" y="9257"/>
                </a:cubicBezTo>
                <a:cubicBezTo>
                  <a:pt x="2049" y="9515"/>
                  <a:pt x="2206" y="9785"/>
                  <a:pt x="2269" y="9860"/>
                </a:cubicBezTo>
                <a:cubicBezTo>
                  <a:pt x="2331" y="9934"/>
                  <a:pt x="2383" y="10056"/>
                  <a:pt x="2383" y="10129"/>
                </a:cubicBezTo>
                <a:cubicBezTo>
                  <a:pt x="2383" y="10202"/>
                  <a:pt x="2466" y="10326"/>
                  <a:pt x="2567" y="10405"/>
                </a:cubicBezTo>
                <a:cubicBezTo>
                  <a:pt x="2669" y="10485"/>
                  <a:pt x="2754" y="10582"/>
                  <a:pt x="2754" y="10622"/>
                </a:cubicBezTo>
                <a:cubicBezTo>
                  <a:pt x="2754" y="10661"/>
                  <a:pt x="2906" y="10893"/>
                  <a:pt x="3092" y="11135"/>
                </a:cubicBezTo>
                <a:cubicBezTo>
                  <a:pt x="3279" y="11378"/>
                  <a:pt x="3432" y="11616"/>
                  <a:pt x="3432" y="11665"/>
                </a:cubicBezTo>
                <a:cubicBezTo>
                  <a:pt x="3432" y="11714"/>
                  <a:pt x="3480" y="11777"/>
                  <a:pt x="3539" y="11802"/>
                </a:cubicBezTo>
                <a:cubicBezTo>
                  <a:pt x="3681" y="11862"/>
                  <a:pt x="4191" y="12555"/>
                  <a:pt x="4128" y="12603"/>
                </a:cubicBezTo>
                <a:cubicBezTo>
                  <a:pt x="4101" y="12623"/>
                  <a:pt x="3996" y="12641"/>
                  <a:pt x="3893" y="12644"/>
                </a:cubicBezTo>
                <a:cubicBezTo>
                  <a:pt x="3791" y="12647"/>
                  <a:pt x="3583" y="12744"/>
                  <a:pt x="3431" y="12859"/>
                </a:cubicBezTo>
                <a:cubicBezTo>
                  <a:pt x="3278" y="12974"/>
                  <a:pt x="3112" y="13070"/>
                  <a:pt x="3061" y="13071"/>
                </a:cubicBezTo>
                <a:cubicBezTo>
                  <a:pt x="3010" y="13071"/>
                  <a:pt x="2933" y="13143"/>
                  <a:pt x="2890" y="13233"/>
                </a:cubicBezTo>
                <a:cubicBezTo>
                  <a:pt x="2848" y="13323"/>
                  <a:pt x="2777" y="13397"/>
                  <a:pt x="2731" y="13397"/>
                </a:cubicBezTo>
                <a:cubicBezTo>
                  <a:pt x="2686" y="13397"/>
                  <a:pt x="2534" y="13507"/>
                  <a:pt x="2393" y="13642"/>
                </a:cubicBezTo>
                <a:cubicBezTo>
                  <a:pt x="2253" y="13776"/>
                  <a:pt x="2097" y="13886"/>
                  <a:pt x="2046" y="13886"/>
                </a:cubicBezTo>
                <a:cubicBezTo>
                  <a:pt x="1996" y="13886"/>
                  <a:pt x="1908" y="13979"/>
                  <a:pt x="1853" y="14091"/>
                </a:cubicBezTo>
                <a:cubicBezTo>
                  <a:pt x="1797" y="14203"/>
                  <a:pt x="1717" y="14294"/>
                  <a:pt x="1673" y="14294"/>
                </a:cubicBezTo>
                <a:cubicBezTo>
                  <a:pt x="1448" y="14294"/>
                  <a:pt x="285" y="15773"/>
                  <a:pt x="285" y="16061"/>
                </a:cubicBezTo>
                <a:cubicBezTo>
                  <a:pt x="285" y="16162"/>
                  <a:pt x="238" y="16277"/>
                  <a:pt x="182" y="16319"/>
                </a:cubicBezTo>
                <a:cubicBezTo>
                  <a:pt x="123" y="16362"/>
                  <a:pt x="95" y="16451"/>
                  <a:pt x="116" y="16524"/>
                </a:cubicBezTo>
                <a:cubicBezTo>
                  <a:pt x="136" y="16594"/>
                  <a:pt x="114" y="16693"/>
                  <a:pt x="66" y="16746"/>
                </a:cubicBezTo>
                <a:cubicBezTo>
                  <a:pt x="-8" y="16827"/>
                  <a:pt x="0" y="16865"/>
                  <a:pt x="116" y="16994"/>
                </a:cubicBezTo>
                <a:lnTo>
                  <a:pt x="254" y="17147"/>
                </a:lnTo>
                <a:lnTo>
                  <a:pt x="123" y="17197"/>
                </a:lnTo>
                <a:cubicBezTo>
                  <a:pt x="24" y="17235"/>
                  <a:pt x="-6" y="17304"/>
                  <a:pt x="1" y="17490"/>
                </a:cubicBezTo>
                <a:cubicBezTo>
                  <a:pt x="6" y="17624"/>
                  <a:pt x="56" y="17769"/>
                  <a:pt x="113" y="17811"/>
                </a:cubicBezTo>
                <a:cubicBezTo>
                  <a:pt x="170" y="17854"/>
                  <a:pt x="205" y="17938"/>
                  <a:pt x="187" y="17999"/>
                </a:cubicBezTo>
                <a:cubicBezTo>
                  <a:pt x="130" y="18194"/>
                  <a:pt x="1451" y="19190"/>
                  <a:pt x="1767" y="19190"/>
                </a:cubicBezTo>
                <a:cubicBezTo>
                  <a:pt x="1838" y="19190"/>
                  <a:pt x="1979" y="19247"/>
                  <a:pt x="2082" y="19318"/>
                </a:cubicBezTo>
                <a:cubicBezTo>
                  <a:pt x="2185" y="19388"/>
                  <a:pt x="2358" y="19437"/>
                  <a:pt x="2466" y="19425"/>
                </a:cubicBezTo>
                <a:cubicBezTo>
                  <a:pt x="2574" y="19413"/>
                  <a:pt x="2700" y="19432"/>
                  <a:pt x="2747" y="19471"/>
                </a:cubicBezTo>
                <a:cubicBezTo>
                  <a:pt x="2875" y="19575"/>
                  <a:pt x="3805" y="19614"/>
                  <a:pt x="3891" y="19519"/>
                </a:cubicBezTo>
                <a:cubicBezTo>
                  <a:pt x="3942" y="19463"/>
                  <a:pt x="4030" y="19471"/>
                  <a:pt x="4162" y="19537"/>
                </a:cubicBezTo>
                <a:cubicBezTo>
                  <a:pt x="4304" y="19608"/>
                  <a:pt x="4391" y="19611"/>
                  <a:pt x="4468" y="19548"/>
                </a:cubicBezTo>
                <a:cubicBezTo>
                  <a:pt x="4527" y="19500"/>
                  <a:pt x="4677" y="19478"/>
                  <a:pt x="4805" y="19498"/>
                </a:cubicBezTo>
                <a:cubicBezTo>
                  <a:pt x="4932" y="19518"/>
                  <a:pt x="5072" y="19497"/>
                  <a:pt x="5114" y="19452"/>
                </a:cubicBezTo>
                <a:cubicBezTo>
                  <a:pt x="5156" y="19407"/>
                  <a:pt x="5307" y="19384"/>
                  <a:pt x="5448" y="19398"/>
                </a:cubicBezTo>
                <a:cubicBezTo>
                  <a:pt x="5621" y="19415"/>
                  <a:pt x="5717" y="19387"/>
                  <a:pt x="5738" y="19313"/>
                </a:cubicBezTo>
                <a:cubicBezTo>
                  <a:pt x="5757" y="19251"/>
                  <a:pt x="5821" y="19221"/>
                  <a:pt x="5890" y="19245"/>
                </a:cubicBezTo>
                <a:cubicBezTo>
                  <a:pt x="5957" y="19268"/>
                  <a:pt x="6076" y="19239"/>
                  <a:pt x="6156" y="19179"/>
                </a:cubicBezTo>
                <a:cubicBezTo>
                  <a:pt x="6236" y="19119"/>
                  <a:pt x="6329" y="19064"/>
                  <a:pt x="6363" y="19060"/>
                </a:cubicBezTo>
                <a:cubicBezTo>
                  <a:pt x="6489" y="19043"/>
                  <a:pt x="6675" y="18914"/>
                  <a:pt x="6722" y="18809"/>
                </a:cubicBezTo>
                <a:cubicBezTo>
                  <a:pt x="6750" y="18749"/>
                  <a:pt x="6819" y="18702"/>
                  <a:pt x="6878" y="18702"/>
                </a:cubicBezTo>
                <a:cubicBezTo>
                  <a:pt x="7017" y="18702"/>
                  <a:pt x="7418" y="18066"/>
                  <a:pt x="7575" y="17597"/>
                </a:cubicBezTo>
                <a:cubicBezTo>
                  <a:pt x="7642" y="17396"/>
                  <a:pt x="7705" y="17232"/>
                  <a:pt x="7717" y="17232"/>
                </a:cubicBezTo>
                <a:cubicBezTo>
                  <a:pt x="7728" y="17232"/>
                  <a:pt x="8229" y="18075"/>
                  <a:pt x="8827" y="19106"/>
                </a:cubicBezTo>
                <a:cubicBezTo>
                  <a:pt x="9425" y="20136"/>
                  <a:pt x="10003" y="21069"/>
                  <a:pt x="10113" y="21178"/>
                </a:cubicBezTo>
                <a:cubicBezTo>
                  <a:pt x="10223" y="21287"/>
                  <a:pt x="10424" y="21411"/>
                  <a:pt x="10560" y="21456"/>
                </a:cubicBezTo>
                <a:cubicBezTo>
                  <a:pt x="10875" y="21562"/>
                  <a:pt x="12178" y="21528"/>
                  <a:pt x="12381" y="21408"/>
                </a:cubicBezTo>
                <a:cubicBezTo>
                  <a:pt x="12466" y="21359"/>
                  <a:pt x="12965" y="21260"/>
                  <a:pt x="13491" y="21189"/>
                </a:cubicBezTo>
                <a:cubicBezTo>
                  <a:pt x="16912" y="20732"/>
                  <a:pt x="17945" y="20554"/>
                  <a:pt x="18953" y="20254"/>
                </a:cubicBezTo>
                <a:cubicBezTo>
                  <a:pt x="19530" y="20081"/>
                  <a:pt x="20208" y="19899"/>
                  <a:pt x="20461" y="19847"/>
                </a:cubicBezTo>
                <a:cubicBezTo>
                  <a:pt x="20926" y="19753"/>
                  <a:pt x="21329" y="19507"/>
                  <a:pt x="21329" y="19318"/>
                </a:cubicBezTo>
                <a:cubicBezTo>
                  <a:pt x="21329" y="19261"/>
                  <a:pt x="21388" y="19145"/>
                  <a:pt x="21461" y="19060"/>
                </a:cubicBezTo>
                <a:cubicBezTo>
                  <a:pt x="21590" y="18907"/>
                  <a:pt x="21592" y="18874"/>
                  <a:pt x="21549" y="17232"/>
                </a:cubicBezTo>
                <a:cubicBezTo>
                  <a:pt x="21496" y="15237"/>
                  <a:pt x="21482" y="14945"/>
                  <a:pt x="21435" y="14785"/>
                </a:cubicBezTo>
                <a:cubicBezTo>
                  <a:pt x="21415" y="14718"/>
                  <a:pt x="21380" y="14478"/>
                  <a:pt x="21357" y="14255"/>
                </a:cubicBezTo>
                <a:cubicBezTo>
                  <a:pt x="21334" y="14033"/>
                  <a:pt x="21208" y="13538"/>
                  <a:pt x="21072" y="13155"/>
                </a:cubicBezTo>
                <a:cubicBezTo>
                  <a:pt x="20937" y="12772"/>
                  <a:pt x="20803" y="12385"/>
                  <a:pt x="20775" y="12295"/>
                </a:cubicBezTo>
                <a:cubicBezTo>
                  <a:pt x="20748" y="12205"/>
                  <a:pt x="20639" y="11893"/>
                  <a:pt x="20534" y="11601"/>
                </a:cubicBezTo>
                <a:cubicBezTo>
                  <a:pt x="20011" y="10149"/>
                  <a:pt x="19819" y="9592"/>
                  <a:pt x="19807" y="9492"/>
                </a:cubicBezTo>
                <a:cubicBezTo>
                  <a:pt x="19800" y="9432"/>
                  <a:pt x="19750" y="9322"/>
                  <a:pt x="19696" y="9243"/>
                </a:cubicBezTo>
                <a:cubicBezTo>
                  <a:pt x="19643" y="9165"/>
                  <a:pt x="19602" y="9077"/>
                  <a:pt x="19602" y="9047"/>
                </a:cubicBezTo>
                <a:cubicBezTo>
                  <a:pt x="19602" y="9017"/>
                  <a:pt x="19478" y="8661"/>
                  <a:pt x="19327" y="8257"/>
                </a:cubicBezTo>
                <a:lnTo>
                  <a:pt x="19053" y="7522"/>
                </a:lnTo>
                <a:lnTo>
                  <a:pt x="19260" y="7315"/>
                </a:lnTo>
                <a:cubicBezTo>
                  <a:pt x="19385" y="7189"/>
                  <a:pt x="19556" y="6863"/>
                  <a:pt x="19695" y="6491"/>
                </a:cubicBezTo>
                <a:cubicBezTo>
                  <a:pt x="19898" y="5946"/>
                  <a:pt x="19924" y="5811"/>
                  <a:pt x="19919" y="5293"/>
                </a:cubicBezTo>
                <a:cubicBezTo>
                  <a:pt x="19914" y="4709"/>
                  <a:pt x="19807" y="3884"/>
                  <a:pt x="19631" y="3038"/>
                </a:cubicBezTo>
                <a:cubicBezTo>
                  <a:pt x="19580" y="2792"/>
                  <a:pt x="19539" y="2519"/>
                  <a:pt x="19539" y="2433"/>
                </a:cubicBezTo>
                <a:cubicBezTo>
                  <a:pt x="19539" y="2346"/>
                  <a:pt x="19436" y="2112"/>
                  <a:pt x="19312" y="1910"/>
                </a:cubicBezTo>
                <a:cubicBezTo>
                  <a:pt x="18967" y="1354"/>
                  <a:pt x="18316" y="1006"/>
                  <a:pt x="16824" y="579"/>
                </a:cubicBezTo>
                <a:cubicBezTo>
                  <a:pt x="15557" y="217"/>
                  <a:pt x="13369" y="-38"/>
                  <a:pt x="12074" y="4"/>
                </a:cubicBezTo>
                <a:close/>
                <a:moveTo>
                  <a:pt x="1993" y="3745"/>
                </a:moveTo>
                <a:cubicBezTo>
                  <a:pt x="2042" y="3740"/>
                  <a:pt x="2110" y="3752"/>
                  <a:pt x="2203" y="3779"/>
                </a:cubicBezTo>
                <a:cubicBezTo>
                  <a:pt x="2340" y="3820"/>
                  <a:pt x="2473" y="3834"/>
                  <a:pt x="2498" y="3814"/>
                </a:cubicBezTo>
                <a:cubicBezTo>
                  <a:pt x="2555" y="3767"/>
                  <a:pt x="3188" y="4006"/>
                  <a:pt x="3287" y="4110"/>
                </a:cubicBezTo>
                <a:cubicBezTo>
                  <a:pt x="3337" y="4163"/>
                  <a:pt x="3343" y="4264"/>
                  <a:pt x="3305" y="4441"/>
                </a:cubicBezTo>
                <a:cubicBezTo>
                  <a:pt x="3178" y="5024"/>
                  <a:pt x="3053" y="6133"/>
                  <a:pt x="3077" y="6468"/>
                </a:cubicBezTo>
                <a:cubicBezTo>
                  <a:pt x="3091" y="6665"/>
                  <a:pt x="3178" y="7037"/>
                  <a:pt x="3268" y="7292"/>
                </a:cubicBezTo>
                <a:cubicBezTo>
                  <a:pt x="3359" y="7547"/>
                  <a:pt x="3432" y="7782"/>
                  <a:pt x="3432" y="7815"/>
                </a:cubicBezTo>
                <a:cubicBezTo>
                  <a:pt x="3432" y="7954"/>
                  <a:pt x="3757" y="8418"/>
                  <a:pt x="3942" y="8543"/>
                </a:cubicBezTo>
                <a:cubicBezTo>
                  <a:pt x="4052" y="8617"/>
                  <a:pt x="4304" y="8698"/>
                  <a:pt x="4503" y="8723"/>
                </a:cubicBezTo>
                <a:cubicBezTo>
                  <a:pt x="4721" y="8751"/>
                  <a:pt x="4875" y="8812"/>
                  <a:pt x="4894" y="8878"/>
                </a:cubicBezTo>
                <a:cubicBezTo>
                  <a:pt x="4912" y="8939"/>
                  <a:pt x="4890" y="9311"/>
                  <a:pt x="4848" y="9704"/>
                </a:cubicBezTo>
                <a:cubicBezTo>
                  <a:pt x="4764" y="10475"/>
                  <a:pt x="4763" y="10526"/>
                  <a:pt x="4798" y="10695"/>
                </a:cubicBezTo>
                <a:cubicBezTo>
                  <a:pt x="4854" y="10968"/>
                  <a:pt x="4660" y="10824"/>
                  <a:pt x="4225" y="10275"/>
                </a:cubicBezTo>
                <a:cubicBezTo>
                  <a:pt x="3676" y="9582"/>
                  <a:pt x="3061" y="8662"/>
                  <a:pt x="3061" y="8534"/>
                </a:cubicBezTo>
                <a:cubicBezTo>
                  <a:pt x="3061" y="8484"/>
                  <a:pt x="3007" y="8377"/>
                  <a:pt x="2939" y="8296"/>
                </a:cubicBezTo>
                <a:cubicBezTo>
                  <a:pt x="2871" y="8215"/>
                  <a:pt x="2814" y="8087"/>
                  <a:pt x="2814" y="8011"/>
                </a:cubicBezTo>
                <a:cubicBezTo>
                  <a:pt x="2814" y="7935"/>
                  <a:pt x="2760" y="7807"/>
                  <a:pt x="2693" y="7728"/>
                </a:cubicBezTo>
                <a:cubicBezTo>
                  <a:pt x="2627" y="7648"/>
                  <a:pt x="2526" y="7394"/>
                  <a:pt x="2469" y="7164"/>
                </a:cubicBezTo>
                <a:cubicBezTo>
                  <a:pt x="2412" y="6934"/>
                  <a:pt x="2344" y="6708"/>
                  <a:pt x="2315" y="6660"/>
                </a:cubicBezTo>
                <a:cubicBezTo>
                  <a:pt x="2232" y="6520"/>
                  <a:pt x="2075" y="5554"/>
                  <a:pt x="2074" y="5172"/>
                </a:cubicBezTo>
                <a:cubicBezTo>
                  <a:pt x="2073" y="4978"/>
                  <a:pt x="2102" y="4751"/>
                  <a:pt x="2136" y="4667"/>
                </a:cubicBezTo>
                <a:cubicBezTo>
                  <a:pt x="2177" y="4565"/>
                  <a:pt x="2177" y="4496"/>
                  <a:pt x="2136" y="4462"/>
                </a:cubicBezTo>
                <a:cubicBezTo>
                  <a:pt x="2102" y="4434"/>
                  <a:pt x="2074" y="4351"/>
                  <a:pt x="2074" y="4275"/>
                </a:cubicBezTo>
                <a:cubicBezTo>
                  <a:pt x="2074" y="4198"/>
                  <a:pt x="2018" y="4086"/>
                  <a:pt x="1948" y="4028"/>
                </a:cubicBezTo>
                <a:cubicBezTo>
                  <a:pt x="1850" y="3948"/>
                  <a:pt x="1834" y="3896"/>
                  <a:pt x="1886" y="3814"/>
                </a:cubicBezTo>
                <a:cubicBezTo>
                  <a:pt x="1911" y="3773"/>
                  <a:pt x="1943" y="3751"/>
                  <a:pt x="1993" y="3745"/>
                </a:cubicBezTo>
                <a:close/>
                <a:moveTo>
                  <a:pt x="4594" y="14634"/>
                </a:moveTo>
                <a:cubicBezTo>
                  <a:pt x="4691" y="14633"/>
                  <a:pt x="4764" y="14640"/>
                  <a:pt x="4787" y="14659"/>
                </a:cubicBezTo>
                <a:cubicBezTo>
                  <a:pt x="4909" y="14759"/>
                  <a:pt x="4731" y="14947"/>
                  <a:pt x="4520" y="14940"/>
                </a:cubicBezTo>
                <a:cubicBezTo>
                  <a:pt x="4413" y="14937"/>
                  <a:pt x="4258" y="14954"/>
                  <a:pt x="4173" y="14979"/>
                </a:cubicBezTo>
                <a:cubicBezTo>
                  <a:pt x="3994" y="15032"/>
                  <a:pt x="3715" y="14903"/>
                  <a:pt x="3767" y="14792"/>
                </a:cubicBezTo>
                <a:cubicBezTo>
                  <a:pt x="3800" y="14721"/>
                  <a:pt x="4304" y="14638"/>
                  <a:pt x="4594" y="14634"/>
                </a:cubicBezTo>
                <a:close/>
                <a:moveTo>
                  <a:pt x="5930" y="14669"/>
                </a:moveTo>
                <a:cubicBezTo>
                  <a:pt x="5957" y="14668"/>
                  <a:pt x="5991" y="14679"/>
                  <a:pt x="6029" y="14705"/>
                </a:cubicBezTo>
                <a:cubicBezTo>
                  <a:pt x="6094" y="14752"/>
                  <a:pt x="6148" y="14831"/>
                  <a:pt x="6148" y="14883"/>
                </a:cubicBezTo>
                <a:cubicBezTo>
                  <a:pt x="6148" y="14935"/>
                  <a:pt x="6220" y="15117"/>
                  <a:pt x="6308" y="15285"/>
                </a:cubicBezTo>
                <a:cubicBezTo>
                  <a:pt x="6396" y="15453"/>
                  <a:pt x="6493" y="15746"/>
                  <a:pt x="6526" y="15935"/>
                </a:cubicBezTo>
                <a:cubicBezTo>
                  <a:pt x="6597" y="16353"/>
                  <a:pt x="6536" y="16457"/>
                  <a:pt x="6343" y="16248"/>
                </a:cubicBezTo>
                <a:cubicBezTo>
                  <a:pt x="6263" y="16162"/>
                  <a:pt x="5916" y="15977"/>
                  <a:pt x="5571" y="15837"/>
                </a:cubicBezTo>
                <a:cubicBezTo>
                  <a:pt x="4868" y="15552"/>
                  <a:pt x="4775" y="15482"/>
                  <a:pt x="4801" y="15246"/>
                </a:cubicBezTo>
                <a:cubicBezTo>
                  <a:pt x="4826" y="15027"/>
                  <a:pt x="5087" y="14942"/>
                  <a:pt x="5583" y="14990"/>
                </a:cubicBezTo>
                <a:cubicBezTo>
                  <a:pt x="5924" y="15024"/>
                  <a:pt x="5967" y="15011"/>
                  <a:pt x="5902" y="14908"/>
                </a:cubicBezTo>
                <a:cubicBezTo>
                  <a:pt x="5821" y="14779"/>
                  <a:pt x="5849" y="14671"/>
                  <a:pt x="5930" y="14669"/>
                </a:cubicBezTo>
                <a:close/>
                <a:moveTo>
                  <a:pt x="3450" y="15906"/>
                </a:moveTo>
                <a:cubicBezTo>
                  <a:pt x="3822" y="15906"/>
                  <a:pt x="4494" y="15993"/>
                  <a:pt x="4558" y="16077"/>
                </a:cubicBezTo>
                <a:cubicBezTo>
                  <a:pt x="4597" y="16128"/>
                  <a:pt x="4687" y="16170"/>
                  <a:pt x="4758" y="16170"/>
                </a:cubicBezTo>
                <a:cubicBezTo>
                  <a:pt x="4829" y="16170"/>
                  <a:pt x="4916" y="16200"/>
                  <a:pt x="4948" y="16237"/>
                </a:cubicBezTo>
                <a:cubicBezTo>
                  <a:pt x="4980" y="16274"/>
                  <a:pt x="5123" y="16357"/>
                  <a:pt x="5267" y="16417"/>
                </a:cubicBezTo>
                <a:cubicBezTo>
                  <a:pt x="5515" y="16520"/>
                  <a:pt x="5763" y="16832"/>
                  <a:pt x="5854" y="17161"/>
                </a:cubicBezTo>
                <a:cubicBezTo>
                  <a:pt x="5904" y="17341"/>
                  <a:pt x="5789" y="17476"/>
                  <a:pt x="5585" y="17476"/>
                </a:cubicBezTo>
                <a:cubicBezTo>
                  <a:pt x="5492" y="17476"/>
                  <a:pt x="5344" y="17512"/>
                  <a:pt x="5257" y="17556"/>
                </a:cubicBezTo>
                <a:cubicBezTo>
                  <a:pt x="5170" y="17600"/>
                  <a:pt x="4939" y="17657"/>
                  <a:pt x="4744" y="17684"/>
                </a:cubicBezTo>
                <a:cubicBezTo>
                  <a:pt x="4193" y="17759"/>
                  <a:pt x="3723" y="17769"/>
                  <a:pt x="3425" y="17706"/>
                </a:cubicBezTo>
                <a:cubicBezTo>
                  <a:pt x="2412" y="17495"/>
                  <a:pt x="2072" y="17343"/>
                  <a:pt x="1720" y="16951"/>
                </a:cubicBezTo>
                <a:cubicBezTo>
                  <a:pt x="1552" y="16764"/>
                  <a:pt x="1531" y="16705"/>
                  <a:pt x="1587" y="16568"/>
                </a:cubicBezTo>
                <a:cubicBezTo>
                  <a:pt x="1623" y="16478"/>
                  <a:pt x="1689" y="16422"/>
                  <a:pt x="1734" y="16444"/>
                </a:cubicBezTo>
                <a:cubicBezTo>
                  <a:pt x="1778" y="16467"/>
                  <a:pt x="1864" y="16437"/>
                  <a:pt x="1927" y="16378"/>
                </a:cubicBezTo>
                <a:cubicBezTo>
                  <a:pt x="2084" y="16233"/>
                  <a:pt x="2742" y="15991"/>
                  <a:pt x="2965" y="15997"/>
                </a:cubicBezTo>
                <a:cubicBezTo>
                  <a:pt x="3064" y="16000"/>
                  <a:pt x="3175" y="15976"/>
                  <a:pt x="3211" y="15940"/>
                </a:cubicBezTo>
                <a:cubicBezTo>
                  <a:pt x="3235" y="15917"/>
                  <a:pt x="3325" y="15906"/>
                  <a:pt x="3450" y="15906"/>
                </a:cubicBezTo>
                <a:close/>
              </a:path>
            </a:pathLst>
          </a:custGeom>
          <a:ln w="12700">
            <a:miter lim="400000"/>
          </a:ln>
          <a:effectLst>
            <a:outerShdw blurRad="1397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39" name="Picture 43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900" y="6124967"/>
            <a:ext cx="3987800" cy="3387333"/>
          </a:xfrm>
          <a:prstGeom prst="rect">
            <a:avLst/>
          </a:prstGeom>
          <a:effectLst>
            <a:outerShdw blurRad="1397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40" name="Shape 440"/>
          <p:cNvSpPr/>
          <p:nvPr/>
        </p:nvSpPr>
        <p:spPr>
          <a:xfrm>
            <a:off x="9982200" y="634389"/>
            <a:ext cx="2768600" cy="864822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LEAD TO</a:t>
            </a:r>
          </a:p>
        </p:txBody>
      </p:sp>
      <p:sp>
        <p:nvSpPr>
          <p:cNvPr id="441" name="Shape 441"/>
          <p:cNvSpPr/>
          <p:nvPr/>
        </p:nvSpPr>
        <p:spPr>
          <a:xfrm>
            <a:off x="5099795" y="330200"/>
            <a:ext cx="4587766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941100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941100"/>
                  </a:solidFill>
                </a:uFill>
                <a:latin typeface="Evil of Frankenstein"/>
                <a:ea typeface="Evil of Frankenstein"/>
                <a:cs typeface="Evil of Frankenstein"/>
                <a:sym typeface="Evil of Frankenstein"/>
              </a:defRPr>
            </a:lvl1pPr>
          </a:lstStyle>
          <a:p>
            <a:r>
              <a:t>CRISES</a:t>
            </a:r>
          </a:p>
        </p:txBody>
      </p:sp>
      <p:sp>
        <p:nvSpPr>
          <p:cNvPr id="442" name="Shape 442"/>
          <p:cNvSpPr/>
          <p:nvPr/>
        </p:nvSpPr>
        <p:spPr>
          <a:xfrm>
            <a:off x="3798114" y="1179118"/>
            <a:ext cx="8886649" cy="160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9600">
                <a:solidFill>
                  <a:srgbClr val="FFFC79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FFFC79"/>
                  </a:solidFill>
                </a:uFill>
                <a:latin typeface="A Love of Thunder"/>
                <a:ea typeface="A Love of Thunder"/>
                <a:cs typeface="A Love of Thunder"/>
                <a:sym typeface="A Love of Thunder"/>
              </a:defRPr>
            </a:lvl1pPr>
          </a:lstStyle>
          <a:p>
            <a:r>
              <a:t>NEGOTIATION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3" animBg="1" advAuto="0"/>
      <p:bldP spid="434" grpId="4" animBg="1" advAuto="0"/>
      <p:bldP spid="435" grpId="1" animBg="1" advAuto="0"/>
      <p:bldP spid="436" grpId="7" animBg="1" advAuto="0"/>
      <p:bldP spid="437" grpId="5" animBg="1" advAuto="0"/>
      <p:bldP spid="438" grpId="2" animBg="1" advAuto="0"/>
      <p:bldP spid="439" grpId="6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443"/>
          <p:cNvPicPr>
            <a:picLocks/>
          </p:cNvPicPr>
          <p:nvPr/>
        </p:nvPicPr>
        <p:blipFill>
          <a:blip r:embed="rId4">
            <a:alphaModFix amt="85000"/>
            <a:extLst/>
          </a:blip>
          <a:stretch>
            <a:fillRect/>
          </a:stretch>
        </p:blipFill>
        <p:spPr>
          <a:xfrm>
            <a:off x="-215900" y="139699"/>
            <a:ext cx="8483601" cy="8534401"/>
          </a:xfrm>
          <a:prstGeom prst="rect">
            <a:avLst/>
          </a:prstGeom>
        </p:spPr>
      </p:pic>
      <p:sp>
        <p:nvSpPr>
          <p:cNvPr id="445" name="Shape 445"/>
          <p:cNvSpPr/>
          <p:nvPr/>
        </p:nvSpPr>
        <p:spPr>
          <a:xfrm>
            <a:off x="6594549" y="3086100"/>
            <a:ext cx="6070601" cy="20828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800" cap="all">
                <a:solidFill>
                  <a:srgbClr val="FFFFFF"/>
                </a:solidFill>
                <a:effectLst>
                  <a:outerShdw blurRad="12700" dist="50800" dir="2700000" rotWithShape="0">
                    <a:srgbClr val="000000">
                      <a:alpha val="75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SITUATION DEBRIEFING</a:t>
            </a:r>
          </a:p>
        </p:txBody>
      </p:sp>
      <p:pic>
        <p:nvPicPr>
          <p:cNvPr id="446" name="Output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 rot="265217">
            <a:off x="12166599" y="3327400"/>
            <a:ext cx="6731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icture 446"/>
          <p:cNvPicPr>
            <a:picLocks/>
          </p:cNvPicPr>
          <p:nvPr/>
        </p:nvPicPr>
        <p:blipFill>
          <a:blip r:embed="rId6">
            <a:alphaModFix amt="90000"/>
            <a:extLst/>
          </a:blip>
          <a:stretch>
            <a:fillRect/>
          </a:stretch>
        </p:blipFill>
        <p:spPr>
          <a:xfrm>
            <a:off x="228600" y="6515100"/>
            <a:ext cx="12534900" cy="3098800"/>
          </a:xfrm>
          <a:prstGeom prst="rect">
            <a:avLst/>
          </a:prstGeom>
          <a:effectLst>
            <a:outerShdw blurRad="1397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48" name="Picture 447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386509">
            <a:off x="6406697" y="1211011"/>
            <a:ext cx="6426201" cy="1117601"/>
          </a:xfrm>
          <a:prstGeom prst="rect">
            <a:avLst/>
          </a:prstGeom>
        </p:spPr>
      </p:pic>
      <p:sp>
        <p:nvSpPr>
          <p:cNvPr id="449" name="Shape 449"/>
          <p:cNvSpPr/>
          <p:nvPr/>
        </p:nvSpPr>
        <p:spPr>
          <a:xfrm>
            <a:off x="578122" y="6654800"/>
            <a:ext cx="11848556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buClr>
                <a:srgbClr val="585858"/>
              </a:buClr>
              <a:buFont typeface="Helvetica"/>
              <a:defRPr sz="3800">
                <a:solidFill>
                  <a:srgbClr val="8EF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5600">
                <a:uFill>
                  <a:solidFill>
                    <a:srgbClr val="8EFA00"/>
                  </a:solidFill>
                </a:uFill>
                <a:latin typeface="Tekton Pro Bold Condensed"/>
                <a:ea typeface="Tekton Pro Bold Condensed"/>
                <a:cs typeface="Tekton Pro Bold Condensed"/>
                <a:sym typeface="Tekton Pro Bold Condensed"/>
              </a:rPr>
              <a:t> </a:t>
            </a:r>
            <a:r>
              <a:rPr sz="4400">
                <a:uFill>
                  <a:solidFill>
                    <a:srgbClr val="8EFA00"/>
                  </a:solidFill>
                </a:uFill>
                <a:latin typeface="German Beauty"/>
                <a:ea typeface="German Beauty"/>
                <a:cs typeface="German Beauty"/>
                <a:sym typeface="German Beauty"/>
              </a:rPr>
              <a:t>1) 3 things you learned about Bay of Pigs invasion</a:t>
            </a:r>
            <a:endParaRPr sz="5000">
              <a:uFill>
                <a:solidFill>
                  <a:srgbClr val="8EFA00"/>
                </a:solidFill>
              </a:uFill>
              <a:latin typeface="German Beauty"/>
              <a:ea typeface="German Beauty"/>
              <a:cs typeface="German Beauty"/>
              <a:sym typeface="German Beauty"/>
            </a:endParaRPr>
          </a:p>
          <a:p>
            <a:pPr algn="ctr" defTabSz="584200">
              <a:buClr>
                <a:srgbClr val="585858"/>
              </a:buClr>
              <a:buFont typeface="Helvetica"/>
              <a:defRPr sz="1800">
                <a:solidFill>
                  <a:srgbClr val="8EF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uFill>
                <a:solidFill>
                  <a:srgbClr val="8EFA00"/>
                </a:solidFill>
              </a:uFill>
              <a:latin typeface="German Beauty"/>
              <a:ea typeface="German Beauty"/>
              <a:cs typeface="German Beauty"/>
              <a:sym typeface="German Beauty"/>
            </a:endParaRPr>
          </a:p>
          <a:p>
            <a:pPr algn="ctr" defTabSz="584200">
              <a:buClr>
                <a:srgbClr val="585858"/>
              </a:buClr>
              <a:buFont typeface="Helvetica"/>
              <a:defRPr sz="4400">
                <a:solidFill>
                  <a:srgbClr val="8EF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uFill>
                  <a:solidFill>
                    <a:srgbClr val="8EFA00"/>
                  </a:solidFill>
                </a:uFill>
                <a:latin typeface="German Beauty"/>
                <a:ea typeface="German Beauty"/>
                <a:cs typeface="German Beauty"/>
                <a:sym typeface="German Beauty"/>
              </a:rPr>
              <a:t>2) 3 things you learned about the Berlin Crisis</a:t>
            </a:r>
            <a:endParaRPr sz="5000">
              <a:uFill>
                <a:solidFill>
                  <a:srgbClr val="8EFA00"/>
                </a:solidFill>
              </a:uFill>
              <a:latin typeface="German Beauty"/>
              <a:ea typeface="German Beauty"/>
              <a:cs typeface="German Beauty"/>
              <a:sym typeface="German Beauty"/>
            </a:endParaRPr>
          </a:p>
          <a:p>
            <a:pPr algn="ctr" defTabSz="584200">
              <a:buClr>
                <a:srgbClr val="585858"/>
              </a:buClr>
              <a:buFont typeface="Helvetica"/>
              <a:defRPr sz="1800">
                <a:solidFill>
                  <a:srgbClr val="8EFA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uFill>
                <a:solidFill>
                  <a:srgbClr val="8EFA00"/>
                </a:solidFill>
              </a:uFill>
              <a:latin typeface="German Beauty"/>
              <a:ea typeface="German Beauty"/>
              <a:cs typeface="German Beauty"/>
              <a:sym typeface="German Beauty"/>
            </a:endParaRPr>
          </a:p>
          <a:p>
            <a:pPr algn="ctr" defTabSz="584200">
              <a:buClr>
                <a:srgbClr val="2F2F2F"/>
              </a:buClr>
              <a:buFont typeface="Helvetica"/>
              <a:defRPr sz="4400">
                <a:solidFill>
                  <a:srgbClr val="8EFA00"/>
                </a:solidFill>
                <a:uFill>
                  <a:solidFill>
                    <a:srgbClr val="8EFA00"/>
                  </a:solidFill>
                </a:uFill>
                <a:latin typeface="Tekton Pro Bold Condensed"/>
                <a:ea typeface="Tekton Pro Bold Condensed"/>
                <a:cs typeface="Tekton Pro Bold Condensed"/>
                <a:sym typeface="Tekton Pro Bold Condensed"/>
              </a:defRPr>
            </a:pPr>
            <a:r>
              <a:rPr>
                <a:latin typeface="German Beauty"/>
                <a:ea typeface="German Beauty"/>
                <a:cs typeface="German Beauty"/>
                <a:sym typeface="German Beauty"/>
              </a:rPr>
              <a:t>3) 3 things you learned about Cuban Missile Crisis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33333" fill="hold"/>
                                        <p:tgtEl>
                                          <p:spTgt spid="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446"/>
                </p:tgtEl>
              </p:cMediaNode>
            </p:audio>
          </p:childTnLst>
        </p:cTn>
      </p:par>
    </p:tnLst>
    <p:bldLst>
      <p:bldP spid="445" grpId="2" animBg="1" advAuto="0"/>
      <p:bldP spid="447" grpId="4" animBg="1" advAuto="0"/>
      <p:bldP spid="448" grpId="1" animBg="1" advAuto="0"/>
      <p:bldP spid="449" grpId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56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0" y="-498539"/>
            <a:ext cx="9563100" cy="10315639"/>
          </a:xfrm>
          <a:prstGeom prst="rect">
            <a:avLst/>
          </a:prstGeom>
        </p:spPr>
      </p:pic>
      <p:pic>
        <p:nvPicPr>
          <p:cNvPr id="258" name="Picture 2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35365"/>
            <a:ext cx="3314700" cy="4566835"/>
          </a:xfrm>
          <a:prstGeom prst="rect">
            <a:avLst/>
          </a:prstGeom>
        </p:spPr>
      </p:pic>
      <p:pic>
        <p:nvPicPr>
          <p:cNvPr id="259" name="Picture 25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00" y="4738400"/>
            <a:ext cx="3352800" cy="4940301"/>
          </a:xfrm>
          <a:prstGeom prst="rect">
            <a:avLst/>
          </a:prstGeom>
        </p:spPr>
      </p:pic>
      <p:pic>
        <p:nvPicPr>
          <p:cNvPr id="260" name="ussr_6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75833" y="2784475"/>
            <a:ext cx="2679701" cy="200977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61" name="usa-flag-1.png"/>
          <p:cNvPicPr>
            <a:picLocks noChangeAspect="1"/>
          </p:cNvPicPr>
          <p:nvPr/>
        </p:nvPicPr>
        <p:blipFill>
          <a:blip r:embed="rId6">
            <a:extLst/>
          </a:blip>
          <a:srcRect l="7303" t="20894" r="9696" b="24105"/>
          <a:stretch>
            <a:fillRect/>
          </a:stretch>
        </p:blipFill>
        <p:spPr>
          <a:xfrm>
            <a:off x="1562489" y="7854555"/>
            <a:ext cx="2299924" cy="152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7" extrusionOk="0">
                <a:moveTo>
                  <a:pt x="1565" y="0"/>
                </a:moveTo>
                <a:cubicBezTo>
                  <a:pt x="845" y="-3"/>
                  <a:pt x="846" y="-1"/>
                  <a:pt x="827" y="197"/>
                </a:cubicBezTo>
                <a:cubicBezTo>
                  <a:pt x="818" y="295"/>
                  <a:pt x="819" y="298"/>
                  <a:pt x="518" y="309"/>
                </a:cubicBezTo>
                <a:lnTo>
                  <a:pt x="212" y="321"/>
                </a:lnTo>
                <a:lnTo>
                  <a:pt x="209" y="686"/>
                </a:lnTo>
                <a:cubicBezTo>
                  <a:pt x="207" y="897"/>
                  <a:pt x="220" y="1066"/>
                  <a:pt x="235" y="1080"/>
                </a:cubicBezTo>
                <a:cubicBezTo>
                  <a:pt x="252" y="1096"/>
                  <a:pt x="252" y="1132"/>
                  <a:pt x="235" y="1181"/>
                </a:cubicBezTo>
                <a:cubicBezTo>
                  <a:pt x="220" y="1222"/>
                  <a:pt x="209" y="1456"/>
                  <a:pt x="209" y="1704"/>
                </a:cubicBezTo>
                <a:cubicBezTo>
                  <a:pt x="209" y="2072"/>
                  <a:pt x="200" y="2166"/>
                  <a:pt x="168" y="2194"/>
                </a:cubicBezTo>
                <a:cubicBezTo>
                  <a:pt x="146" y="2212"/>
                  <a:pt x="123" y="2275"/>
                  <a:pt x="119" y="2334"/>
                </a:cubicBezTo>
                <a:cubicBezTo>
                  <a:pt x="115" y="2393"/>
                  <a:pt x="99" y="2461"/>
                  <a:pt x="82" y="2486"/>
                </a:cubicBezTo>
                <a:cubicBezTo>
                  <a:pt x="65" y="2511"/>
                  <a:pt x="52" y="2590"/>
                  <a:pt x="52" y="2660"/>
                </a:cubicBezTo>
                <a:cubicBezTo>
                  <a:pt x="52" y="2730"/>
                  <a:pt x="39" y="2795"/>
                  <a:pt x="26" y="2807"/>
                </a:cubicBezTo>
                <a:cubicBezTo>
                  <a:pt x="-1" y="2832"/>
                  <a:pt x="9" y="6000"/>
                  <a:pt x="37" y="6327"/>
                </a:cubicBezTo>
                <a:cubicBezTo>
                  <a:pt x="51" y="6479"/>
                  <a:pt x="47" y="6556"/>
                  <a:pt x="26" y="6575"/>
                </a:cubicBezTo>
                <a:cubicBezTo>
                  <a:pt x="6" y="6594"/>
                  <a:pt x="-2" y="6776"/>
                  <a:pt x="0" y="7148"/>
                </a:cubicBezTo>
                <a:cubicBezTo>
                  <a:pt x="3" y="7727"/>
                  <a:pt x="22" y="7810"/>
                  <a:pt x="130" y="7767"/>
                </a:cubicBezTo>
                <a:cubicBezTo>
                  <a:pt x="159" y="7756"/>
                  <a:pt x="186" y="7760"/>
                  <a:pt x="194" y="7778"/>
                </a:cubicBezTo>
                <a:cubicBezTo>
                  <a:pt x="201" y="7796"/>
                  <a:pt x="208" y="7976"/>
                  <a:pt x="209" y="8178"/>
                </a:cubicBezTo>
                <a:cubicBezTo>
                  <a:pt x="210" y="8379"/>
                  <a:pt x="221" y="8563"/>
                  <a:pt x="235" y="8588"/>
                </a:cubicBezTo>
                <a:cubicBezTo>
                  <a:pt x="251" y="8618"/>
                  <a:pt x="252" y="8645"/>
                  <a:pt x="235" y="8661"/>
                </a:cubicBezTo>
                <a:cubicBezTo>
                  <a:pt x="220" y="8675"/>
                  <a:pt x="209" y="8764"/>
                  <a:pt x="209" y="8858"/>
                </a:cubicBezTo>
                <a:cubicBezTo>
                  <a:pt x="209" y="9029"/>
                  <a:pt x="209" y="9026"/>
                  <a:pt x="306" y="9038"/>
                </a:cubicBezTo>
                <a:lnTo>
                  <a:pt x="403" y="9055"/>
                </a:lnTo>
                <a:lnTo>
                  <a:pt x="421" y="9404"/>
                </a:lnTo>
                <a:cubicBezTo>
                  <a:pt x="431" y="9598"/>
                  <a:pt x="438" y="9776"/>
                  <a:pt x="440" y="9797"/>
                </a:cubicBezTo>
                <a:cubicBezTo>
                  <a:pt x="442" y="9819"/>
                  <a:pt x="438" y="9872"/>
                  <a:pt x="432" y="9916"/>
                </a:cubicBezTo>
                <a:cubicBezTo>
                  <a:pt x="426" y="9959"/>
                  <a:pt x="433" y="10027"/>
                  <a:pt x="447" y="10067"/>
                </a:cubicBezTo>
                <a:cubicBezTo>
                  <a:pt x="464" y="10116"/>
                  <a:pt x="462" y="10157"/>
                  <a:pt x="444" y="10186"/>
                </a:cubicBezTo>
                <a:cubicBezTo>
                  <a:pt x="392" y="10263"/>
                  <a:pt x="412" y="10299"/>
                  <a:pt x="503" y="10287"/>
                </a:cubicBezTo>
                <a:cubicBezTo>
                  <a:pt x="552" y="10280"/>
                  <a:pt x="600" y="10281"/>
                  <a:pt x="607" y="10292"/>
                </a:cubicBezTo>
                <a:cubicBezTo>
                  <a:pt x="615" y="10304"/>
                  <a:pt x="624" y="10524"/>
                  <a:pt x="626" y="10776"/>
                </a:cubicBezTo>
                <a:lnTo>
                  <a:pt x="630" y="11232"/>
                </a:lnTo>
                <a:lnTo>
                  <a:pt x="719" y="11232"/>
                </a:lnTo>
                <a:cubicBezTo>
                  <a:pt x="819" y="11232"/>
                  <a:pt x="858" y="11325"/>
                  <a:pt x="842" y="11524"/>
                </a:cubicBezTo>
                <a:cubicBezTo>
                  <a:pt x="837" y="11587"/>
                  <a:pt x="845" y="11664"/>
                  <a:pt x="861" y="11693"/>
                </a:cubicBezTo>
                <a:cubicBezTo>
                  <a:pt x="881" y="11729"/>
                  <a:pt x="883" y="11760"/>
                  <a:pt x="865" y="11794"/>
                </a:cubicBezTo>
                <a:cubicBezTo>
                  <a:pt x="846" y="11829"/>
                  <a:pt x="846" y="11864"/>
                  <a:pt x="872" y="11918"/>
                </a:cubicBezTo>
                <a:cubicBezTo>
                  <a:pt x="892" y="11960"/>
                  <a:pt x="909" y="11980"/>
                  <a:pt x="909" y="11963"/>
                </a:cubicBezTo>
                <a:cubicBezTo>
                  <a:pt x="909" y="11945"/>
                  <a:pt x="929" y="11952"/>
                  <a:pt x="950" y="11980"/>
                </a:cubicBezTo>
                <a:cubicBezTo>
                  <a:pt x="972" y="12007"/>
                  <a:pt x="983" y="12037"/>
                  <a:pt x="976" y="12047"/>
                </a:cubicBezTo>
                <a:cubicBezTo>
                  <a:pt x="969" y="12058"/>
                  <a:pt x="993" y="12100"/>
                  <a:pt x="1029" y="12143"/>
                </a:cubicBezTo>
                <a:cubicBezTo>
                  <a:pt x="1065" y="12186"/>
                  <a:pt x="1087" y="12228"/>
                  <a:pt x="1081" y="12238"/>
                </a:cubicBezTo>
                <a:cubicBezTo>
                  <a:pt x="1074" y="12248"/>
                  <a:pt x="1087" y="12305"/>
                  <a:pt x="1107" y="12362"/>
                </a:cubicBezTo>
                <a:cubicBezTo>
                  <a:pt x="1130" y="12430"/>
                  <a:pt x="1135" y="12484"/>
                  <a:pt x="1118" y="12508"/>
                </a:cubicBezTo>
                <a:cubicBezTo>
                  <a:pt x="1086" y="12556"/>
                  <a:pt x="1083" y="12616"/>
                  <a:pt x="1114" y="12587"/>
                </a:cubicBezTo>
                <a:cubicBezTo>
                  <a:pt x="1143" y="12560"/>
                  <a:pt x="1179" y="12631"/>
                  <a:pt x="1215" y="12784"/>
                </a:cubicBezTo>
                <a:cubicBezTo>
                  <a:pt x="1230" y="12849"/>
                  <a:pt x="1253" y="12938"/>
                  <a:pt x="1263" y="12981"/>
                </a:cubicBezTo>
                <a:cubicBezTo>
                  <a:pt x="1292" y="13094"/>
                  <a:pt x="1292" y="13211"/>
                  <a:pt x="1267" y="13262"/>
                </a:cubicBezTo>
                <a:cubicBezTo>
                  <a:pt x="1254" y="13289"/>
                  <a:pt x="1263" y="13314"/>
                  <a:pt x="1290" y="13329"/>
                </a:cubicBezTo>
                <a:cubicBezTo>
                  <a:pt x="1329" y="13352"/>
                  <a:pt x="1331" y="13363"/>
                  <a:pt x="1293" y="13425"/>
                </a:cubicBezTo>
                <a:cubicBezTo>
                  <a:pt x="1271" y="13463"/>
                  <a:pt x="1251" y="13551"/>
                  <a:pt x="1252" y="13622"/>
                </a:cubicBezTo>
                <a:cubicBezTo>
                  <a:pt x="1255" y="13744"/>
                  <a:pt x="1261" y="13750"/>
                  <a:pt x="1342" y="13740"/>
                </a:cubicBezTo>
                <a:cubicBezTo>
                  <a:pt x="1389" y="13734"/>
                  <a:pt x="1433" y="13737"/>
                  <a:pt x="1442" y="13751"/>
                </a:cubicBezTo>
                <a:cubicBezTo>
                  <a:pt x="1452" y="13765"/>
                  <a:pt x="1459" y="13981"/>
                  <a:pt x="1457" y="14229"/>
                </a:cubicBezTo>
                <a:lnTo>
                  <a:pt x="1454" y="14685"/>
                </a:lnTo>
                <a:lnTo>
                  <a:pt x="1554" y="14696"/>
                </a:lnTo>
                <a:lnTo>
                  <a:pt x="1651" y="14707"/>
                </a:lnTo>
                <a:lnTo>
                  <a:pt x="1659" y="15034"/>
                </a:lnTo>
                <a:cubicBezTo>
                  <a:pt x="1665" y="15335"/>
                  <a:pt x="1672" y="15361"/>
                  <a:pt x="1718" y="15343"/>
                </a:cubicBezTo>
                <a:cubicBezTo>
                  <a:pt x="1770" y="15323"/>
                  <a:pt x="1834" y="15404"/>
                  <a:pt x="1804" y="15450"/>
                </a:cubicBezTo>
                <a:cubicBezTo>
                  <a:pt x="1794" y="15464"/>
                  <a:pt x="1762" y="15472"/>
                  <a:pt x="1733" y="15472"/>
                </a:cubicBezTo>
                <a:cubicBezTo>
                  <a:pt x="1668" y="15472"/>
                  <a:pt x="1711" y="15551"/>
                  <a:pt x="1785" y="15568"/>
                </a:cubicBezTo>
                <a:cubicBezTo>
                  <a:pt x="1833" y="15578"/>
                  <a:pt x="1935" y="15916"/>
                  <a:pt x="1904" y="15962"/>
                </a:cubicBezTo>
                <a:cubicBezTo>
                  <a:pt x="1897" y="15973"/>
                  <a:pt x="1905" y="16008"/>
                  <a:pt x="1923" y="16040"/>
                </a:cubicBezTo>
                <a:cubicBezTo>
                  <a:pt x="1941" y="16073"/>
                  <a:pt x="1950" y="16126"/>
                  <a:pt x="1942" y="16158"/>
                </a:cubicBezTo>
                <a:cubicBezTo>
                  <a:pt x="1934" y="16190"/>
                  <a:pt x="1939" y="16230"/>
                  <a:pt x="1953" y="16243"/>
                </a:cubicBezTo>
                <a:cubicBezTo>
                  <a:pt x="1987" y="16275"/>
                  <a:pt x="1969" y="16419"/>
                  <a:pt x="1919" y="16535"/>
                </a:cubicBezTo>
                <a:cubicBezTo>
                  <a:pt x="1897" y="16587"/>
                  <a:pt x="1880" y="16688"/>
                  <a:pt x="1878" y="16760"/>
                </a:cubicBezTo>
                <a:cubicBezTo>
                  <a:pt x="1876" y="16885"/>
                  <a:pt x="1880" y="16889"/>
                  <a:pt x="1964" y="16878"/>
                </a:cubicBezTo>
                <a:cubicBezTo>
                  <a:pt x="2013" y="16872"/>
                  <a:pt x="2057" y="16877"/>
                  <a:pt x="2065" y="16890"/>
                </a:cubicBezTo>
                <a:cubicBezTo>
                  <a:pt x="2073" y="16902"/>
                  <a:pt x="2083" y="17262"/>
                  <a:pt x="2083" y="17688"/>
                </a:cubicBezTo>
                <a:lnTo>
                  <a:pt x="2083" y="18464"/>
                </a:lnTo>
                <a:lnTo>
                  <a:pt x="2147" y="18442"/>
                </a:lnTo>
                <a:cubicBezTo>
                  <a:pt x="2195" y="18424"/>
                  <a:pt x="2216" y="18435"/>
                  <a:pt x="2229" y="18487"/>
                </a:cubicBezTo>
                <a:cubicBezTo>
                  <a:pt x="2238" y="18525"/>
                  <a:pt x="2258" y="18567"/>
                  <a:pt x="2273" y="18582"/>
                </a:cubicBezTo>
                <a:cubicBezTo>
                  <a:pt x="2289" y="18598"/>
                  <a:pt x="2303" y="18669"/>
                  <a:pt x="2303" y="18740"/>
                </a:cubicBezTo>
                <a:cubicBezTo>
                  <a:pt x="2304" y="18811"/>
                  <a:pt x="2312" y="18890"/>
                  <a:pt x="2322" y="18914"/>
                </a:cubicBezTo>
                <a:cubicBezTo>
                  <a:pt x="2332" y="18938"/>
                  <a:pt x="2335" y="19010"/>
                  <a:pt x="2329" y="19077"/>
                </a:cubicBezTo>
                <a:cubicBezTo>
                  <a:pt x="2324" y="19145"/>
                  <a:pt x="2328" y="19212"/>
                  <a:pt x="2341" y="19224"/>
                </a:cubicBezTo>
                <a:cubicBezTo>
                  <a:pt x="2353" y="19236"/>
                  <a:pt x="2366" y="19300"/>
                  <a:pt x="2367" y="19370"/>
                </a:cubicBezTo>
                <a:cubicBezTo>
                  <a:pt x="2367" y="19439"/>
                  <a:pt x="2371" y="19559"/>
                  <a:pt x="2374" y="19634"/>
                </a:cubicBezTo>
                <a:cubicBezTo>
                  <a:pt x="2378" y="19743"/>
                  <a:pt x="2369" y="19773"/>
                  <a:pt x="2333" y="19769"/>
                </a:cubicBezTo>
                <a:cubicBezTo>
                  <a:pt x="2292" y="19764"/>
                  <a:pt x="2288" y="19825"/>
                  <a:pt x="2288" y="20517"/>
                </a:cubicBezTo>
                <a:lnTo>
                  <a:pt x="2288" y="21271"/>
                </a:lnTo>
                <a:lnTo>
                  <a:pt x="2367" y="21276"/>
                </a:lnTo>
                <a:cubicBezTo>
                  <a:pt x="2477" y="21281"/>
                  <a:pt x="2497" y="21309"/>
                  <a:pt x="2497" y="21462"/>
                </a:cubicBezTo>
                <a:cubicBezTo>
                  <a:pt x="2497" y="21585"/>
                  <a:pt x="2502" y="21597"/>
                  <a:pt x="2572" y="21597"/>
                </a:cubicBezTo>
                <a:cubicBezTo>
                  <a:pt x="2641" y="21597"/>
                  <a:pt x="2650" y="21585"/>
                  <a:pt x="2657" y="21451"/>
                </a:cubicBezTo>
                <a:lnTo>
                  <a:pt x="2665" y="21305"/>
                </a:lnTo>
                <a:lnTo>
                  <a:pt x="2970" y="21293"/>
                </a:lnTo>
                <a:cubicBezTo>
                  <a:pt x="3263" y="21283"/>
                  <a:pt x="3276" y="21278"/>
                  <a:pt x="3276" y="21198"/>
                </a:cubicBezTo>
                <a:cubicBezTo>
                  <a:pt x="3276" y="21151"/>
                  <a:pt x="3297" y="21080"/>
                  <a:pt x="3321" y="21040"/>
                </a:cubicBezTo>
                <a:cubicBezTo>
                  <a:pt x="3359" y="20977"/>
                  <a:pt x="3407" y="20973"/>
                  <a:pt x="3734" y="20973"/>
                </a:cubicBezTo>
                <a:lnTo>
                  <a:pt x="4107" y="20973"/>
                </a:lnTo>
                <a:lnTo>
                  <a:pt x="4115" y="20821"/>
                </a:lnTo>
                <a:lnTo>
                  <a:pt x="4122" y="20675"/>
                </a:lnTo>
                <a:lnTo>
                  <a:pt x="4323" y="20663"/>
                </a:lnTo>
                <a:lnTo>
                  <a:pt x="4525" y="20652"/>
                </a:lnTo>
                <a:lnTo>
                  <a:pt x="4532" y="20506"/>
                </a:lnTo>
                <a:lnTo>
                  <a:pt x="4539" y="20360"/>
                </a:lnTo>
                <a:lnTo>
                  <a:pt x="4741" y="20348"/>
                </a:lnTo>
                <a:lnTo>
                  <a:pt x="4938" y="20337"/>
                </a:lnTo>
                <a:lnTo>
                  <a:pt x="4949" y="20191"/>
                </a:lnTo>
                <a:lnTo>
                  <a:pt x="4957" y="20050"/>
                </a:lnTo>
                <a:lnTo>
                  <a:pt x="5154" y="20039"/>
                </a:lnTo>
                <a:lnTo>
                  <a:pt x="5356" y="20028"/>
                </a:lnTo>
                <a:lnTo>
                  <a:pt x="5363" y="19882"/>
                </a:lnTo>
                <a:lnTo>
                  <a:pt x="5371" y="19735"/>
                </a:lnTo>
                <a:lnTo>
                  <a:pt x="5672" y="19713"/>
                </a:lnTo>
                <a:cubicBezTo>
                  <a:pt x="5849" y="19701"/>
                  <a:pt x="5969" y="19680"/>
                  <a:pt x="5967" y="19657"/>
                </a:cubicBezTo>
                <a:cubicBezTo>
                  <a:pt x="5964" y="19619"/>
                  <a:pt x="5969" y="19595"/>
                  <a:pt x="5997" y="19460"/>
                </a:cubicBezTo>
                <a:cubicBezTo>
                  <a:pt x="6007" y="19411"/>
                  <a:pt x="6075" y="19398"/>
                  <a:pt x="6410" y="19398"/>
                </a:cubicBezTo>
                <a:lnTo>
                  <a:pt x="6813" y="19398"/>
                </a:lnTo>
                <a:lnTo>
                  <a:pt x="6820" y="19252"/>
                </a:lnTo>
                <a:lnTo>
                  <a:pt x="6828" y="19105"/>
                </a:lnTo>
                <a:lnTo>
                  <a:pt x="7365" y="19089"/>
                </a:lnTo>
                <a:cubicBezTo>
                  <a:pt x="7659" y="19078"/>
                  <a:pt x="7993" y="19078"/>
                  <a:pt x="8106" y="19089"/>
                </a:cubicBezTo>
                <a:lnTo>
                  <a:pt x="8311" y="19105"/>
                </a:lnTo>
                <a:lnTo>
                  <a:pt x="8322" y="19252"/>
                </a:lnTo>
                <a:lnTo>
                  <a:pt x="8330" y="19392"/>
                </a:lnTo>
                <a:lnTo>
                  <a:pt x="8721" y="19398"/>
                </a:lnTo>
                <a:cubicBezTo>
                  <a:pt x="8937" y="19400"/>
                  <a:pt x="9122" y="19409"/>
                  <a:pt x="9135" y="19420"/>
                </a:cubicBezTo>
                <a:cubicBezTo>
                  <a:pt x="9148" y="19432"/>
                  <a:pt x="9157" y="19504"/>
                  <a:pt x="9157" y="19578"/>
                </a:cubicBezTo>
                <a:lnTo>
                  <a:pt x="9157" y="19713"/>
                </a:lnTo>
                <a:lnTo>
                  <a:pt x="9463" y="19724"/>
                </a:lnTo>
                <a:lnTo>
                  <a:pt x="9768" y="19735"/>
                </a:lnTo>
                <a:lnTo>
                  <a:pt x="9780" y="19882"/>
                </a:lnTo>
                <a:lnTo>
                  <a:pt x="9787" y="20028"/>
                </a:lnTo>
                <a:lnTo>
                  <a:pt x="9985" y="20039"/>
                </a:lnTo>
                <a:lnTo>
                  <a:pt x="10186" y="20050"/>
                </a:lnTo>
                <a:lnTo>
                  <a:pt x="10193" y="20197"/>
                </a:lnTo>
                <a:lnTo>
                  <a:pt x="10201" y="20343"/>
                </a:lnTo>
                <a:lnTo>
                  <a:pt x="10506" y="20348"/>
                </a:lnTo>
                <a:lnTo>
                  <a:pt x="10812" y="20360"/>
                </a:lnTo>
                <a:lnTo>
                  <a:pt x="10819" y="20512"/>
                </a:lnTo>
                <a:lnTo>
                  <a:pt x="10827" y="20658"/>
                </a:lnTo>
                <a:lnTo>
                  <a:pt x="11218" y="20652"/>
                </a:lnTo>
                <a:cubicBezTo>
                  <a:pt x="11432" y="20652"/>
                  <a:pt x="11618" y="20662"/>
                  <a:pt x="11632" y="20675"/>
                </a:cubicBezTo>
                <a:cubicBezTo>
                  <a:pt x="11646" y="20688"/>
                  <a:pt x="11658" y="20763"/>
                  <a:pt x="11658" y="20838"/>
                </a:cubicBezTo>
                <a:cubicBezTo>
                  <a:pt x="11658" y="20971"/>
                  <a:pt x="11659" y="20973"/>
                  <a:pt x="11774" y="20973"/>
                </a:cubicBezTo>
                <a:cubicBezTo>
                  <a:pt x="11837" y="20973"/>
                  <a:pt x="11895" y="20950"/>
                  <a:pt x="11904" y="20928"/>
                </a:cubicBezTo>
                <a:cubicBezTo>
                  <a:pt x="11915" y="20900"/>
                  <a:pt x="11931" y="20901"/>
                  <a:pt x="11953" y="20928"/>
                </a:cubicBezTo>
                <a:cubicBezTo>
                  <a:pt x="11970" y="20950"/>
                  <a:pt x="12097" y="20972"/>
                  <a:pt x="12232" y="20978"/>
                </a:cubicBezTo>
                <a:lnTo>
                  <a:pt x="12478" y="20990"/>
                </a:lnTo>
                <a:lnTo>
                  <a:pt x="12485" y="21136"/>
                </a:lnTo>
                <a:lnTo>
                  <a:pt x="12493" y="21282"/>
                </a:lnTo>
                <a:lnTo>
                  <a:pt x="16212" y="21282"/>
                </a:lnTo>
                <a:cubicBezTo>
                  <a:pt x="18259" y="21282"/>
                  <a:pt x="19944" y="21292"/>
                  <a:pt x="19958" y="21305"/>
                </a:cubicBezTo>
                <a:cubicBezTo>
                  <a:pt x="19972" y="21318"/>
                  <a:pt x="19984" y="21388"/>
                  <a:pt x="19984" y="21462"/>
                </a:cubicBezTo>
                <a:lnTo>
                  <a:pt x="19984" y="21597"/>
                </a:lnTo>
                <a:lnTo>
                  <a:pt x="20376" y="21597"/>
                </a:lnTo>
                <a:lnTo>
                  <a:pt x="20767" y="21597"/>
                </a:lnTo>
                <a:lnTo>
                  <a:pt x="20763" y="21141"/>
                </a:lnTo>
                <a:lnTo>
                  <a:pt x="20756" y="20680"/>
                </a:lnTo>
                <a:lnTo>
                  <a:pt x="20830" y="20613"/>
                </a:lnTo>
                <a:cubicBezTo>
                  <a:pt x="20871" y="20575"/>
                  <a:pt x="20920" y="20499"/>
                  <a:pt x="20938" y="20450"/>
                </a:cubicBezTo>
                <a:cubicBezTo>
                  <a:pt x="20979" y="20339"/>
                  <a:pt x="20986" y="19541"/>
                  <a:pt x="20946" y="19578"/>
                </a:cubicBezTo>
                <a:cubicBezTo>
                  <a:pt x="20903" y="19618"/>
                  <a:pt x="20897" y="19538"/>
                  <a:pt x="20886" y="18678"/>
                </a:cubicBezTo>
                <a:cubicBezTo>
                  <a:pt x="20876" y="17907"/>
                  <a:pt x="20878" y="17858"/>
                  <a:pt x="20923" y="17840"/>
                </a:cubicBezTo>
                <a:cubicBezTo>
                  <a:pt x="20967" y="17823"/>
                  <a:pt x="20972" y="17770"/>
                  <a:pt x="20972" y="17205"/>
                </a:cubicBezTo>
                <a:cubicBezTo>
                  <a:pt x="20972" y="16866"/>
                  <a:pt x="20985" y="16573"/>
                  <a:pt x="20998" y="16552"/>
                </a:cubicBezTo>
                <a:cubicBezTo>
                  <a:pt x="21011" y="16532"/>
                  <a:pt x="21023" y="16459"/>
                  <a:pt x="21028" y="16395"/>
                </a:cubicBezTo>
                <a:cubicBezTo>
                  <a:pt x="21035" y="16299"/>
                  <a:pt x="21049" y="16277"/>
                  <a:pt x="21102" y="16277"/>
                </a:cubicBezTo>
                <a:cubicBezTo>
                  <a:pt x="21159" y="16277"/>
                  <a:pt x="21170" y="16258"/>
                  <a:pt x="21177" y="16130"/>
                </a:cubicBezTo>
                <a:cubicBezTo>
                  <a:pt x="21183" y="16017"/>
                  <a:pt x="21175" y="15984"/>
                  <a:pt x="21143" y="15984"/>
                </a:cubicBezTo>
                <a:cubicBezTo>
                  <a:pt x="21088" y="15984"/>
                  <a:pt x="21033" y="15809"/>
                  <a:pt x="21069" y="15742"/>
                </a:cubicBezTo>
                <a:cubicBezTo>
                  <a:pt x="21084" y="15715"/>
                  <a:pt x="21107" y="15579"/>
                  <a:pt x="21117" y="15444"/>
                </a:cubicBezTo>
                <a:cubicBezTo>
                  <a:pt x="21127" y="15309"/>
                  <a:pt x="21144" y="15190"/>
                  <a:pt x="21154" y="15180"/>
                </a:cubicBezTo>
                <a:cubicBezTo>
                  <a:pt x="21165" y="15170"/>
                  <a:pt x="21174" y="15072"/>
                  <a:pt x="21177" y="14960"/>
                </a:cubicBezTo>
                <a:cubicBezTo>
                  <a:pt x="21183" y="14705"/>
                  <a:pt x="21191" y="14690"/>
                  <a:pt x="21300" y="14690"/>
                </a:cubicBezTo>
                <a:lnTo>
                  <a:pt x="21389" y="14690"/>
                </a:lnTo>
                <a:lnTo>
                  <a:pt x="21389" y="14257"/>
                </a:lnTo>
                <a:lnTo>
                  <a:pt x="21389" y="13824"/>
                </a:lnTo>
                <a:lnTo>
                  <a:pt x="20979" y="13813"/>
                </a:lnTo>
                <a:lnTo>
                  <a:pt x="20569" y="13802"/>
                </a:lnTo>
                <a:lnTo>
                  <a:pt x="20569" y="13628"/>
                </a:lnTo>
                <a:lnTo>
                  <a:pt x="20569" y="13453"/>
                </a:lnTo>
                <a:lnTo>
                  <a:pt x="20979" y="13442"/>
                </a:lnTo>
                <a:lnTo>
                  <a:pt x="21389" y="13431"/>
                </a:lnTo>
                <a:lnTo>
                  <a:pt x="21389" y="12677"/>
                </a:lnTo>
                <a:cubicBezTo>
                  <a:pt x="21388" y="12026"/>
                  <a:pt x="21392" y="11920"/>
                  <a:pt x="21430" y="11856"/>
                </a:cubicBezTo>
                <a:cubicBezTo>
                  <a:pt x="21483" y="11768"/>
                  <a:pt x="21501" y="11586"/>
                  <a:pt x="21464" y="11518"/>
                </a:cubicBezTo>
                <a:cubicBezTo>
                  <a:pt x="21445" y="11485"/>
                  <a:pt x="21450" y="11445"/>
                  <a:pt x="21479" y="11383"/>
                </a:cubicBezTo>
                <a:cubicBezTo>
                  <a:pt x="21510" y="11317"/>
                  <a:pt x="21509" y="11284"/>
                  <a:pt x="21486" y="11243"/>
                </a:cubicBezTo>
                <a:cubicBezTo>
                  <a:pt x="21463" y="11201"/>
                  <a:pt x="21472" y="11169"/>
                  <a:pt x="21512" y="11108"/>
                </a:cubicBezTo>
                <a:cubicBezTo>
                  <a:pt x="21559" y="11038"/>
                  <a:pt x="21559" y="11008"/>
                  <a:pt x="21535" y="10849"/>
                </a:cubicBezTo>
                <a:cubicBezTo>
                  <a:pt x="21512" y="10699"/>
                  <a:pt x="21514" y="10663"/>
                  <a:pt x="21550" y="10624"/>
                </a:cubicBezTo>
                <a:cubicBezTo>
                  <a:pt x="21586" y="10584"/>
                  <a:pt x="21592" y="10461"/>
                  <a:pt x="21594" y="9691"/>
                </a:cubicBezTo>
                <a:lnTo>
                  <a:pt x="21598" y="8796"/>
                </a:lnTo>
                <a:lnTo>
                  <a:pt x="21509" y="8796"/>
                </a:lnTo>
                <a:cubicBezTo>
                  <a:pt x="21405" y="8796"/>
                  <a:pt x="21369" y="8742"/>
                  <a:pt x="21378" y="8594"/>
                </a:cubicBezTo>
                <a:cubicBezTo>
                  <a:pt x="21382" y="8535"/>
                  <a:pt x="21373" y="8477"/>
                  <a:pt x="21359" y="8465"/>
                </a:cubicBezTo>
                <a:cubicBezTo>
                  <a:pt x="21346" y="8452"/>
                  <a:pt x="21341" y="8421"/>
                  <a:pt x="21348" y="8403"/>
                </a:cubicBezTo>
                <a:cubicBezTo>
                  <a:pt x="21356" y="8384"/>
                  <a:pt x="21352" y="8361"/>
                  <a:pt x="21337" y="8346"/>
                </a:cubicBezTo>
                <a:cubicBezTo>
                  <a:pt x="21318" y="8329"/>
                  <a:pt x="21319" y="8302"/>
                  <a:pt x="21341" y="8262"/>
                </a:cubicBezTo>
                <a:cubicBezTo>
                  <a:pt x="21366" y="8216"/>
                  <a:pt x="21364" y="8208"/>
                  <a:pt x="21337" y="8217"/>
                </a:cubicBezTo>
                <a:cubicBezTo>
                  <a:pt x="21318" y="8224"/>
                  <a:pt x="21293" y="8176"/>
                  <a:pt x="21281" y="8110"/>
                </a:cubicBezTo>
                <a:cubicBezTo>
                  <a:pt x="21263" y="8012"/>
                  <a:pt x="21272" y="7978"/>
                  <a:pt x="21326" y="7902"/>
                </a:cubicBezTo>
                <a:cubicBezTo>
                  <a:pt x="21370" y="7840"/>
                  <a:pt x="21389" y="7769"/>
                  <a:pt x="21389" y="7677"/>
                </a:cubicBezTo>
                <a:cubicBezTo>
                  <a:pt x="21389" y="7551"/>
                  <a:pt x="21384" y="7542"/>
                  <a:pt x="21292" y="7531"/>
                </a:cubicBezTo>
                <a:lnTo>
                  <a:pt x="21195" y="7520"/>
                </a:lnTo>
                <a:lnTo>
                  <a:pt x="21173" y="6715"/>
                </a:lnTo>
                <a:cubicBezTo>
                  <a:pt x="21149" y="5758"/>
                  <a:pt x="21150" y="5849"/>
                  <a:pt x="21166" y="5557"/>
                </a:cubicBezTo>
                <a:cubicBezTo>
                  <a:pt x="21186" y="5186"/>
                  <a:pt x="21197" y="5125"/>
                  <a:pt x="21240" y="5113"/>
                </a:cubicBezTo>
                <a:cubicBezTo>
                  <a:pt x="21263" y="5106"/>
                  <a:pt x="21284" y="5062"/>
                  <a:pt x="21292" y="5017"/>
                </a:cubicBezTo>
                <a:cubicBezTo>
                  <a:pt x="21305" y="4947"/>
                  <a:pt x="21314" y="4946"/>
                  <a:pt x="21348" y="4989"/>
                </a:cubicBezTo>
                <a:cubicBezTo>
                  <a:pt x="21391" y="5043"/>
                  <a:pt x="21398" y="5016"/>
                  <a:pt x="21374" y="4882"/>
                </a:cubicBezTo>
                <a:cubicBezTo>
                  <a:pt x="21366" y="4835"/>
                  <a:pt x="21333" y="4792"/>
                  <a:pt x="21304" y="4781"/>
                </a:cubicBezTo>
                <a:cubicBezTo>
                  <a:pt x="21259" y="4763"/>
                  <a:pt x="21255" y="4745"/>
                  <a:pt x="21281" y="4696"/>
                </a:cubicBezTo>
                <a:cubicBezTo>
                  <a:pt x="21299" y="4664"/>
                  <a:pt x="21332" y="4651"/>
                  <a:pt x="21352" y="4663"/>
                </a:cubicBezTo>
                <a:cubicBezTo>
                  <a:pt x="21382" y="4680"/>
                  <a:pt x="21387" y="4591"/>
                  <a:pt x="21393" y="4196"/>
                </a:cubicBezTo>
                <a:lnTo>
                  <a:pt x="21400" y="3712"/>
                </a:lnTo>
                <a:lnTo>
                  <a:pt x="21501" y="3701"/>
                </a:lnTo>
                <a:lnTo>
                  <a:pt x="21598" y="3690"/>
                </a:lnTo>
                <a:lnTo>
                  <a:pt x="21594" y="3105"/>
                </a:lnTo>
                <a:lnTo>
                  <a:pt x="21594" y="2514"/>
                </a:lnTo>
                <a:lnTo>
                  <a:pt x="21080" y="2503"/>
                </a:lnTo>
                <a:lnTo>
                  <a:pt x="20569" y="2497"/>
                </a:lnTo>
                <a:lnTo>
                  <a:pt x="20562" y="2345"/>
                </a:lnTo>
                <a:lnTo>
                  <a:pt x="20554" y="2199"/>
                </a:lnTo>
                <a:lnTo>
                  <a:pt x="19541" y="2205"/>
                </a:lnTo>
                <a:cubicBezTo>
                  <a:pt x="18983" y="2206"/>
                  <a:pt x="18515" y="2195"/>
                  <a:pt x="18501" y="2182"/>
                </a:cubicBezTo>
                <a:cubicBezTo>
                  <a:pt x="18487" y="2169"/>
                  <a:pt x="18475" y="2094"/>
                  <a:pt x="18475" y="2019"/>
                </a:cubicBezTo>
                <a:lnTo>
                  <a:pt x="18475" y="1884"/>
                </a:lnTo>
                <a:lnTo>
                  <a:pt x="17461" y="1890"/>
                </a:lnTo>
                <a:cubicBezTo>
                  <a:pt x="16903" y="1891"/>
                  <a:pt x="16432" y="1881"/>
                  <a:pt x="16417" y="1867"/>
                </a:cubicBezTo>
                <a:cubicBezTo>
                  <a:pt x="16403" y="1854"/>
                  <a:pt x="16391" y="1783"/>
                  <a:pt x="16391" y="1710"/>
                </a:cubicBezTo>
                <a:lnTo>
                  <a:pt x="16391" y="1575"/>
                </a:lnTo>
                <a:lnTo>
                  <a:pt x="15374" y="1575"/>
                </a:lnTo>
                <a:cubicBezTo>
                  <a:pt x="14814" y="1573"/>
                  <a:pt x="14347" y="1558"/>
                  <a:pt x="14334" y="1547"/>
                </a:cubicBezTo>
                <a:cubicBezTo>
                  <a:pt x="14322" y="1535"/>
                  <a:pt x="14312" y="1469"/>
                  <a:pt x="14312" y="1395"/>
                </a:cubicBezTo>
                <a:lnTo>
                  <a:pt x="14312" y="1260"/>
                </a:lnTo>
                <a:lnTo>
                  <a:pt x="13253" y="1260"/>
                </a:lnTo>
                <a:lnTo>
                  <a:pt x="12198" y="1260"/>
                </a:lnTo>
                <a:lnTo>
                  <a:pt x="12102" y="1102"/>
                </a:lnTo>
                <a:lnTo>
                  <a:pt x="12001" y="951"/>
                </a:lnTo>
                <a:lnTo>
                  <a:pt x="10682" y="945"/>
                </a:lnTo>
                <a:cubicBezTo>
                  <a:pt x="9956" y="944"/>
                  <a:pt x="9353" y="935"/>
                  <a:pt x="9340" y="922"/>
                </a:cubicBezTo>
                <a:cubicBezTo>
                  <a:pt x="9327" y="910"/>
                  <a:pt x="9314" y="838"/>
                  <a:pt x="9314" y="765"/>
                </a:cubicBezTo>
                <a:lnTo>
                  <a:pt x="9314" y="636"/>
                </a:lnTo>
                <a:lnTo>
                  <a:pt x="7883" y="636"/>
                </a:lnTo>
                <a:cubicBezTo>
                  <a:pt x="7095" y="635"/>
                  <a:pt x="6440" y="621"/>
                  <a:pt x="6425" y="608"/>
                </a:cubicBezTo>
                <a:cubicBezTo>
                  <a:pt x="6411" y="594"/>
                  <a:pt x="6399" y="524"/>
                  <a:pt x="6399" y="450"/>
                </a:cubicBezTo>
                <a:cubicBezTo>
                  <a:pt x="6399" y="352"/>
                  <a:pt x="6389" y="315"/>
                  <a:pt x="6358" y="315"/>
                </a:cubicBezTo>
                <a:cubicBezTo>
                  <a:pt x="6326" y="315"/>
                  <a:pt x="6324" y="330"/>
                  <a:pt x="6347" y="371"/>
                </a:cubicBezTo>
                <a:cubicBezTo>
                  <a:pt x="6369" y="412"/>
                  <a:pt x="6366" y="434"/>
                  <a:pt x="6340" y="467"/>
                </a:cubicBezTo>
                <a:cubicBezTo>
                  <a:pt x="6313" y="501"/>
                  <a:pt x="6292" y="490"/>
                  <a:pt x="6246" y="416"/>
                </a:cubicBezTo>
                <a:lnTo>
                  <a:pt x="6187" y="321"/>
                </a:lnTo>
                <a:lnTo>
                  <a:pt x="4219" y="315"/>
                </a:lnTo>
                <a:cubicBezTo>
                  <a:pt x="3138" y="314"/>
                  <a:pt x="2248" y="304"/>
                  <a:pt x="2240" y="293"/>
                </a:cubicBezTo>
                <a:cubicBezTo>
                  <a:pt x="2232" y="281"/>
                  <a:pt x="2228" y="214"/>
                  <a:pt x="2232" y="141"/>
                </a:cubicBezTo>
                <a:lnTo>
                  <a:pt x="2240" y="6"/>
                </a:lnTo>
                <a:lnTo>
                  <a:pt x="1565" y="0"/>
                </a:lnTo>
                <a:close/>
                <a:moveTo>
                  <a:pt x="12191" y="945"/>
                </a:moveTo>
                <a:cubicBezTo>
                  <a:pt x="12150" y="945"/>
                  <a:pt x="12139" y="990"/>
                  <a:pt x="12169" y="1035"/>
                </a:cubicBezTo>
                <a:cubicBezTo>
                  <a:pt x="12199" y="1080"/>
                  <a:pt x="12228" y="1063"/>
                  <a:pt x="12228" y="1001"/>
                </a:cubicBezTo>
                <a:cubicBezTo>
                  <a:pt x="12228" y="969"/>
                  <a:pt x="12213" y="945"/>
                  <a:pt x="12191" y="945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62"/>
          <p:cNvPicPr>
            <a:picLocks/>
          </p:cNvPicPr>
          <p:nvPr/>
        </p:nvPicPr>
        <p:blipFill>
          <a:blip r:embed="rId2">
            <a:alphaModFix amt="85000"/>
            <a:extLst/>
          </a:blip>
          <a:stretch>
            <a:fillRect/>
          </a:stretch>
        </p:blipFill>
        <p:spPr>
          <a:xfrm>
            <a:off x="246504" y="546100"/>
            <a:ext cx="7055996" cy="8940800"/>
          </a:xfrm>
          <a:prstGeom prst="rect">
            <a:avLst/>
          </a:prstGeom>
        </p:spPr>
      </p:pic>
      <p:sp>
        <p:nvSpPr>
          <p:cNvPr id="264" name="Shape 264"/>
          <p:cNvSpPr/>
          <p:nvPr/>
        </p:nvSpPr>
        <p:spPr>
          <a:xfrm>
            <a:off x="6045200" y="3429000"/>
            <a:ext cx="6616700" cy="322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6800">
                <a:solidFill>
                  <a:srgbClr val="FFFFFF"/>
                </a:solidFill>
                <a:effectLst>
                  <a:outerShdw blurRad="152400" dist="50800" dir="2580000" rotWithShape="0">
                    <a:srgbClr val="FFFB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rPr sz="9600">
                <a:solidFill>
                  <a:srgbClr val="FF2600"/>
                </a:solidFill>
                <a:effectLst>
                  <a:outerShdw blurRad="152400" dist="50800" dir="2580000" rotWithShape="0">
                    <a:srgbClr val="000000">
                      <a:alpha val="75000"/>
                    </a:srgbClr>
                  </a:outerShdw>
                </a:effectLst>
                <a:latin typeface="Evil of Frankenstein"/>
                <a:ea typeface="Evil of Frankenstein"/>
                <a:cs typeface="Evil of Frankenstein"/>
                <a:sym typeface="Evil of Frankenstein"/>
              </a:rPr>
              <a:t>CRISES</a:t>
            </a:r>
          </a:p>
          <a:p>
            <a:pPr algn="ctr" defTabSz="584200">
              <a:defRPr sz="6800">
                <a:solidFill>
                  <a:srgbClr val="FFFFFF"/>
                </a:solidFill>
                <a:effectLst>
                  <a:outerShdw blurRad="152400" dist="50800" dir="2580000" rotWithShape="0">
                    <a:srgbClr val="FFFB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pPr>
            <a:r>
              <a:t>UNDER </a:t>
            </a:r>
            <a:r>
              <a:rPr sz="7200">
                <a:solidFill>
                  <a:srgbClr val="FFFC79"/>
                </a:solidFill>
                <a:effectLst>
                  <a:outerShdw blurRad="152400" dist="50800" dir="2580000" rotWithShape="0">
                    <a:srgbClr val="000000">
                      <a:alpha val="75000"/>
                    </a:srgbClr>
                  </a:outerShdw>
                </a:effectLst>
              </a:rPr>
              <a:t>KENNEDY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1295400"/>
            <a:ext cx="10541000" cy="2628900"/>
          </a:xfrm>
        </p:spPr>
        <p:txBody>
          <a:bodyPr/>
          <a:lstStyle/>
          <a:p>
            <a:r>
              <a:rPr lang="en-US" b="1" u="sng" dirty="0" smtClean="0"/>
              <a:t>Brinksmanship:</a:t>
            </a:r>
            <a:r>
              <a:rPr lang="en-US" dirty="0" smtClean="0"/>
              <a:t> </a:t>
            </a:r>
            <a:r>
              <a:rPr lang="en-US" sz="4400" i="1" dirty="0" smtClean="0"/>
              <a:t>Eisenhower had relied on this heavily</a:t>
            </a:r>
            <a:r>
              <a:rPr lang="en-US" sz="4400" dirty="0" smtClean="0"/>
              <a:t>.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“MAD”= Mutual Assured Destruction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4724400"/>
            <a:ext cx="609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67974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5"/>
          <p:cNvPicPr>
            <a:picLocks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01409" y="-127000"/>
            <a:ext cx="4374062" cy="3378200"/>
          </a:xfrm>
          <a:prstGeom prst="rect">
            <a:avLst/>
          </a:prstGeom>
        </p:spPr>
      </p:pic>
      <p:pic>
        <p:nvPicPr>
          <p:cNvPr id="267" name="Picture 266"/>
          <p:cNvPicPr>
            <a:picLocks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>
            <a:off x="6329804" y="863600"/>
            <a:ext cx="7055996" cy="8940800"/>
          </a:xfrm>
          <a:prstGeom prst="rect">
            <a:avLst/>
          </a:prstGeom>
        </p:spPr>
      </p:pic>
      <p:sp>
        <p:nvSpPr>
          <p:cNvPr id="268" name="Shape 268"/>
          <p:cNvSpPr/>
          <p:nvPr/>
        </p:nvSpPr>
        <p:spPr>
          <a:xfrm>
            <a:off x="423693" y="1920518"/>
            <a:ext cx="6642101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JFK FELT IKE HAD </a:t>
            </a:r>
            <a:r>
              <a:rPr sz="2800" dirty="0">
                <a:solidFill>
                  <a:srgbClr val="FF2600"/>
                </a:solidFill>
              </a:rPr>
              <a:t>NOT </a:t>
            </a:r>
            <a:r>
              <a:rPr dirty="0">
                <a:solidFill>
                  <a:srgbClr val="FF2600"/>
                </a:solidFill>
              </a:rPr>
              <a:t>DONE </a:t>
            </a:r>
            <a:r>
              <a:rPr sz="2800" dirty="0">
                <a:solidFill>
                  <a:srgbClr val="FF2600"/>
                </a:solidFill>
              </a:rPr>
              <a:t>ENOUGH </a:t>
            </a:r>
            <a:r>
              <a:rPr sz="2800" dirty="0"/>
              <a:t>TO KEEP COMMUNISM FROM </a:t>
            </a:r>
            <a:r>
              <a:rPr sz="2800" dirty="0">
                <a:solidFill>
                  <a:srgbClr val="FF6A00"/>
                </a:solidFill>
              </a:rPr>
              <a:t>3RD WORLD</a:t>
            </a:r>
          </a:p>
        </p:txBody>
      </p:sp>
      <p:sp>
        <p:nvSpPr>
          <p:cNvPr id="269" name="Shape 269"/>
          <p:cNvSpPr/>
          <p:nvPr/>
        </p:nvSpPr>
        <p:spPr>
          <a:xfrm>
            <a:off x="419100" y="3211696"/>
            <a:ext cx="66421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400" dirty="0">
                <a:solidFill>
                  <a:srgbClr val="009193"/>
                </a:solidFill>
              </a:rPr>
              <a:t>poorer nations</a:t>
            </a:r>
            <a:r>
              <a:rPr sz="2400" dirty="0"/>
              <a:t> in </a:t>
            </a:r>
            <a:r>
              <a:rPr sz="2400" dirty="0">
                <a:solidFill>
                  <a:srgbClr val="9437FF"/>
                </a:solidFill>
              </a:rPr>
              <a:t>Asia</a:t>
            </a:r>
            <a:r>
              <a:rPr sz="2400" dirty="0"/>
              <a:t>,</a:t>
            </a:r>
            <a:r>
              <a:rPr sz="2400" dirty="0">
                <a:solidFill>
                  <a:srgbClr val="9437FF"/>
                </a:solidFill>
              </a:rPr>
              <a:t> Africa</a:t>
            </a:r>
            <a:r>
              <a:rPr sz="2400" dirty="0"/>
              <a:t>,</a:t>
            </a:r>
            <a:r>
              <a:rPr sz="2400" dirty="0">
                <a:solidFill>
                  <a:srgbClr val="9437FF"/>
                </a:solidFill>
              </a:rPr>
              <a:t> Latin America </a:t>
            </a:r>
            <a:r>
              <a:rPr sz="2400" dirty="0"/>
              <a:t>were warming to communism (</a:t>
            </a:r>
            <a:r>
              <a:rPr sz="2400" dirty="0">
                <a:solidFill>
                  <a:srgbClr val="FF2F92"/>
                </a:solidFill>
              </a:rPr>
              <a:t>Cuba fell in ’59</a:t>
            </a:r>
            <a:r>
              <a:rPr sz="2400" dirty="0"/>
              <a:t>)</a:t>
            </a:r>
          </a:p>
        </p:txBody>
      </p:sp>
      <p:sp>
        <p:nvSpPr>
          <p:cNvPr id="270" name="Shape 270"/>
          <p:cNvSpPr/>
          <p:nvPr/>
        </p:nvSpPr>
        <p:spPr>
          <a:xfrm>
            <a:off x="419100" y="4050210"/>
            <a:ext cx="66421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3200" dirty="0"/>
              <a:t>FEARFUL OF </a:t>
            </a:r>
            <a:r>
              <a:rPr sz="3200" dirty="0">
                <a:solidFill>
                  <a:srgbClr val="941751"/>
                </a:solidFill>
              </a:rPr>
              <a:t>NUCLEAR ARMAGEDDON</a:t>
            </a:r>
            <a:r>
              <a:rPr sz="3200" dirty="0"/>
              <a:t>, JFK </a:t>
            </a:r>
            <a:r>
              <a:rPr sz="3200" dirty="0">
                <a:solidFill>
                  <a:srgbClr val="0433FF"/>
                </a:solidFill>
              </a:rPr>
              <a:t>REDEFINED</a:t>
            </a:r>
            <a:r>
              <a:rPr sz="3200" dirty="0"/>
              <a:t> COLD WAR </a:t>
            </a:r>
            <a:r>
              <a:rPr dirty="0"/>
              <a:t>POLICY:</a:t>
            </a:r>
          </a:p>
        </p:txBody>
      </p:sp>
      <p:sp>
        <p:nvSpPr>
          <p:cNvPr id="271" name="Shape 271"/>
          <p:cNvSpPr/>
          <p:nvPr/>
        </p:nvSpPr>
        <p:spPr>
          <a:xfrm>
            <a:off x="883557" y="5691685"/>
            <a:ext cx="6350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he </a:t>
            </a:r>
            <a:r>
              <a:rPr sz="2600" dirty="0">
                <a:solidFill>
                  <a:srgbClr val="945200"/>
                </a:solidFill>
              </a:rPr>
              <a:t>turned away</a:t>
            </a:r>
            <a:r>
              <a:rPr sz="2600" dirty="0"/>
              <a:t> from </a:t>
            </a:r>
            <a:r>
              <a:rPr sz="2600" dirty="0">
                <a:solidFill>
                  <a:srgbClr val="FF40FF"/>
                </a:solidFill>
              </a:rPr>
              <a:t>“MAD”</a:t>
            </a:r>
            <a:r>
              <a:rPr sz="2600" dirty="0"/>
              <a:t> and advocated a </a:t>
            </a:r>
          </a:p>
        </p:txBody>
      </p:sp>
      <p:pic>
        <p:nvPicPr>
          <p:cNvPr id="272" name="Picture 271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900" y="5962650"/>
            <a:ext cx="5969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3" name="Shape 273"/>
          <p:cNvSpPr/>
          <p:nvPr/>
        </p:nvSpPr>
        <p:spPr>
          <a:xfrm>
            <a:off x="850900" y="683895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he built up </a:t>
            </a:r>
            <a:r>
              <a:rPr dirty="0">
                <a:solidFill>
                  <a:srgbClr val="941100"/>
                </a:solidFill>
              </a:rPr>
              <a:t>conventional military</a:t>
            </a:r>
            <a:r>
              <a:rPr dirty="0"/>
              <a:t> to allow for </a:t>
            </a:r>
            <a:r>
              <a:rPr dirty="0">
                <a:solidFill>
                  <a:srgbClr val="942193"/>
                </a:solidFill>
              </a:rPr>
              <a:t>non-nuclear solution</a:t>
            </a:r>
            <a:r>
              <a:rPr dirty="0"/>
              <a:t> to </a:t>
            </a:r>
            <a:r>
              <a:rPr dirty="0">
                <a:solidFill>
                  <a:srgbClr val="531B93"/>
                </a:solidFill>
              </a:rPr>
              <a:t>minor conflicts</a:t>
            </a:r>
          </a:p>
        </p:txBody>
      </p:sp>
      <p:pic>
        <p:nvPicPr>
          <p:cNvPr id="274" name="Picture 27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500" y="7010400"/>
            <a:ext cx="6477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5" name="Shape 275"/>
          <p:cNvSpPr/>
          <p:nvPr/>
        </p:nvSpPr>
        <p:spPr>
          <a:xfrm>
            <a:off x="2590799" y="6038011"/>
            <a:ext cx="4660901" cy="533479"/>
          </a:xfrm>
          <a:prstGeom prst="rect">
            <a:avLst/>
          </a:prstGeom>
          <a:ln w="12700">
            <a:miter lim="400000"/>
          </a:ln>
          <a:effectLst>
            <a:outerShdw blurRad="12700" dist="127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000" cap="all">
                <a:solidFill>
                  <a:srgbClr val="4F8F00"/>
                </a:solidFill>
                <a:effectLst>
                  <a:outerShdw blurRad="12700" dist="25400" dir="2700000" rotWithShape="0">
                    <a:srgbClr val="000000">
                      <a:alpha val="75000"/>
                    </a:srgbClr>
                  </a:outerShdw>
                </a:effectLst>
                <a:latin typeface="Yellowjacket"/>
                <a:ea typeface="Yellowjacket"/>
                <a:cs typeface="Yellowjacket"/>
                <a:sym typeface="Yellowjacket"/>
              </a:defRPr>
            </a:lvl1pPr>
          </a:lstStyle>
          <a:p>
            <a:r>
              <a:rPr sz="2800" dirty="0"/>
              <a:t>“FLEXIBLE RESPONSE”</a:t>
            </a:r>
          </a:p>
        </p:txBody>
      </p:sp>
      <p:sp>
        <p:nvSpPr>
          <p:cNvPr id="276" name="Shape 276"/>
          <p:cNvSpPr/>
          <p:nvPr/>
        </p:nvSpPr>
        <p:spPr>
          <a:xfrm>
            <a:off x="812800" y="813435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he developed </a:t>
            </a:r>
            <a:r>
              <a:rPr dirty="0">
                <a:solidFill>
                  <a:srgbClr val="0096FF"/>
                </a:solidFill>
              </a:rPr>
              <a:t>elite special military forces </a:t>
            </a:r>
            <a:r>
              <a:rPr dirty="0"/>
              <a:t>(AKA </a:t>
            </a:r>
            <a:r>
              <a:rPr dirty="0">
                <a:solidFill>
                  <a:srgbClr val="009051"/>
                </a:solidFill>
              </a:rPr>
              <a:t>Green Berets</a:t>
            </a:r>
            <a:r>
              <a:rPr dirty="0"/>
              <a:t>) for </a:t>
            </a:r>
            <a:r>
              <a:rPr dirty="0">
                <a:solidFill>
                  <a:srgbClr val="D95000"/>
                </a:solidFill>
              </a:rPr>
              <a:t>covert operations</a:t>
            </a:r>
          </a:p>
        </p:txBody>
      </p:sp>
      <p:pic>
        <p:nvPicPr>
          <p:cNvPr id="277" name="Picture 276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800" y="8305800"/>
            <a:ext cx="647700" cy="596900"/>
          </a:xfrm>
          <a:prstGeom prst="rect">
            <a:avLst/>
          </a:prstGeom>
          <a:effectLst>
            <a:outerShdw blurRad="1143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8" name="Shape 278"/>
          <p:cNvSpPr/>
          <p:nvPr/>
        </p:nvSpPr>
        <p:spPr>
          <a:xfrm>
            <a:off x="3581400" y="558189"/>
            <a:ext cx="6858000" cy="864822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</a:t>
            </a:r>
          </a:p>
        </p:txBody>
      </p:sp>
      <p:sp>
        <p:nvSpPr>
          <p:cNvPr id="279" name="Shape 279"/>
          <p:cNvSpPr/>
          <p:nvPr/>
        </p:nvSpPr>
        <p:spPr>
          <a:xfrm>
            <a:off x="5004534" y="266700"/>
            <a:ext cx="6257827" cy="147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0096FF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0096FF"/>
                  </a:solidFill>
                </a:uFill>
                <a:latin typeface="Amity Jack"/>
                <a:ea typeface="Amity Jack"/>
                <a:cs typeface="Amity Jack"/>
                <a:sym typeface="Amity Jack"/>
              </a:defRPr>
            </a:lvl1pPr>
          </a:lstStyle>
          <a:p>
            <a:r>
              <a:t>kennedy</a:t>
            </a:r>
          </a:p>
        </p:txBody>
      </p:sp>
      <p:sp>
        <p:nvSpPr>
          <p:cNvPr id="280" name="Shape 280"/>
          <p:cNvSpPr/>
          <p:nvPr/>
        </p:nvSpPr>
        <p:spPr>
          <a:xfrm>
            <a:off x="7090366" y="1021644"/>
            <a:ext cx="562544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0200">
                <a:solidFill>
                  <a:srgbClr val="FFFC79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FFFC79"/>
                  </a:solidFill>
                </a:uFill>
                <a:latin typeface="Molot"/>
                <a:ea typeface="Molot"/>
                <a:cs typeface="Molot"/>
                <a:sym typeface="Molot"/>
              </a:defRPr>
            </a:lvl1pPr>
          </a:lstStyle>
          <a:p>
            <a:r>
              <a:t>DOCTRINE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1" animBg="1" advAuto="0"/>
      <p:bldP spid="269" grpId="2" animBg="1" advAuto="0"/>
      <p:bldP spid="270" grpId="3" animBg="1" advAuto="0"/>
      <p:bldP spid="271" grpId="5" animBg="1" advAuto="0"/>
      <p:bldP spid="272" grpId="4" animBg="1" advAuto="0"/>
      <p:bldP spid="273" grpId="8" animBg="1" advAuto="0"/>
      <p:bldP spid="274" grpId="7" animBg="1" advAuto="0"/>
      <p:bldP spid="275" grpId="6" animBg="1" advAuto="0"/>
      <p:bldP spid="276" grpId="10" animBg="1" advAuto="0"/>
      <p:bldP spid="277" grpId="9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6197600" y="30607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6172200" y="52832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pic>
        <p:nvPicPr>
          <p:cNvPr id="284" name="Picture 28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7958" y="8273203"/>
            <a:ext cx="8445501" cy="1181101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285" name="Shape 285"/>
          <p:cNvSpPr/>
          <p:nvPr/>
        </p:nvSpPr>
        <p:spPr>
          <a:xfrm>
            <a:off x="6172200" y="74041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2600"/>
              </a:gs>
              <a:gs pos="100000">
                <a:srgbClr val="FFFB00"/>
              </a:gs>
            </a:gsLst>
            <a:lin ang="5400000"/>
          </a:gradFill>
          <a:ln w="1905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3400">
                <a:solidFill>
                  <a:srgbClr val="477C43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431800" y="285749"/>
            <a:ext cx="12192000" cy="1219201"/>
          </a:xfrm>
          <a:prstGeom prst="rect">
            <a:avLst/>
          </a:prstGeom>
          <a:ln w="12700">
            <a:miter lim="400000"/>
          </a:ln>
          <a:effectLst>
            <a:reflection stA="74563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406400">
              <a:buClr>
                <a:srgbClr val="643665"/>
              </a:buClr>
              <a:buFont typeface="Helvetica"/>
              <a:defRPr sz="3600" cap="all">
                <a:solidFill>
                  <a:srgbClr val="011993"/>
                </a:solidFill>
                <a:effectLst>
                  <a:outerShdw blurRad="12700" dist="38100" dir="2700000" rotWithShape="0">
                    <a:srgbClr val="D4FB79"/>
                  </a:outerShdw>
                </a:effectLst>
                <a:uFill>
                  <a:solidFill>
                    <a:srgbClr val="011993"/>
                  </a:solidFill>
                </a:uFill>
                <a:latin typeface="KeiserSousa"/>
                <a:ea typeface="KeiserSousa"/>
                <a:cs typeface="KeiserSousa"/>
                <a:sym typeface="KeiserSousa"/>
              </a:defRPr>
            </a:lvl1pPr>
          </a:lstStyle>
          <a:p>
            <a:r>
              <a:t>BEFORE LONG, KENNEDY’S NEW POLICY TOWARD THE SOVIETS WOULD BE PUT TO THE TEST!</a:t>
            </a:r>
          </a:p>
        </p:txBody>
      </p:sp>
      <p:sp>
        <p:nvSpPr>
          <p:cNvPr id="287" name="Shape 287"/>
          <p:cNvSpPr/>
          <p:nvPr/>
        </p:nvSpPr>
        <p:spPr>
          <a:xfrm>
            <a:off x="635000" y="1916793"/>
            <a:ext cx="11785600" cy="1168400"/>
          </a:xfrm>
          <a:prstGeom prst="rect">
            <a:avLst/>
          </a:prstGeom>
          <a:ln w="12700">
            <a:miter lim="400000"/>
          </a:ln>
          <a:effectLst>
            <a:outerShdw blurRad="25400" dist="381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ctr" defTabSz="406400">
              <a:buClr>
                <a:srgbClr val="000000"/>
              </a:buClr>
              <a:buFont typeface="Helvetica"/>
              <a:defRPr sz="3600" cap="all">
                <a:solidFill>
                  <a:srgbClr val="0096FF"/>
                </a:solidFill>
                <a:latin typeface="libre"/>
                <a:ea typeface="libre"/>
                <a:cs typeface="libre"/>
                <a:sym typeface="libre"/>
              </a:defRPr>
            </a:pPr>
            <a:r>
              <a:rPr dirty="0" err="1"/>
              <a:t>khrushchev</a:t>
            </a:r>
            <a:r>
              <a:rPr dirty="0"/>
              <a:t> sensed </a:t>
            </a:r>
            <a:r>
              <a:rPr dirty="0" err="1"/>
              <a:t>kennedy</a:t>
            </a:r>
            <a:r>
              <a:rPr dirty="0" err="1">
                <a:latin typeface="Magnum"/>
                <a:ea typeface="Magnum"/>
                <a:cs typeface="Magnum"/>
                <a:sym typeface="Magnum"/>
              </a:rPr>
              <a:t>’</a:t>
            </a:r>
            <a:r>
              <a:rPr dirty="0" err="1"/>
              <a:t>s</a:t>
            </a:r>
            <a:r>
              <a:rPr dirty="0"/>
              <a:t> youth as a weakness</a:t>
            </a:r>
          </a:p>
        </p:txBody>
      </p:sp>
      <p:sp>
        <p:nvSpPr>
          <p:cNvPr id="288" name="Shape 288"/>
          <p:cNvSpPr/>
          <p:nvPr/>
        </p:nvSpPr>
        <p:spPr>
          <a:xfrm>
            <a:off x="482600" y="4038600"/>
            <a:ext cx="120396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406400">
              <a:buClr>
                <a:srgbClr val="000000"/>
              </a:buClr>
              <a:buFont typeface="Helvetica"/>
              <a:defRPr sz="3600" cap="all">
                <a:solidFill>
                  <a:srgbClr val="4F8F00"/>
                </a:solidFill>
                <a:effectLst>
                  <a:outerShdw blurRad="25400" dist="38100" dir="2700000" rotWithShape="0">
                    <a:srgbClr val="0000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lvl1pPr>
          </a:lstStyle>
          <a:p>
            <a:r>
              <a:t>he would test kennedy WITH aggressive new global advances</a:t>
            </a:r>
          </a:p>
        </p:txBody>
      </p:sp>
      <p:sp>
        <p:nvSpPr>
          <p:cNvPr id="289" name="Shape 289"/>
          <p:cNvSpPr/>
          <p:nvPr/>
        </p:nvSpPr>
        <p:spPr>
          <a:xfrm>
            <a:off x="508000" y="6210300"/>
            <a:ext cx="120396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algn="ctr" defTabSz="406400">
              <a:buClr>
                <a:srgbClr val="000000"/>
              </a:buClr>
              <a:buFont typeface="Helvetica"/>
              <a:defRPr sz="3600" cap="all">
                <a:solidFill>
                  <a:srgbClr val="FF2600"/>
                </a:solidFill>
                <a:effectLst>
                  <a:outerShdw blurRad="25400" dist="38100" dir="2700000" rotWithShape="0">
                    <a:srgbClr val="000000">
                      <a:alpha val="75000"/>
                    </a:srgbClr>
                  </a:outerShdw>
                </a:effectLst>
                <a:latin typeface="libre"/>
                <a:ea typeface="libre"/>
                <a:cs typeface="libre"/>
                <a:sym typeface="libre"/>
              </a:defRPr>
            </a:lvl1pPr>
          </a:lstStyle>
          <a:p>
            <a:r>
              <a:t>jfk would deal with crises that would could mean nuclear war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2" animBg="1" advAuto="0"/>
      <p:bldP spid="283" grpId="4" animBg="1" advAuto="0"/>
      <p:bldP spid="284" grpId="7" animBg="1" advAuto="0"/>
      <p:bldP spid="285" grpId="6" animBg="1" advAuto="0"/>
      <p:bldP spid="287" grpId="1" animBg="1" advAuto="0"/>
      <p:bldP spid="288" grpId="3" animBg="1" advAuto="0"/>
      <p:bldP spid="289" grpId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90"/>
          <p:cNvPicPr>
            <a:picLocks/>
          </p:cNvPicPr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562100" y="6799532"/>
            <a:ext cx="3492500" cy="2776269"/>
          </a:xfrm>
          <a:prstGeom prst="rect">
            <a:avLst/>
          </a:prstGeom>
        </p:spPr>
      </p:pic>
      <p:pic>
        <p:nvPicPr>
          <p:cNvPr id="292" name="Picture 291"/>
          <p:cNvPicPr>
            <a:picLocks/>
          </p:cNvPicPr>
          <p:nvPr/>
        </p:nvPicPr>
        <p:blipFill>
          <a:blip r:embed="rId5">
            <a:alphaModFix amt="60000"/>
            <a:extLst/>
          </a:blip>
          <a:stretch>
            <a:fillRect/>
          </a:stretch>
        </p:blipFill>
        <p:spPr>
          <a:xfrm>
            <a:off x="7674680" y="6742259"/>
            <a:ext cx="3791261" cy="3149601"/>
          </a:xfrm>
          <a:prstGeom prst="rect">
            <a:avLst/>
          </a:prstGeom>
        </p:spPr>
      </p:pic>
      <p:pic>
        <p:nvPicPr>
          <p:cNvPr id="293" name="Picture 292"/>
          <p:cNvPicPr>
            <a:picLocks/>
          </p:cNvPicPr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4661091" y="6946900"/>
            <a:ext cx="3569518" cy="2755900"/>
          </a:xfrm>
          <a:prstGeom prst="rect">
            <a:avLst/>
          </a:prstGeom>
        </p:spPr>
      </p:pic>
      <p:sp>
        <p:nvSpPr>
          <p:cNvPr id="294" name="Shape 294"/>
          <p:cNvSpPr/>
          <p:nvPr/>
        </p:nvSpPr>
        <p:spPr>
          <a:xfrm>
            <a:off x="320749" y="1155700"/>
            <a:ext cx="12369801" cy="109220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800" cap="all">
                <a:solidFill>
                  <a:srgbClr val="FFFFFF"/>
                </a:solidFill>
                <a:effectLst>
                  <a:outerShdw blurRad="12700" dist="50800" dir="2700000" rotWithShape="0">
                    <a:srgbClr val="000000">
                      <a:alpha val="75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THE BAY OF PIGS INVASION</a:t>
            </a:r>
          </a:p>
        </p:txBody>
      </p:sp>
      <p:pic>
        <p:nvPicPr>
          <p:cNvPr id="295" name="Output.mo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 rot="265217">
            <a:off x="431799" y="444500"/>
            <a:ext cx="6731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cture 295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5100" y="2273300"/>
            <a:ext cx="12669423" cy="4826000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pic>
        <p:nvPicPr>
          <p:cNvPr id="297" name="target-midstory.jpg"/>
          <p:cNvPicPr>
            <a:picLocks noChangeAspect="1"/>
          </p:cNvPicPr>
          <p:nvPr/>
        </p:nvPicPr>
        <p:blipFill>
          <a:blip r:embed="rId9">
            <a:extLst/>
          </a:blip>
          <a:srcRect l="2443" t="2788" r="2504" b="2475"/>
          <a:stretch>
            <a:fillRect/>
          </a:stretch>
        </p:blipFill>
        <p:spPr>
          <a:xfrm>
            <a:off x="4127673" y="3162441"/>
            <a:ext cx="1312467" cy="1308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1084" y="0"/>
                </a:moveTo>
                <a:lnTo>
                  <a:pt x="10882" y="7"/>
                </a:lnTo>
                <a:cubicBezTo>
                  <a:pt x="10771" y="12"/>
                  <a:pt x="10637" y="18"/>
                  <a:pt x="10581" y="20"/>
                </a:cubicBezTo>
                <a:cubicBezTo>
                  <a:pt x="10484" y="23"/>
                  <a:pt x="10481" y="52"/>
                  <a:pt x="10490" y="793"/>
                </a:cubicBezTo>
                <a:cubicBezTo>
                  <a:pt x="10501" y="1694"/>
                  <a:pt x="10479" y="1743"/>
                  <a:pt x="10111" y="1743"/>
                </a:cubicBezTo>
                <a:cubicBezTo>
                  <a:pt x="9874" y="1743"/>
                  <a:pt x="9081" y="1860"/>
                  <a:pt x="8674" y="1952"/>
                </a:cubicBezTo>
                <a:cubicBezTo>
                  <a:pt x="8543" y="1982"/>
                  <a:pt x="8409" y="2011"/>
                  <a:pt x="8374" y="2018"/>
                </a:cubicBezTo>
                <a:cubicBezTo>
                  <a:pt x="8338" y="2025"/>
                  <a:pt x="8271" y="2047"/>
                  <a:pt x="8230" y="2064"/>
                </a:cubicBezTo>
                <a:cubicBezTo>
                  <a:pt x="8132" y="2104"/>
                  <a:pt x="7669" y="2260"/>
                  <a:pt x="7603" y="2273"/>
                </a:cubicBezTo>
                <a:cubicBezTo>
                  <a:pt x="7433" y="2309"/>
                  <a:pt x="6798" y="2618"/>
                  <a:pt x="5957" y="3073"/>
                </a:cubicBezTo>
                <a:cubicBezTo>
                  <a:pt x="5643" y="3242"/>
                  <a:pt x="4921" y="3810"/>
                  <a:pt x="4468" y="4239"/>
                </a:cubicBezTo>
                <a:cubicBezTo>
                  <a:pt x="3857" y="4817"/>
                  <a:pt x="3166" y="5735"/>
                  <a:pt x="2750" y="6532"/>
                </a:cubicBezTo>
                <a:cubicBezTo>
                  <a:pt x="2619" y="6783"/>
                  <a:pt x="2490" y="7015"/>
                  <a:pt x="2462" y="7050"/>
                </a:cubicBezTo>
                <a:cubicBezTo>
                  <a:pt x="2434" y="7084"/>
                  <a:pt x="2425" y="7115"/>
                  <a:pt x="2443" y="7115"/>
                </a:cubicBezTo>
                <a:cubicBezTo>
                  <a:pt x="2461" y="7115"/>
                  <a:pt x="2436" y="7201"/>
                  <a:pt x="2384" y="7305"/>
                </a:cubicBezTo>
                <a:cubicBezTo>
                  <a:pt x="2146" y="7781"/>
                  <a:pt x="1851" y="8912"/>
                  <a:pt x="1770" y="9670"/>
                </a:cubicBezTo>
                <a:cubicBezTo>
                  <a:pt x="1737" y="9977"/>
                  <a:pt x="1692" y="10289"/>
                  <a:pt x="1672" y="10358"/>
                </a:cubicBezTo>
                <a:lnTo>
                  <a:pt x="1639" y="10483"/>
                </a:lnTo>
                <a:lnTo>
                  <a:pt x="816" y="10496"/>
                </a:lnTo>
                <a:lnTo>
                  <a:pt x="0" y="10509"/>
                </a:lnTo>
                <a:lnTo>
                  <a:pt x="33" y="10778"/>
                </a:lnTo>
                <a:cubicBezTo>
                  <a:pt x="51" y="10923"/>
                  <a:pt x="67" y="11047"/>
                  <a:pt x="72" y="11053"/>
                </a:cubicBezTo>
                <a:cubicBezTo>
                  <a:pt x="76" y="11059"/>
                  <a:pt x="428" y="11062"/>
                  <a:pt x="849" y="11066"/>
                </a:cubicBezTo>
                <a:cubicBezTo>
                  <a:pt x="1362" y="11070"/>
                  <a:pt x="1628" y="11092"/>
                  <a:pt x="1659" y="11131"/>
                </a:cubicBezTo>
                <a:cubicBezTo>
                  <a:pt x="1684" y="11164"/>
                  <a:pt x="1720" y="11405"/>
                  <a:pt x="1737" y="11662"/>
                </a:cubicBezTo>
                <a:cubicBezTo>
                  <a:pt x="1822" y="12918"/>
                  <a:pt x="2197" y="14084"/>
                  <a:pt x="2985" y="15521"/>
                </a:cubicBezTo>
                <a:cubicBezTo>
                  <a:pt x="3343" y="16175"/>
                  <a:pt x="4214" y="17190"/>
                  <a:pt x="4951" y="17814"/>
                </a:cubicBezTo>
                <a:cubicBezTo>
                  <a:pt x="5526" y="18301"/>
                  <a:pt x="5928" y="18560"/>
                  <a:pt x="6741" y="18961"/>
                </a:cubicBezTo>
                <a:cubicBezTo>
                  <a:pt x="7748" y="19457"/>
                  <a:pt x="8928" y="19794"/>
                  <a:pt x="9876" y="19858"/>
                </a:cubicBezTo>
                <a:cubicBezTo>
                  <a:pt x="10521" y="19902"/>
                  <a:pt x="10509" y="19894"/>
                  <a:pt x="10490" y="20710"/>
                </a:cubicBezTo>
                <a:cubicBezTo>
                  <a:pt x="10481" y="21074"/>
                  <a:pt x="10460" y="21409"/>
                  <a:pt x="10437" y="21457"/>
                </a:cubicBezTo>
                <a:cubicBezTo>
                  <a:pt x="10401" y="21533"/>
                  <a:pt x="10433" y="21546"/>
                  <a:pt x="10738" y="21562"/>
                </a:cubicBezTo>
                <a:cubicBezTo>
                  <a:pt x="10928" y="21572"/>
                  <a:pt x="11084" y="21589"/>
                  <a:pt x="11084" y="21594"/>
                </a:cubicBezTo>
                <a:cubicBezTo>
                  <a:pt x="11084" y="21600"/>
                  <a:pt x="11079" y="21249"/>
                  <a:pt x="11071" y="20815"/>
                </a:cubicBezTo>
                <a:cubicBezTo>
                  <a:pt x="11062" y="20317"/>
                  <a:pt x="11070" y="19997"/>
                  <a:pt x="11104" y="19957"/>
                </a:cubicBezTo>
                <a:cubicBezTo>
                  <a:pt x="11135" y="19919"/>
                  <a:pt x="11360" y="19880"/>
                  <a:pt x="11652" y="19858"/>
                </a:cubicBezTo>
                <a:cubicBezTo>
                  <a:pt x="12359" y="19805"/>
                  <a:pt x="12340" y="19807"/>
                  <a:pt x="13004" y="19636"/>
                </a:cubicBezTo>
                <a:cubicBezTo>
                  <a:pt x="13833" y="19421"/>
                  <a:pt x="14315" y="19241"/>
                  <a:pt x="15016" y="18876"/>
                </a:cubicBezTo>
                <a:cubicBezTo>
                  <a:pt x="16363" y="18173"/>
                  <a:pt x="17402" y="17233"/>
                  <a:pt x="18354" y="15875"/>
                </a:cubicBezTo>
                <a:cubicBezTo>
                  <a:pt x="18558" y="15584"/>
                  <a:pt x="19137" y="14469"/>
                  <a:pt x="19236" y="14178"/>
                </a:cubicBezTo>
                <a:cubicBezTo>
                  <a:pt x="19273" y="14067"/>
                  <a:pt x="19350" y="13877"/>
                  <a:pt x="19405" y="13752"/>
                </a:cubicBezTo>
                <a:cubicBezTo>
                  <a:pt x="19461" y="13627"/>
                  <a:pt x="19513" y="13456"/>
                  <a:pt x="19523" y="13372"/>
                </a:cubicBezTo>
                <a:cubicBezTo>
                  <a:pt x="19533" y="13289"/>
                  <a:pt x="19574" y="13105"/>
                  <a:pt x="19614" y="12966"/>
                </a:cubicBezTo>
                <a:cubicBezTo>
                  <a:pt x="19724" y="12586"/>
                  <a:pt x="19878" y="11575"/>
                  <a:pt x="19856" y="11380"/>
                </a:cubicBezTo>
                <a:cubicBezTo>
                  <a:pt x="19849" y="11318"/>
                  <a:pt x="19867" y="11224"/>
                  <a:pt x="19895" y="11171"/>
                </a:cubicBezTo>
                <a:cubicBezTo>
                  <a:pt x="19943" y="11082"/>
                  <a:pt x="20012" y="11072"/>
                  <a:pt x="20738" y="11066"/>
                </a:cubicBezTo>
                <a:cubicBezTo>
                  <a:pt x="21175" y="11062"/>
                  <a:pt x="21537" y="11059"/>
                  <a:pt x="21541" y="11053"/>
                </a:cubicBezTo>
                <a:cubicBezTo>
                  <a:pt x="21546" y="11047"/>
                  <a:pt x="21560" y="10917"/>
                  <a:pt x="21574" y="10771"/>
                </a:cubicBezTo>
                <a:lnTo>
                  <a:pt x="21600" y="10509"/>
                </a:lnTo>
                <a:lnTo>
                  <a:pt x="20770" y="10509"/>
                </a:lnTo>
                <a:cubicBezTo>
                  <a:pt x="19808" y="10509"/>
                  <a:pt x="19885" y="10556"/>
                  <a:pt x="19830" y="9873"/>
                </a:cubicBezTo>
                <a:cubicBezTo>
                  <a:pt x="19795" y="9435"/>
                  <a:pt x="19711" y="8990"/>
                  <a:pt x="19543" y="8353"/>
                </a:cubicBezTo>
                <a:cubicBezTo>
                  <a:pt x="19483" y="8131"/>
                  <a:pt x="19424" y="7929"/>
                  <a:pt x="19418" y="7901"/>
                </a:cubicBezTo>
                <a:cubicBezTo>
                  <a:pt x="19413" y="7874"/>
                  <a:pt x="19386" y="7798"/>
                  <a:pt x="19353" y="7738"/>
                </a:cubicBezTo>
                <a:cubicBezTo>
                  <a:pt x="19320" y="7677"/>
                  <a:pt x="19283" y="7585"/>
                  <a:pt x="19275" y="7534"/>
                </a:cubicBezTo>
                <a:cubicBezTo>
                  <a:pt x="19247" y="7369"/>
                  <a:pt x="18759" y="6391"/>
                  <a:pt x="18511" y="6001"/>
                </a:cubicBezTo>
                <a:cubicBezTo>
                  <a:pt x="17715" y="4752"/>
                  <a:pt x="16844" y="3877"/>
                  <a:pt x="15565" y="3047"/>
                </a:cubicBezTo>
                <a:cubicBezTo>
                  <a:pt x="15294" y="2871"/>
                  <a:pt x="14204" y="2363"/>
                  <a:pt x="13827" y="2234"/>
                </a:cubicBezTo>
                <a:cubicBezTo>
                  <a:pt x="13009" y="1956"/>
                  <a:pt x="11968" y="1743"/>
                  <a:pt x="11411" y="1743"/>
                </a:cubicBezTo>
                <a:cubicBezTo>
                  <a:pt x="11264" y="1743"/>
                  <a:pt x="11148" y="1716"/>
                  <a:pt x="11110" y="1671"/>
                </a:cubicBezTo>
                <a:cubicBezTo>
                  <a:pt x="11066" y="1618"/>
                  <a:pt x="11052" y="1373"/>
                  <a:pt x="11065" y="799"/>
                </a:cubicBezTo>
                <a:lnTo>
                  <a:pt x="11084" y="0"/>
                </a:lnTo>
                <a:close/>
                <a:moveTo>
                  <a:pt x="10431" y="4658"/>
                </a:moveTo>
                <a:lnTo>
                  <a:pt x="10464" y="5117"/>
                </a:lnTo>
                <a:cubicBezTo>
                  <a:pt x="10525" y="5980"/>
                  <a:pt x="10513" y="7557"/>
                  <a:pt x="10444" y="7613"/>
                </a:cubicBezTo>
                <a:cubicBezTo>
                  <a:pt x="10409" y="7641"/>
                  <a:pt x="10246" y="7685"/>
                  <a:pt x="10085" y="7718"/>
                </a:cubicBezTo>
                <a:cubicBezTo>
                  <a:pt x="9414" y="7856"/>
                  <a:pt x="8632" y="8386"/>
                  <a:pt x="8236" y="8963"/>
                </a:cubicBezTo>
                <a:cubicBezTo>
                  <a:pt x="8031" y="9263"/>
                  <a:pt x="7802" y="9779"/>
                  <a:pt x="7733" y="10103"/>
                </a:cubicBezTo>
                <a:cubicBezTo>
                  <a:pt x="7701" y="10254"/>
                  <a:pt x="7646" y="10407"/>
                  <a:pt x="7616" y="10443"/>
                </a:cubicBezTo>
                <a:cubicBezTo>
                  <a:pt x="7572" y="10496"/>
                  <a:pt x="7252" y="10509"/>
                  <a:pt x="6127" y="10509"/>
                </a:cubicBezTo>
                <a:cubicBezTo>
                  <a:pt x="4492" y="10509"/>
                  <a:pt x="4614" y="10548"/>
                  <a:pt x="4664" y="10037"/>
                </a:cubicBezTo>
                <a:cubicBezTo>
                  <a:pt x="4804" y="8595"/>
                  <a:pt x="5714" y="6955"/>
                  <a:pt x="6917" y="5988"/>
                </a:cubicBezTo>
                <a:cubicBezTo>
                  <a:pt x="7774" y="5299"/>
                  <a:pt x="9167" y="4728"/>
                  <a:pt x="10098" y="4678"/>
                </a:cubicBezTo>
                <a:lnTo>
                  <a:pt x="10431" y="4658"/>
                </a:lnTo>
                <a:close/>
                <a:moveTo>
                  <a:pt x="11136" y="4678"/>
                </a:moveTo>
                <a:cubicBezTo>
                  <a:pt x="11166" y="4648"/>
                  <a:pt x="11858" y="4725"/>
                  <a:pt x="11966" y="4770"/>
                </a:cubicBezTo>
                <a:cubicBezTo>
                  <a:pt x="12008" y="4787"/>
                  <a:pt x="12081" y="4803"/>
                  <a:pt x="12123" y="4809"/>
                </a:cubicBezTo>
                <a:cubicBezTo>
                  <a:pt x="12354" y="4841"/>
                  <a:pt x="12872" y="5005"/>
                  <a:pt x="13017" y="5091"/>
                </a:cubicBezTo>
                <a:cubicBezTo>
                  <a:pt x="13110" y="5145"/>
                  <a:pt x="13216" y="5189"/>
                  <a:pt x="13253" y="5189"/>
                </a:cubicBezTo>
                <a:cubicBezTo>
                  <a:pt x="13289" y="5189"/>
                  <a:pt x="13378" y="5238"/>
                  <a:pt x="13449" y="5294"/>
                </a:cubicBezTo>
                <a:cubicBezTo>
                  <a:pt x="13519" y="5350"/>
                  <a:pt x="13607" y="5392"/>
                  <a:pt x="13645" y="5392"/>
                </a:cubicBezTo>
                <a:cubicBezTo>
                  <a:pt x="13770" y="5394"/>
                  <a:pt x="14198" y="5699"/>
                  <a:pt x="14161" y="5759"/>
                </a:cubicBezTo>
                <a:cubicBezTo>
                  <a:pt x="14137" y="5798"/>
                  <a:pt x="14154" y="5801"/>
                  <a:pt x="14213" y="5779"/>
                </a:cubicBezTo>
                <a:cubicBezTo>
                  <a:pt x="14273" y="5756"/>
                  <a:pt x="14345" y="5793"/>
                  <a:pt x="14448" y="5897"/>
                </a:cubicBezTo>
                <a:cubicBezTo>
                  <a:pt x="14531" y="5980"/>
                  <a:pt x="14617" y="6054"/>
                  <a:pt x="14637" y="6054"/>
                </a:cubicBezTo>
                <a:cubicBezTo>
                  <a:pt x="14752" y="6054"/>
                  <a:pt x="15780" y="7140"/>
                  <a:pt x="15735" y="7213"/>
                </a:cubicBezTo>
                <a:cubicBezTo>
                  <a:pt x="15720" y="7237"/>
                  <a:pt x="15741" y="7268"/>
                  <a:pt x="15787" y="7286"/>
                </a:cubicBezTo>
                <a:cubicBezTo>
                  <a:pt x="15832" y="7303"/>
                  <a:pt x="15856" y="7334"/>
                  <a:pt x="15839" y="7351"/>
                </a:cubicBezTo>
                <a:cubicBezTo>
                  <a:pt x="15822" y="7368"/>
                  <a:pt x="15868" y="7454"/>
                  <a:pt x="15944" y="7541"/>
                </a:cubicBezTo>
                <a:cubicBezTo>
                  <a:pt x="16082" y="7700"/>
                  <a:pt x="16199" y="7917"/>
                  <a:pt x="16427" y="8432"/>
                </a:cubicBezTo>
                <a:cubicBezTo>
                  <a:pt x="16709" y="9070"/>
                  <a:pt x="16974" y="10327"/>
                  <a:pt x="16852" y="10450"/>
                </a:cubicBezTo>
                <a:cubicBezTo>
                  <a:pt x="16766" y="10536"/>
                  <a:pt x="13945" y="10529"/>
                  <a:pt x="13919" y="10443"/>
                </a:cubicBezTo>
                <a:cubicBezTo>
                  <a:pt x="13908" y="10409"/>
                  <a:pt x="13866" y="10231"/>
                  <a:pt x="13834" y="10050"/>
                </a:cubicBezTo>
                <a:cubicBezTo>
                  <a:pt x="13802" y="9869"/>
                  <a:pt x="13743" y="9674"/>
                  <a:pt x="13703" y="9611"/>
                </a:cubicBezTo>
                <a:cubicBezTo>
                  <a:pt x="13663" y="9549"/>
                  <a:pt x="13645" y="9493"/>
                  <a:pt x="13664" y="9493"/>
                </a:cubicBezTo>
                <a:cubicBezTo>
                  <a:pt x="13683" y="9493"/>
                  <a:pt x="13667" y="9457"/>
                  <a:pt x="13625" y="9408"/>
                </a:cubicBezTo>
                <a:cubicBezTo>
                  <a:pt x="13563" y="9336"/>
                  <a:pt x="13476" y="9152"/>
                  <a:pt x="13481" y="9107"/>
                </a:cubicBezTo>
                <a:cubicBezTo>
                  <a:pt x="13484" y="9079"/>
                  <a:pt x="13082" y="8631"/>
                  <a:pt x="12861" y="8419"/>
                </a:cubicBezTo>
                <a:cubicBezTo>
                  <a:pt x="12653" y="8220"/>
                  <a:pt x="12082" y="7865"/>
                  <a:pt x="11992" y="7875"/>
                </a:cubicBezTo>
                <a:cubicBezTo>
                  <a:pt x="11977" y="7877"/>
                  <a:pt x="11893" y="7841"/>
                  <a:pt x="11803" y="7803"/>
                </a:cubicBezTo>
                <a:cubicBezTo>
                  <a:pt x="11712" y="7765"/>
                  <a:pt x="11548" y="7719"/>
                  <a:pt x="11437" y="7698"/>
                </a:cubicBezTo>
                <a:cubicBezTo>
                  <a:pt x="11326" y="7677"/>
                  <a:pt x="11210" y="7642"/>
                  <a:pt x="11176" y="7613"/>
                </a:cubicBezTo>
                <a:cubicBezTo>
                  <a:pt x="11128" y="7574"/>
                  <a:pt x="11110" y="7207"/>
                  <a:pt x="11110" y="6126"/>
                </a:cubicBezTo>
                <a:cubicBezTo>
                  <a:pt x="11110" y="5340"/>
                  <a:pt x="11123" y="4692"/>
                  <a:pt x="11136" y="4678"/>
                </a:cubicBezTo>
                <a:close/>
                <a:moveTo>
                  <a:pt x="15402" y="11112"/>
                </a:moveTo>
                <a:cubicBezTo>
                  <a:pt x="16110" y="11112"/>
                  <a:pt x="16819" y="11137"/>
                  <a:pt x="16858" y="11184"/>
                </a:cubicBezTo>
                <a:cubicBezTo>
                  <a:pt x="16894" y="11228"/>
                  <a:pt x="16900" y="11348"/>
                  <a:pt x="16871" y="11551"/>
                </a:cubicBezTo>
                <a:cubicBezTo>
                  <a:pt x="16624" y="13270"/>
                  <a:pt x="15789" y="14684"/>
                  <a:pt x="14415" y="15724"/>
                </a:cubicBezTo>
                <a:cubicBezTo>
                  <a:pt x="13717" y="16253"/>
                  <a:pt x="12893" y="16626"/>
                  <a:pt x="11920" y="16844"/>
                </a:cubicBezTo>
                <a:cubicBezTo>
                  <a:pt x="11512" y="16936"/>
                  <a:pt x="11163" y="16953"/>
                  <a:pt x="11136" y="16884"/>
                </a:cubicBezTo>
                <a:cubicBezTo>
                  <a:pt x="11122" y="16847"/>
                  <a:pt x="11116" y="16164"/>
                  <a:pt x="11123" y="15370"/>
                </a:cubicBezTo>
                <a:lnTo>
                  <a:pt x="11136" y="13929"/>
                </a:lnTo>
                <a:lnTo>
                  <a:pt x="11411" y="13890"/>
                </a:lnTo>
                <a:cubicBezTo>
                  <a:pt x="11802" y="13833"/>
                  <a:pt x="12550" y="13451"/>
                  <a:pt x="12893" y="13136"/>
                </a:cubicBezTo>
                <a:cubicBezTo>
                  <a:pt x="13343" y="12724"/>
                  <a:pt x="13661" y="12195"/>
                  <a:pt x="13821" y="11564"/>
                </a:cubicBezTo>
                <a:cubicBezTo>
                  <a:pt x="13865" y="11389"/>
                  <a:pt x="13923" y="11212"/>
                  <a:pt x="13951" y="11177"/>
                </a:cubicBezTo>
                <a:cubicBezTo>
                  <a:pt x="13989" y="11131"/>
                  <a:pt x="14693" y="11111"/>
                  <a:pt x="15402" y="11112"/>
                </a:cubicBezTo>
                <a:close/>
                <a:moveTo>
                  <a:pt x="6133" y="11125"/>
                </a:moveTo>
                <a:cubicBezTo>
                  <a:pt x="6937" y="11117"/>
                  <a:pt x="7611" y="11133"/>
                  <a:pt x="7635" y="11158"/>
                </a:cubicBezTo>
                <a:cubicBezTo>
                  <a:pt x="7660" y="11182"/>
                  <a:pt x="7714" y="11357"/>
                  <a:pt x="7753" y="11544"/>
                </a:cubicBezTo>
                <a:cubicBezTo>
                  <a:pt x="7984" y="12653"/>
                  <a:pt x="8989" y="13655"/>
                  <a:pt x="10072" y="13857"/>
                </a:cubicBezTo>
                <a:cubicBezTo>
                  <a:pt x="10238" y="13888"/>
                  <a:pt x="10409" y="13926"/>
                  <a:pt x="10444" y="13936"/>
                </a:cubicBezTo>
                <a:cubicBezTo>
                  <a:pt x="10494" y="13949"/>
                  <a:pt x="10500" y="14274"/>
                  <a:pt x="10490" y="15436"/>
                </a:cubicBezTo>
                <a:lnTo>
                  <a:pt x="10477" y="16917"/>
                </a:lnTo>
                <a:lnTo>
                  <a:pt x="10274" y="16923"/>
                </a:lnTo>
                <a:cubicBezTo>
                  <a:pt x="9717" y="16940"/>
                  <a:pt x="8720" y="16657"/>
                  <a:pt x="7955" y="16268"/>
                </a:cubicBezTo>
                <a:cubicBezTo>
                  <a:pt x="6895" y="15729"/>
                  <a:pt x="5903" y="14744"/>
                  <a:pt x="5317" y="13647"/>
                </a:cubicBezTo>
                <a:cubicBezTo>
                  <a:pt x="4966" y="12991"/>
                  <a:pt x="4621" y="11785"/>
                  <a:pt x="4657" y="11341"/>
                </a:cubicBezTo>
                <a:lnTo>
                  <a:pt x="4670" y="11144"/>
                </a:lnTo>
                <a:lnTo>
                  <a:pt x="6133" y="1112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33333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33333"/>
                            </p:stCondLst>
                            <p:childTnLst>
                              <p:par>
                                <p:cTn id="11" presetID="23" presetClass="entr" presetSubtype="32" fill="hold" grpId="3" nodeType="after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audio>
          </p:childTnLst>
        </p:cTn>
      </p:par>
    </p:tnLst>
    <p:bldLst>
      <p:bldP spid="294" grpId="1" animBg="1" advAuto="0"/>
      <p:bldP spid="297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298"/>
          <p:cNvPicPr>
            <a:picLocks/>
          </p:cNvPicPr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-76200" y="-419100"/>
            <a:ext cx="4204003" cy="3340101"/>
          </a:xfrm>
          <a:prstGeom prst="rect">
            <a:avLst/>
          </a:prstGeom>
        </p:spPr>
      </p:pic>
      <p:sp>
        <p:nvSpPr>
          <p:cNvPr id="300" name="Shape 300"/>
          <p:cNvSpPr/>
          <p:nvPr/>
        </p:nvSpPr>
        <p:spPr>
          <a:xfrm>
            <a:off x="334793" y="2248773"/>
            <a:ext cx="664210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1959 - COMMUNIST REBEL </a:t>
            </a:r>
            <a:r>
              <a:rPr sz="2800" dirty="0">
                <a:solidFill>
                  <a:srgbClr val="FF2600"/>
                </a:solidFill>
              </a:rPr>
              <a:t>FIDEL CASTRO</a:t>
            </a:r>
            <a:r>
              <a:rPr sz="2800" dirty="0"/>
              <a:t> SEIZES CONTROL OF </a:t>
            </a:r>
            <a:r>
              <a:rPr sz="2800" dirty="0">
                <a:solidFill>
                  <a:srgbClr val="FF6A00"/>
                </a:solidFill>
              </a:rPr>
              <a:t>CUBA </a:t>
            </a:r>
            <a:r>
              <a:rPr sz="2800" dirty="0">
                <a:solidFill>
                  <a:srgbClr val="4F8F00"/>
                </a:solidFill>
              </a:rPr>
              <a:t>(90 MI OFF MIAMI)</a:t>
            </a:r>
          </a:p>
        </p:txBody>
      </p:sp>
      <p:sp>
        <p:nvSpPr>
          <p:cNvPr id="301" name="Shape 301"/>
          <p:cNvSpPr/>
          <p:nvPr/>
        </p:nvSpPr>
        <p:spPr>
          <a:xfrm>
            <a:off x="368300" y="4406900"/>
            <a:ext cx="6350000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dirty="0"/>
              <a:t>US </a:t>
            </a:r>
            <a:r>
              <a:rPr dirty="0">
                <a:solidFill>
                  <a:srgbClr val="945200"/>
                </a:solidFill>
              </a:rPr>
              <a:t>cut off diplomatic relations</a:t>
            </a:r>
            <a:r>
              <a:rPr dirty="0"/>
              <a:t> w/ Cuba &amp; </a:t>
            </a:r>
            <a:r>
              <a:rPr dirty="0">
                <a:solidFill>
                  <a:srgbClr val="929000"/>
                </a:solidFill>
              </a:rPr>
              <a:t>1000s of Cuban exiles</a:t>
            </a:r>
            <a:r>
              <a:rPr dirty="0"/>
              <a:t> fled to America</a:t>
            </a:r>
          </a:p>
        </p:txBody>
      </p:sp>
      <p:sp>
        <p:nvSpPr>
          <p:cNvPr id="302" name="Shape 302"/>
          <p:cNvSpPr/>
          <p:nvPr/>
        </p:nvSpPr>
        <p:spPr>
          <a:xfrm>
            <a:off x="330200" y="5461873"/>
            <a:ext cx="66421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1961 - </a:t>
            </a:r>
            <a:r>
              <a:rPr sz="2800" dirty="0" err="1"/>
              <a:t>jfk</a:t>
            </a:r>
            <a:r>
              <a:rPr sz="2800" dirty="0"/>
              <a:t> approves a plan to </a:t>
            </a:r>
            <a:r>
              <a:rPr sz="2800" dirty="0">
                <a:solidFill>
                  <a:srgbClr val="941100"/>
                </a:solidFill>
              </a:rPr>
              <a:t>invade </a:t>
            </a:r>
            <a:r>
              <a:rPr sz="2800" dirty="0" err="1">
                <a:solidFill>
                  <a:srgbClr val="941100"/>
                </a:solidFill>
              </a:rPr>
              <a:t>cuba</a:t>
            </a:r>
            <a:r>
              <a:rPr sz="2800" dirty="0"/>
              <a:t> w/ </a:t>
            </a:r>
            <a:r>
              <a:rPr sz="2800" dirty="0" err="1">
                <a:solidFill>
                  <a:srgbClr val="011993"/>
                </a:solidFill>
              </a:rPr>
              <a:t>cia</a:t>
            </a:r>
            <a:r>
              <a:rPr sz="2800" dirty="0">
                <a:solidFill>
                  <a:srgbClr val="011993"/>
                </a:solidFill>
              </a:rPr>
              <a:t>-trained </a:t>
            </a:r>
            <a:r>
              <a:rPr sz="2800" dirty="0" err="1">
                <a:solidFill>
                  <a:srgbClr val="011993"/>
                </a:solidFill>
              </a:rPr>
              <a:t>cuban</a:t>
            </a:r>
            <a:r>
              <a:rPr sz="2800" dirty="0">
                <a:solidFill>
                  <a:srgbClr val="011993"/>
                </a:solidFill>
              </a:rPr>
              <a:t> exiles</a:t>
            </a:r>
          </a:p>
        </p:txBody>
      </p:sp>
      <p:sp>
        <p:nvSpPr>
          <p:cNvPr id="303" name="Shape 303"/>
          <p:cNvSpPr/>
          <p:nvPr/>
        </p:nvSpPr>
        <p:spPr>
          <a:xfrm>
            <a:off x="317500" y="7583721"/>
            <a:ext cx="67818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 cap="all">
                <a:solidFill>
                  <a:srgbClr val="444444"/>
                </a:solidFill>
                <a:latin typeface="GENUINE"/>
                <a:ea typeface="GENUINE"/>
                <a:cs typeface="GENUINE"/>
                <a:sym typeface="GENUINE"/>
              </a:defRPr>
            </a:pPr>
            <a:r>
              <a:rPr sz="2800" dirty="0"/>
              <a:t>JFK PUBLICLY </a:t>
            </a:r>
            <a:r>
              <a:rPr sz="2800" dirty="0">
                <a:solidFill>
                  <a:srgbClr val="0096FF"/>
                </a:solidFill>
              </a:rPr>
              <a:t>ACCEPTS RESPONSIBILITY</a:t>
            </a:r>
          </a:p>
        </p:txBody>
      </p:sp>
      <p:sp>
        <p:nvSpPr>
          <p:cNvPr id="304" name="Shape 304"/>
          <p:cNvSpPr/>
          <p:nvPr/>
        </p:nvSpPr>
        <p:spPr>
          <a:xfrm>
            <a:off x="368300" y="3473018"/>
            <a:ext cx="63500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Castro relied heavily on </a:t>
            </a:r>
            <a:r>
              <a:rPr sz="2600" dirty="0">
                <a:solidFill>
                  <a:srgbClr val="009193"/>
                </a:solidFill>
              </a:rPr>
              <a:t>Soviet aid</a:t>
            </a:r>
            <a:r>
              <a:rPr sz="2600" dirty="0"/>
              <a:t>, which made Cuba a </a:t>
            </a:r>
            <a:r>
              <a:rPr sz="2600" dirty="0">
                <a:solidFill>
                  <a:srgbClr val="9437FF"/>
                </a:solidFill>
              </a:rPr>
              <a:t>major threat</a:t>
            </a:r>
            <a:r>
              <a:rPr sz="2600" dirty="0"/>
              <a:t> on </a:t>
            </a:r>
            <a:r>
              <a:rPr sz="2600" dirty="0">
                <a:solidFill>
                  <a:srgbClr val="941751"/>
                </a:solidFill>
              </a:rPr>
              <a:t>US doorstep</a:t>
            </a:r>
          </a:p>
        </p:txBody>
      </p:sp>
      <p:sp>
        <p:nvSpPr>
          <p:cNvPr id="305" name="Shape 305"/>
          <p:cNvSpPr/>
          <p:nvPr/>
        </p:nvSpPr>
        <p:spPr>
          <a:xfrm>
            <a:off x="368300" y="6716896"/>
            <a:ext cx="6350000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400" dirty="0"/>
              <a:t>the plan </a:t>
            </a:r>
            <a:r>
              <a:rPr sz="2400" dirty="0">
                <a:solidFill>
                  <a:srgbClr val="008F00"/>
                </a:solidFill>
              </a:rPr>
              <a:t>fails miserably</a:t>
            </a:r>
            <a:r>
              <a:rPr sz="2400" dirty="0"/>
              <a:t> as everything breaks down &amp; exiles are </a:t>
            </a:r>
            <a:r>
              <a:rPr sz="2400" dirty="0">
                <a:solidFill>
                  <a:srgbClr val="FF40FF"/>
                </a:solidFill>
              </a:rPr>
              <a:t>killed or captured</a:t>
            </a:r>
          </a:p>
        </p:txBody>
      </p:sp>
      <p:sp>
        <p:nvSpPr>
          <p:cNvPr id="306" name="Shape 306"/>
          <p:cNvSpPr/>
          <p:nvPr/>
        </p:nvSpPr>
        <p:spPr>
          <a:xfrm>
            <a:off x="368300" y="8489518"/>
            <a:ext cx="7023100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06400">
              <a:spcBef>
                <a:spcPts val="2700"/>
              </a:spcBef>
              <a:defRPr sz="2800">
                <a:solidFill>
                  <a:srgbClr val="005493"/>
                </a:solidFill>
                <a:latin typeface="F*ck Beans"/>
                <a:ea typeface="F*ck Beans"/>
                <a:cs typeface="F*ck Beans"/>
                <a:sym typeface="F*ck Beans"/>
              </a:defRPr>
            </a:pPr>
            <a:r>
              <a:rPr sz="2600" dirty="0"/>
              <a:t>the operation is a </a:t>
            </a:r>
            <a:r>
              <a:rPr sz="2600" dirty="0">
                <a:solidFill>
                  <a:srgbClr val="531B93"/>
                </a:solidFill>
              </a:rPr>
              <a:t>public defeat for US</a:t>
            </a:r>
            <a:r>
              <a:rPr sz="2600" dirty="0"/>
              <a:t> and </a:t>
            </a:r>
            <a:r>
              <a:rPr sz="2600" dirty="0">
                <a:solidFill>
                  <a:srgbClr val="009051"/>
                </a:solidFill>
              </a:rPr>
              <a:t>bolsters Soviet cause</a:t>
            </a:r>
            <a:r>
              <a:rPr sz="2600" dirty="0"/>
              <a:t> to </a:t>
            </a:r>
            <a:r>
              <a:rPr sz="2600" dirty="0">
                <a:solidFill>
                  <a:srgbClr val="0433FF"/>
                </a:solidFill>
              </a:rPr>
              <a:t>defend Cuba from US</a:t>
            </a:r>
          </a:p>
        </p:txBody>
      </p:sp>
      <p:pic>
        <p:nvPicPr>
          <p:cNvPr id="307" name="Picture 306"/>
          <p:cNvPicPr>
            <a:picLocks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467600" y="678115"/>
            <a:ext cx="5537200" cy="7471702"/>
          </a:xfrm>
          <a:prstGeom prst="rect">
            <a:avLst/>
          </a:prstGeom>
        </p:spPr>
      </p:pic>
      <p:pic>
        <p:nvPicPr>
          <p:cNvPr id="308" name="Picture 307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43039" y="5689600"/>
            <a:ext cx="5658562" cy="3949700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sp>
        <p:nvSpPr>
          <p:cNvPr id="309" name="Shape 309"/>
          <p:cNvSpPr/>
          <p:nvPr/>
        </p:nvSpPr>
        <p:spPr>
          <a:xfrm>
            <a:off x="3251200" y="443889"/>
            <a:ext cx="1447800" cy="864822"/>
          </a:xfrm>
          <a:prstGeom prst="rect">
            <a:avLst/>
          </a:prstGeom>
          <a:ln w="12700">
            <a:miter lim="400000"/>
          </a:ln>
          <a:effectLst>
            <a:reflection stA="74812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584200">
              <a:buClr>
                <a:srgbClr val="643665"/>
              </a:buClr>
              <a:buFont typeface="Helvetica"/>
              <a:defRPr sz="5600">
                <a:uFill>
                  <a:solidFill>
                    <a:srgbClr val="000000"/>
                  </a:solidFill>
                </a:uFill>
                <a:latin typeface="Evil Conspiracy Regular"/>
                <a:ea typeface="Evil Conspiracy Regular"/>
                <a:cs typeface="Evil Conspiracy Regular"/>
                <a:sym typeface="Evil Conspiracy Regular"/>
              </a:defRPr>
            </a:lvl1pPr>
          </a:lstStyle>
          <a:p>
            <a:pPr>
              <a:defRPr>
                <a:solidFill>
                  <a:srgbClr val="004D65"/>
                </a:solidFill>
                <a:uFill>
                  <a:solidFill>
                    <a:srgbClr val="004D65"/>
                  </a:solidFill>
                </a:u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</a:t>
            </a:r>
          </a:p>
        </p:txBody>
      </p:sp>
      <p:sp>
        <p:nvSpPr>
          <p:cNvPr id="310" name="Shape 310"/>
          <p:cNvSpPr/>
          <p:nvPr/>
        </p:nvSpPr>
        <p:spPr>
          <a:xfrm>
            <a:off x="4607114" y="44450"/>
            <a:ext cx="4928047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2000">
                <a:solidFill>
                  <a:srgbClr val="8EFA00"/>
                </a:solidFill>
                <a:effectLst>
                  <a:outerShdw blurRad="139700" dist="76200" dir="2700000" rotWithShape="0">
                    <a:srgbClr val="000000"/>
                  </a:outerShdw>
                </a:effectLst>
                <a:uFill>
                  <a:solidFill>
                    <a:srgbClr val="8EFA00"/>
                  </a:solidFill>
                </a:uFill>
                <a:latin typeface="TitleSolution"/>
                <a:ea typeface="TitleSolution"/>
                <a:cs typeface="TitleSolution"/>
                <a:sym typeface="TitleSolution"/>
              </a:defRPr>
            </a:lvl1pPr>
          </a:lstStyle>
          <a:p>
            <a:r>
              <a:t>CUBAN</a:t>
            </a:r>
          </a:p>
        </p:txBody>
      </p:sp>
      <p:sp>
        <p:nvSpPr>
          <p:cNvPr id="311" name="Shape 311"/>
          <p:cNvSpPr/>
          <p:nvPr/>
        </p:nvSpPr>
        <p:spPr>
          <a:xfrm>
            <a:off x="7712869" y="823061"/>
            <a:ext cx="5002935" cy="232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r" defTabSz="584200">
              <a:buClr>
                <a:srgbClr val="643665"/>
              </a:buClr>
              <a:buFont typeface="Helvetica"/>
              <a:defRPr sz="14400">
                <a:solidFill>
                  <a:srgbClr val="941100"/>
                </a:solidFill>
                <a:effectLst>
                  <a:outerShdw blurRad="12700" dist="38100" dir="2700000" rotWithShape="0">
                    <a:srgbClr val="000000"/>
                  </a:outerShdw>
                </a:effectLst>
                <a:uFill>
                  <a:solidFill>
                    <a:srgbClr val="941100"/>
                  </a:solidFill>
                </a:uFill>
                <a:latin typeface="a dripping marker"/>
                <a:ea typeface="a dripping marker"/>
                <a:cs typeface="a dripping marker"/>
                <a:sym typeface="a dripping marker"/>
              </a:defRPr>
            </a:lvl1pPr>
          </a:lstStyle>
          <a:p>
            <a:r>
              <a:t>DILEMMA</a:t>
            </a:r>
          </a:p>
        </p:txBody>
      </p:sp>
      <p:pic>
        <p:nvPicPr>
          <p:cNvPr id="312" name="Picture 311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9300" y="3594100"/>
            <a:ext cx="2725251" cy="3352800"/>
          </a:xfrm>
          <a:prstGeom prst="rect">
            <a:avLst/>
          </a:prstGeom>
          <a:effectLst>
            <a:outerShdw blurRad="139700" dist="76200" dir="2700000" rotWithShape="0">
              <a:srgbClr val="000000"/>
            </a:outerShdw>
          </a:effectLst>
        </p:spPr>
      </p:pic>
      <p:pic>
        <p:nvPicPr>
          <p:cNvPr id="313" name="Camera Shutter-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9080500" y="36830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Camera Shutter-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1988800" y="5816600"/>
            <a:ext cx="673100" cy="6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6666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6666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0320" showWhenStopped="0">
                <p:cTn id="58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video>
            <p:video>
              <p:cMediaNode vol="50320" showWhenStopped="0">
                <p:cTn id="59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video>
          </p:childTnLst>
        </p:cTn>
      </p:par>
    </p:tnLst>
    <p:bldLst>
      <p:bldP spid="300" grpId="1" animBg="1" advAuto="0"/>
      <p:bldP spid="301" grpId="6" animBg="1" advAuto="0"/>
      <p:bldP spid="302" grpId="7" animBg="1" advAuto="0"/>
      <p:bldP spid="303" grpId="11" animBg="1" advAuto="0"/>
      <p:bldP spid="304" grpId="3" animBg="1" advAuto="0"/>
      <p:bldP spid="305" grpId="8" animBg="1" advAuto="0"/>
      <p:bldP spid="306" grpId="12" animBg="1" advAuto="0"/>
      <p:bldP spid="307" grpId="2" animBg="1" advAuto="0"/>
      <p:bldP spid="308" grpId="9" animBg="1" advAuto="0"/>
      <p:bldP spid="312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42435" dir="2388334" rotWithShape="0">
                <a:srgbClr val="000000">
                  <a:alpha val="48275"/>
                </a:srgbClr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42435" dir="2388334" rotWithShape="0">
                <a:srgbClr val="000000">
                  <a:alpha val="48275"/>
                </a:srgbClr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768</Words>
  <Application>Microsoft Office PowerPoint</Application>
  <PresentationFormat>Custom</PresentationFormat>
  <Paragraphs>98</Paragraphs>
  <Slides>21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Blueprint</vt:lpstr>
      <vt:lpstr>PowerPoint Presentation</vt:lpstr>
      <vt:lpstr>PowerPoint Presentation</vt:lpstr>
      <vt:lpstr>PowerPoint Presentation</vt:lpstr>
      <vt:lpstr>PowerPoint Presentation</vt:lpstr>
      <vt:lpstr>Brinksmanship: Eisenhower had relied on this heavily. “MAD”= Mutual Assured Destruction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Dillon</dc:creator>
  <cp:lastModifiedBy>Paula Dillon</cp:lastModifiedBy>
  <cp:revision>3</cp:revision>
  <dcterms:modified xsi:type="dcterms:W3CDTF">2019-05-21T15:36:47Z</dcterms:modified>
</cp:coreProperties>
</file>