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3"/>
  </p:notesMasterIdLst>
  <p:handoutMasterIdLst>
    <p:handoutMasterId r:id="rId14"/>
  </p:handoutMasterIdLst>
  <p:sldIdLst>
    <p:sldId id="256" r:id="rId3"/>
    <p:sldId id="257" r:id="rId4"/>
    <p:sldId id="275" r:id="rId5"/>
    <p:sldId id="271" r:id="rId6"/>
    <p:sldId id="269" r:id="rId7"/>
    <p:sldId id="270" r:id="rId8"/>
    <p:sldId id="280" r:id="rId9"/>
    <p:sldId id="272" r:id="rId10"/>
    <p:sldId id="273" r:id="rId11"/>
    <p:sldId id="281"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000" autoAdjust="0"/>
    <p:restoredTop sz="94660"/>
  </p:normalViewPr>
  <p:slideViewPr>
    <p:cSldViewPr snapToGrid="0" showGuides="1">
      <p:cViewPr>
        <p:scale>
          <a:sx n="51" d="100"/>
          <a:sy n="51" d="100"/>
        </p:scale>
        <p:origin x="-1668" y="-978"/>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3CEAAF3-9831-450B-8D59-2C09DB96C8FC}" type="datetimeFigureOut">
              <a:rPr lang="en-US"/>
              <a:t>2/25/2020</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50CD79-FC16-4410-AB61-17F26E6D3BC8}" type="datetimeFigureOut">
              <a:rPr lang="en-US"/>
              <a:t>2/25/2020</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02B9795-92DC-40DC-A1CA-9A4B349D7824}" type="datetimeFigureOut">
              <a:rPr lang="en-US"/>
              <a:t>2/25/2020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Picture Placeholder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2/25/2020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2/25/2020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2/25/2020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2/25/2020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19"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2/25/2020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2/25/2020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2/25/2020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2/25/2020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2/25/2020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2/25/2020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en-US"/>
              <a:pPr/>
              <a:t>2/25/2020</a:t>
            </a:fld>
            <a:endParaRPr/>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a:pPr/>
              <a:t>‹#›</a:t>
            </a:fld>
            <a:endParaRPr/>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lstStyle/>
          <a:p>
            <a:r>
              <a:rPr lang="en-US" dirty="0" smtClean="0"/>
              <a:t>How to write the Long essay question</a:t>
            </a:r>
            <a:endParaRPr lang="en-US" dirty="0"/>
          </a:p>
        </p:txBody>
      </p:sp>
      <p:sp>
        <p:nvSpPr>
          <p:cNvPr id="7" name="Subtitle 6"/>
          <p:cNvSpPr>
            <a:spLocks noGrp="1"/>
          </p:cNvSpPr>
          <p:nvPr>
            <p:ph type="subTitle" idx="1"/>
          </p:nvPr>
        </p:nvSpPr>
        <p:spPr/>
        <p:txBody>
          <a:bodyPr/>
          <a:lstStyle/>
          <a:p>
            <a:r>
              <a:rPr lang="en-US" dirty="0" smtClean="0"/>
              <a:t>AP European History</a:t>
            </a:r>
          </a:p>
        </p:txBody>
      </p:sp>
      <p:pic>
        <p:nvPicPr>
          <p:cNvPr id="4" name="Picture Placeholder 3" descr="Open book on table, blurred shelves of books in background" title="Sample Picture"/>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Demonstrating Complex Understanding of History</a:t>
            </a:r>
            <a:endParaRPr lang="en-US" dirty="0"/>
          </a:p>
        </p:txBody>
      </p:sp>
      <p:sp>
        <p:nvSpPr>
          <p:cNvPr id="3" name="Content Placeholder 2"/>
          <p:cNvSpPr>
            <a:spLocks noGrp="1"/>
          </p:cNvSpPr>
          <p:nvPr>
            <p:ph idx="1"/>
          </p:nvPr>
        </p:nvSpPr>
        <p:spPr/>
        <p:txBody>
          <a:bodyPr/>
          <a:lstStyle/>
          <a:p>
            <a:r>
              <a:rPr lang="en-US" dirty="0" smtClean="0"/>
              <a:t>There are many ways to do this!</a:t>
            </a:r>
          </a:p>
          <a:p>
            <a:pPr lvl="1"/>
            <a:r>
              <a:rPr lang="en-US" sz="2400" dirty="0" smtClean="0"/>
              <a:t>Explain </a:t>
            </a:r>
            <a:r>
              <a:rPr lang="en-US" sz="2400" u="sng" dirty="0" smtClean="0"/>
              <a:t>nuance</a:t>
            </a:r>
            <a:r>
              <a:rPr lang="en-US" sz="2400" dirty="0" smtClean="0"/>
              <a:t> of an issue by looking at multiple variables of said issue (example: show slight difference in society in regards to every day life, contextualization, </a:t>
            </a:r>
            <a:r>
              <a:rPr lang="en-US" sz="2400" dirty="0" err="1" smtClean="0"/>
              <a:t>etc</a:t>
            </a:r>
            <a:r>
              <a:rPr lang="en-US" sz="2400" dirty="0" smtClean="0"/>
              <a:t>). </a:t>
            </a:r>
          </a:p>
          <a:p>
            <a:pPr lvl="1"/>
            <a:r>
              <a:rPr lang="en-US" sz="2400" dirty="0" smtClean="0"/>
              <a:t>Explain both similarity AND differences, or both continuity AND change, or explain multiple causes, or both causes AND effects.</a:t>
            </a:r>
          </a:p>
          <a:p>
            <a:pPr lvl="1"/>
            <a:r>
              <a:rPr lang="en-US" sz="2400" dirty="0" smtClean="0"/>
              <a:t>Explain relevant and insightful connections within and across periods (ex: connect the Renaissance to the Reformation, or the French Revolution to Nationalism).</a:t>
            </a:r>
          </a:p>
          <a:p>
            <a:pPr lvl="1"/>
            <a:r>
              <a:rPr lang="en-US" sz="2400" dirty="0" smtClean="0"/>
              <a:t>Confirm the validity of an argument by corroborating multiple perspectives. </a:t>
            </a:r>
          </a:p>
          <a:p>
            <a:pPr lvl="1"/>
            <a:r>
              <a:rPr lang="en-US" sz="2400" dirty="0" smtClean="0"/>
              <a:t>Interpret evidence from multiple view points. </a:t>
            </a:r>
            <a:endParaRPr lang="en-US" sz="2400" dirty="0"/>
          </a:p>
        </p:txBody>
      </p:sp>
    </p:spTree>
    <p:extLst>
      <p:ext uri="{BB962C8B-B14F-4D97-AF65-F5344CB8AC3E}">
        <p14:creationId xmlns:p14="http://schemas.microsoft.com/office/powerpoint/2010/main" val="146122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smtClean="0"/>
              <a:t>The Long Essay Question</a:t>
            </a:r>
            <a:endParaRPr lang="en-US" sz="4000" dirty="0"/>
          </a:p>
        </p:txBody>
      </p:sp>
      <p:sp>
        <p:nvSpPr>
          <p:cNvPr id="14" name="Content Placeholder 13"/>
          <p:cNvSpPr>
            <a:spLocks noGrp="1"/>
          </p:cNvSpPr>
          <p:nvPr>
            <p:ph idx="1"/>
          </p:nvPr>
        </p:nvSpPr>
        <p:spPr>
          <a:xfrm>
            <a:off x="1104900" y="1418253"/>
            <a:ext cx="9982200" cy="5066629"/>
          </a:xfrm>
        </p:spPr>
        <p:txBody>
          <a:bodyPr>
            <a:normAutofit fontScale="92500" lnSpcReduction="10000"/>
          </a:bodyPr>
          <a:lstStyle/>
          <a:p>
            <a:r>
              <a:rPr lang="en-US" sz="2400" b="1" dirty="0" smtClean="0"/>
              <a:t>The LEQ is an essay that must be written in 40 minutes.</a:t>
            </a:r>
          </a:p>
          <a:p>
            <a:r>
              <a:rPr lang="en-US" sz="2400" b="1" dirty="0" smtClean="0"/>
              <a:t>It is 15% of your exam score. </a:t>
            </a:r>
          </a:p>
          <a:p>
            <a:r>
              <a:rPr lang="en-US" sz="2400" b="1" dirty="0" smtClean="0"/>
              <a:t>You will choose ONE from THREE OPTIONS on the exam.</a:t>
            </a:r>
          </a:p>
          <a:p>
            <a:pPr lvl="1"/>
            <a:r>
              <a:rPr lang="en-US" sz="2000" b="1" dirty="0" smtClean="0"/>
              <a:t>Period 1</a:t>
            </a:r>
          </a:p>
          <a:p>
            <a:pPr lvl="1"/>
            <a:r>
              <a:rPr lang="en-US" sz="2000" b="1" dirty="0" smtClean="0"/>
              <a:t>Period 2-3</a:t>
            </a:r>
          </a:p>
          <a:p>
            <a:pPr lvl="1"/>
            <a:r>
              <a:rPr lang="en-US" sz="2000" b="1" dirty="0" smtClean="0"/>
              <a:t>Period 3-4</a:t>
            </a:r>
          </a:p>
          <a:p>
            <a:r>
              <a:rPr lang="en-US" sz="2400" b="1" dirty="0" smtClean="0"/>
              <a:t>It is scored with a rubric of 6 points possible.</a:t>
            </a:r>
          </a:p>
          <a:p>
            <a:r>
              <a:rPr lang="en-US" sz="2400" b="1" dirty="0" smtClean="0"/>
              <a:t>There are three different types of LEQ’s, based on Historical Thinking Skills:</a:t>
            </a:r>
          </a:p>
          <a:p>
            <a:pPr lvl="1"/>
            <a:r>
              <a:rPr lang="en-US" sz="2000" b="1" dirty="0" smtClean="0"/>
              <a:t>Causation</a:t>
            </a:r>
          </a:p>
          <a:p>
            <a:pPr lvl="1"/>
            <a:r>
              <a:rPr lang="en-US" sz="2000" b="1" dirty="0" smtClean="0"/>
              <a:t>Comparison</a:t>
            </a:r>
          </a:p>
          <a:p>
            <a:pPr lvl="1"/>
            <a:r>
              <a:rPr lang="en-US" sz="2000" b="1" dirty="0" smtClean="0"/>
              <a:t>Continuity and Change Over Time</a:t>
            </a:r>
          </a:p>
          <a:p>
            <a:pPr lvl="2"/>
            <a:r>
              <a:rPr lang="en-US" sz="1800" b="1" dirty="0" smtClean="0"/>
              <a:t>You will not know ahead of time which Historical Thinking Skill (HTS) you will be tasked with until the exam.</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ecx.images-amazon.com/images/I/814AM9fjj-L._SL1500_.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4900" y="309093"/>
            <a:ext cx="10254266" cy="6220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06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Writing Essays in History (AP class or not)</a:t>
            </a:r>
            <a:endParaRPr lang="en-US" dirty="0"/>
          </a:p>
        </p:txBody>
      </p:sp>
      <p:sp>
        <p:nvSpPr>
          <p:cNvPr id="3" name="Content Placeholder 2"/>
          <p:cNvSpPr>
            <a:spLocks noGrp="1"/>
          </p:cNvSpPr>
          <p:nvPr>
            <p:ph idx="1"/>
          </p:nvPr>
        </p:nvSpPr>
        <p:spPr>
          <a:xfrm>
            <a:off x="1104900" y="1600199"/>
            <a:ext cx="9982200" cy="5019542"/>
          </a:xfrm>
        </p:spPr>
        <p:txBody>
          <a:bodyPr>
            <a:normAutofit fontScale="85000" lnSpcReduction="20000"/>
          </a:bodyPr>
          <a:lstStyle/>
          <a:p>
            <a:pPr>
              <a:lnSpc>
                <a:spcPct val="80000"/>
              </a:lnSpc>
            </a:pPr>
            <a:r>
              <a:rPr lang="en-US" altLang="en-US" sz="2400" dirty="0"/>
              <a:t>Always think of your </a:t>
            </a:r>
            <a:r>
              <a:rPr lang="en-US" altLang="en-US" sz="2400" dirty="0" smtClean="0"/>
              <a:t>reader. Be clear, specific, and EXPLAIN.</a:t>
            </a:r>
          </a:p>
          <a:p>
            <a:pPr lvl="1">
              <a:lnSpc>
                <a:spcPct val="80000"/>
              </a:lnSpc>
            </a:pPr>
            <a:r>
              <a:rPr lang="en-US" altLang="en-US" sz="2100" dirty="0" smtClean="0"/>
              <a:t>Avoid vague language.</a:t>
            </a:r>
            <a:endParaRPr lang="en-US" altLang="en-US" sz="2100" dirty="0"/>
          </a:p>
          <a:p>
            <a:pPr>
              <a:lnSpc>
                <a:spcPct val="80000"/>
              </a:lnSpc>
            </a:pPr>
            <a:r>
              <a:rPr lang="en-US" altLang="en-US" sz="2400" dirty="0"/>
              <a:t>Use black </a:t>
            </a:r>
            <a:r>
              <a:rPr lang="en-US" altLang="en-US" sz="2400" dirty="0" smtClean="0"/>
              <a:t>or blue ink </a:t>
            </a:r>
            <a:r>
              <a:rPr lang="en-US" altLang="en-US" sz="2400" dirty="0"/>
              <a:t>only</a:t>
            </a:r>
          </a:p>
          <a:p>
            <a:pPr>
              <a:lnSpc>
                <a:spcPct val="80000"/>
              </a:lnSpc>
            </a:pPr>
            <a:r>
              <a:rPr lang="en-US" altLang="en-US" sz="2400" dirty="0"/>
              <a:t>Do not use </a:t>
            </a:r>
            <a:r>
              <a:rPr lang="en-US" altLang="en-US" sz="2400" dirty="0" smtClean="0"/>
              <a:t>contractions (use “do not” instead of “don’t”)</a:t>
            </a:r>
            <a:endParaRPr lang="en-US" altLang="en-US" sz="2400" dirty="0"/>
          </a:p>
          <a:p>
            <a:pPr>
              <a:lnSpc>
                <a:spcPct val="80000"/>
              </a:lnSpc>
            </a:pPr>
            <a:r>
              <a:rPr lang="en-US" altLang="en-US" sz="2400" dirty="0"/>
              <a:t>Write in the 3</a:t>
            </a:r>
            <a:r>
              <a:rPr lang="en-US" altLang="en-US" sz="2400" baseline="30000" dirty="0"/>
              <a:t>rd</a:t>
            </a:r>
            <a:r>
              <a:rPr lang="en-US" altLang="en-US" sz="2400" dirty="0"/>
              <a:t> person</a:t>
            </a:r>
          </a:p>
          <a:p>
            <a:pPr lvl="1">
              <a:lnSpc>
                <a:spcPct val="80000"/>
              </a:lnSpc>
            </a:pPr>
            <a:r>
              <a:rPr lang="en-US" altLang="en-US" sz="2100" dirty="0"/>
              <a:t>First person = I, we, our, us, me, mine, my… NEVER.</a:t>
            </a:r>
          </a:p>
          <a:p>
            <a:pPr lvl="1">
              <a:lnSpc>
                <a:spcPct val="80000"/>
              </a:lnSpc>
            </a:pPr>
            <a:r>
              <a:rPr lang="en-US" altLang="en-US" sz="2100" dirty="0"/>
              <a:t>Second person = you, your…… NEVER.</a:t>
            </a:r>
          </a:p>
          <a:p>
            <a:pPr>
              <a:lnSpc>
                <a:spcPct val="80000"/>
              </a:lnSpc>
            </a:pPr>
            <a:r>
              <a:rPr lang="en-US" altLang="en-US" sz="2400" dirty="0"/>
              <a:t>Write in the </a:t>
            </a:r>
            <a:r>
              <a:rPr lang="en-US" altLang="en-US" sz="2400" u="sng" dirty="0"/>
              <a:t>past</a:t>
            </a:r>
            <a:r>
              <a:rPr lang="en-US" altLang="en-US" sz="2400" dirty="0"/>
              <a:t> tense, because it’s history. </a:t>
            </a:r>
          </a:p>
          <a:p>
            <a:pPr>
              <a:lnSpc>
                <a:spcPct val="80000"/>
              </a:lnSpc>
            </a:pPr>
            <a:r>
              <a:rPr lang="en-US" altLang="en-US" sz="2400" dirty="0"/>
              <a:t>You may mark out mistakes. BUT…</a:t>
            </a:r>
          </a:p>
          <a:p>
            <a:pPr>
              <a:lnSpc>
                <a:spcPct val="80000"/>
              </a:lnSpc>
            </a:pPr>
            <a:r>
              <a:rPr lang="en-US" altLang="en-US" sz="2400" dirty="0"/>
              <a:t>Do not try to be </a:t>
            </a:r>
            <a:r>
              <a:rPr lang="en-US" altLang="en-US" sz="2400" dirty="0" smtClean="0"/>
              <a:t>“cute”- avoid slang and hyperbole.</a:t>
            </a:r>
            <a:endParaRPr lang="en-US" altLang="en-US" sz="2400" dirty="0"/>
          </a:p>
          <a:p>
            <a:pPr>
              <a:lnSpc>
                <a:spcPct val="80000"/>
              </a:lnSpc>
            </a:pPr>
            <a:r>
              <a:rPr lang="en-US" altLang="en-US" sz="2400" dirty="0"/>
              <a:t>Use STANDARD </a:t>
            </a:r>
            <a:r>
              <a:rPr lang="en-US" altLang="en-US" sz="2400" b="1" u="sng" dirty="0" smtClean="0"/>
              <a:t>ACADEMIC</a:t>
            </a:r>
            <a:r>
              <a:rPr lang="en-US" altLang="en-US" sz="2400" dirty="0" smtClean="0"/>
              <a:t> ENGLISH</a:t>
            </a:r>
            <a:r>
              <a:rPr lang="en-US" altLang="en-US" sz="2400" dirty="0"/>
              <a:t>!</a:t>
            </a:r>
          </a:p>
          <a:p>
            <a:pPr>
              <a:lnSpc>
                <a:spcPct val="80000"/>
              </a:lnSpc>
            </a:pPr>
            <a:r>
              <a:rPr lang="en-US" altLang="en-US" sz="2400" dirty="0"/>
              <a:t>Use correct historical terms</a:t>
            </a:r>
          </a:p>
          <a:p>
            <a:pPr lvl="1">
              <a:lnSpc>
                <a:spcPct val="80000"/>
              </a:lnSpc>
            </a:pPr>
            <a:r>
              <a:rPr lang="en-US" altLang="en-US" sz="2100" dirty="0"/>
              <a:t>i.e. “normalcy” is not a standard English word, but it is a historical term</a:t>
            </a:r>
          </a:p>
          <a:p>
            <a:pPr>
              <a:lnSpc>
                <a:spcPct val="80000"/>
              </a:lnSpc>
            </a:pPr>
            <a:r>
              <a:rPr lang="en-US" altLang="en-US" sz="2400" dirty="0"/>
              <a:t>Facts are names, dates, people, events, places, things</a:t>
            </a:r>
          </a:p>
          <a:p>
            <a:endParaRPr lang="en-US" dirty="0"/>
          </a:p>
        </p:txBody>
      </p:sp>
    </p:spTree>
    <p:extLst>
      <p:ext uri="{BB962C8B-B14F-4D97-AF65-F5344CB8AC3E}">
        <p14:creationId xmlns:p14="http://schemas.microsoft.com/office/powerpoint/2010/main" val="9268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Structure of the Essay </a:t>
            </a:r>
            <a:endParaRPr lang="en-US" sz="4000" dirty="0"/>
          </a:p>
        </p:txBody>
      </p:sp>
      <p:sp>
        <p:nvSpPr>
          <p:cNvPr id="3" name="Content Placeholder 2"/>
          <p:cNvSpPr>
            <a:spLocks noGrp="1"/>
          </p:cNvSpPr>
          <p:nvPr>
            <p:ph idx="1"/>
          </p:nvPr>
        </p:nvSpPr>
        <p:spPr/>
        <p:txBody>
          <a:bodyPr>
            <a:normAutofit/>
          </a:bodyPr>
          <a:lstStyle/>
          <a:p>
            <a:r>
              <a:rPr lang="en-US" sz="2400" dirty="0" smtClean="0"/>
              <a:t>Your whole essay should be between 3 to 5 paragraphs</a:t>
            </a:r>
          </a:p>
          <a:p>
            <a:r>
              <a:rPr lang="en-US" sz="2400" dirty="0" smtClean="0"/>
              <a:t>Introduction Paragraph</a:t>
            </a:r>
          </a:p>
          <a:p>
            <a:r>
              <a:rPr lang="en-US" sz="2400" dirty="0" smtClean="0"/>
              <a:t>Body Paragraphs: 2-3</a:t>
            </a:r>
          </a:p>
          <a:p>
            <a:r>
              <a:rPr lang="en-US" sz="2400" dirty="0" smtClean="0"/>
              <a:t>(Optional)Conclusion Paragraph</a:t>
            </a:r>
          </a:p>
          <a:p>
            <a:endParaRPr lang="en-US" sz="2400" dirty="0"/>
          </a:p>
        </p:txBody>
      </p:sp>
    </p:spTree>
    <p:extLst>
      <p:ext uri="{BB962C8B-B14F-4D97-AF65-F5344CB8AC3E}">
        <p14:creationId xmlns:p14="http://schemas.microsoft.com/office/powerpoint/2010/main" val="245800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Thesis Statement/Argument: 1 POINT</a:t>
            </a:r>
            <a:endParaRPr lang="en-US" sz="3600" dirty="0"/>
          </a:p>
        </p:txBody>
      </p:sp>
      <p:sp>
        <p:nvSpPr>
          <p:cNvPr id="3" name="Content Placeholder 2"/>
          <p:cNvSpPr>
            <a:spLocks noGrp="1"/>
          </p:cNvSpPr>
          <p:nvPr>
            <p:ph idx="1"/>
          </p:nvPr>
        </p:nvSpPr>
        <p:spPr>
          <a:xfrm>
            <a:off x="1104900" y="1600200"/>
            <a:ext cx="9982200" cy="4968766"/>
          </a:xfrm>
        </p:spPr>
        <p:txBody>
          <a:bodyPr>
            <a:normAutofit fontScale="92500" lnSpcReduction="20000"/>
          </a:bodyPr>
          <a:lstStyle/>
          <a:p>
            <a:r>
              <a:rPr lang="en-US" sz="2800" dirty="0"/>
              <a:t>The introduction paragraph is a good place to include historical </a:t>
            </a:r>
            <a:r>
              <a:rPr lang="en-US" sz="2800" dirty="0" smtClean="0"/>
              <a:t>CONTEXT.</a:t>
            </a:r>
            <a:endParaRPr lang="en-US" sz="2800" dirty="0"/>
          </a:p>
          <a:p>
            <a:pPr lvl="1"/>
            <a:r>
              <a:rPr lang="en-US" sz="2000" b="1" dirty="0"/>
              <a:t>What time period are you writing about? What major events are taking place around this particular topic in your essay? BE SPECIFIC.</a:t>
            </a:r>
          </a:p>
          <a:p>
            <a:pPr lvl="1"/>
            <a:r>
              <a:rPr lang="en-US" sz="2000" b="1" dirty="0"/>
              <a:t>Was there something that led up the events in the essay</a:t>
            </a:r>
            <a:r>
              <a:rPr lang="en-US" sz="2000" b="1" dirty="0" smtClean="0"/>
              <a:t>?</a:t>
            </a:r>
            <a:endParaRPr lang="en-US" sz="2800" dirty="0" smtClean="0"/>
          </a:p>
          <a:p>
            <a:r>
              <a:rPr lang="en-US" sz="2800" dirty="0" smtClean="0"/>
              <a:t>Must include your THESIS STATEMENT. (1 POINT)</a:t>
            </a:r>
          </a:p>
          <a:p>
            <a:pPr lvl="1"/>
            <a:r>
              <a:rPr lang="en-US" sz="2000" b="1" dirty="0" smtClean="0"/>
              <a:t>Your thesis must be CLEAR and DIRECTLY ANSWER </a:t>
            </a:r>
            <a:r>
              <a:rPr lang="en-US" sz="2000" b="1" u="sng" dirty="0" smtClean="0"/>
              <a:t>ALL</a:t>
            </a:r>
            <a:r>
              <a:rPr lang="en-US" sz="2000" b="1" dirty="0" smtClean="0"/>
              <a:t> PARTS OF THE QUESTION.</a:t>
            </a:r>
          </a:p>
          <a:p>
            <a:pPr lvl="1"/>
            <a:r>
              <a:rPr lang="en-US" sz="2000" b="1" dirty="0" smtClean="0"/>
              <a:t>Cannot just re-state the question.</a:t>
            </a:r>
          </a:p>
          <a:p>
            <a:pPr lvl="1"/>
            <a:r>
              <a:rPr lang="en-US" sz="2000" b="1" dirty="0" smtClean="0"/>
              <a:t>Must make a HISTORICALLY DEFENSIBLE CLAIM and consist of one or more sentences located in one place. Your thesis can also be in the conclusion, but it is recommended to write it in the introductory paragraph.</a:t>
            </a:r>
          </a:p>
          <a:p>
            <a:pPr lvl="2"/>
            <a:r>
              <a:rPr lang="en-US" sz="1800" b="1" dirty="0" smtClean="0"/>
              <a:t>A CLAIM is your point of view, or argument, about a given topic.</a:t>
            </a:r>
          </a:p>
          <a:p>
            <a:pPr lvl="2"/>
            <a:r>
              <a:rPr lang="en-US" sz="1800" b="1" dirty="0" smtClean="0"/>
              <a:t>To be HISTORICALLY DEFENSIBLE means it must be BASED ON FACTS.</a:t>
            </a:r>
          </a:p>
          <a:p>
            <a:pPr lvl="2"/>
            <a:r>
              <a:rPr lang="en-US" sz="1800" b="1" dirty="0" smtClean="0"/>
              <a:t>To strengthen your thesis, include at least 2 to 3 facts (EVIDENCE) in your thesis.</a:t>
            </a:r>
          </a:p>
          <a:p>
            <a:pPr lvl="2"/>
            <a:r>
              <a:rPr lang="en-US" sz="1800" b="1" i="1" dirty="0" smtClean="0"/>
              <a:t>Thesis should be one or more sentences, in one place, either at the beginning or end of your essay.</a:t>
            </a:r>
          </a:p>
        </p:txBody>
      </p:sp>
    </p:spTree>
    <p:extLst>
      <p:ext uri="{BB962C8B-B14F-4D97-AF65-F5344CB8AC3E}">
        <p14:creationId xmlns:p14="http://schemas.microsoft.com/office/powerpoint/2010/main" val="7586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 1 POINT </a:t>
            </a:r>
            <a:endParaRPr lang="en-US" dirty="0"/>
          </a:p>
        </p:txBody>
      </p:sp>
      <p:sp>
        <p:nvSpPr>
          <p:cNvPr id="3" name="Content Placeholder 2"/>
          <p:cNvSpPr>
            <a:spLocks noGrp="1"/>
          </p:cNvSpPr>
          <p:nvPr>
            <p:ph idx="1"/>
          </p:nvPr>
        </p:nvSpPr>
        <p:spPr/>
        <p:txBody>
          <a:bodyPr/>
          <a:lstStyle/>
          <a:p>
            <a:r>
              <a:rPr lang="en-US" dirty="0" smtClean="0"/>
              <a:t>Describe a broader historical context relevant to the prompt.</a:t>
            </a:r>
          </a:p>
          <a:p>
            <a:r>
              <a:rPr lang="en-US" dirty="0" smtClean="0"/>
              <a:t>Your response must relate the topic of the essay to broader historical events, developments, or processes that occur before, during, or after the time frame of the question.</a:t>
            </a:r>
          </a:p>
          <a:p>
            <a:r>
              <a:rPr lang="en-US" dirty="0" smtClean="0"/>
              <a:t>Cannot be just one phrase or reference- you should weave context into the introduction and body paragraphs of your essay. </a:t>
            </a:r>
            <a:endParaRPr lang="en-US" dirty="0"/>
          </a:p>
        </p:txBody>
      </p:sp>
    </p:spTree>
    <p:extLst>
      <p:ext uri="{BB962C8B-B14F-4D97-AF65-F5344CB8AC3E}">
        <p14:creationId xmlns:p14="http://schemas.microsoft.com/office/powerpoint/2010/main" val="334089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942" y="127716"/>
            <a:ext cx="10498965" cy="1096962"/>
          </a:xfrm>
        </p:spPr>
        <p:txBody>
          <a:bodyPr/>
          <a:lstStyle/>
          <a:p>
            <a:r>
              <a:rPr lang="en-US" dirty="0" smtClean="0"/>
              <a:t>Evidence: 0-2 POINTS</a:t>
            </a:r>
            <a:endParaRPr lang="en-US" dirty="0"/>
          </a:p>
        </p:txBody>
      </p:sp>
      <p:sp>
        <p:nvSpPr>
          <p:cNvPr id="3" name="Content Placeholder 2"/>
          <p:cNvSpPr>
            <a:spLocks noGrp="1"/>
          </p:cNvSpPr>
          <p:nvPr>
            <p:ph idx="1"/>
          </p:nvPr>
        </p:nvSpPr>
        <p:spPr/>
        <p:txBody>
          <a:bodyPr/>
          <a:lstStyle/>
          <a:p>
            <a:r>
              <a:rPr lang="en-US" b="1" dirty="0" smtClean="0"/>
              <a:t>To earn the FIRST point:</a:t>
            </a:r>
          </a:p>
          <a:p>
            <a:pPr lvl="1"/>
            <a:r>
              <a:rPr lang="en-US" b="1" dirty="0" smtClean="0"/>
              <a:t>Provide specific examples of evidence relevant to the topic of the prompt. You must identify examples and BE SPECIFIC. </a:t>
            </a:r>
          </a:p>
          <a:p>
            <a:pPr lvl="1"/>
            <a:endParaRPr lang="en-US" b="1" dirty="0"/>
          </a:p>
          <a:p>
            <a:r>
              <a:rPr lang="en-US" b="1" dirty="0" smtClean="0"/>
              <a:t>To earn the SECOND point:</a:t>
            </a:r>
          </a:p>
          <a:p>
            <a:pPr lvl="1"/>
            <a:r>
              <a:rPr lang="en-US" b="1" dirty="0" smtClean="0"/>
              <a:t>Your evidence must </a:t>
            </a:r>
            <a:r>
              <a:rPr lang="en-US" b="1" u="sng" dirty="0" smtClean="0"/>
              <a:t>support your argument</a:t>
            </a:r>
            <a:r>
              <a:rPr lang="en-US" b="1" dirty="0" smtClean="0"/>
              <a:t> in response to the prompt. (Argumentation).</a:t>
            </a:r>
          </a:p>
          <a:p>
            <a:pPr lvl="1"/>
            <a:r>
              <a:rPr lang="en-US" b="1" dirty="0" smtClean="0"/>
              <a:t>Therefore, your specific evidence must be relevant to the prompt itself. </a:t>
            </a:r>
            <a:endParaRPr lang="en-US" b="1" dirty="0"/>
          </a:p>
        </p:txBody>
      </p:sp>
    </p:spTree>
    <p:extLst>
      <p:ext uri="{BB962C8B-B14F-4D97-AF65-F5344CB8AC3E}">
        <p14:creationId xmlns:p14="http://schemas.microsoft.com/office/powerpoint/2010/main" val="267430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and Reasoning: 0-2 POINTS</a:t>
            </a:r>
            <a:endParaRPr lang="en-US" dirty="0"/>
          </a:p>
        </p:txBody>
      </p:sp>
      <p:sp>
        <p:nvSpPr>
          <p:cNvPr id="3" name="Content Placeholder 2"/>
          <p:cNvSpPr>
            <a:spLocks noGrp="1"/>
          </p:cNvSpPr>
          <p:nvPr>
            <p:ph idx="1"/>
          </p:nvPr>
        </p:nvSpPr>
        <p:spPr>
          <a:xfrm>
            <a:off x="1104900" y="1600200"/>
            <a:ext cx="9982200" cy="4979276"/>
          </a:xfrm>
        </p:spPr>
        <p:txBody>
          <a:bodyPr>
            <a:normAutofit/>
          </a:bodyPr>
          <a:lstStyle/>
          <a:p>
            <a:r>
              <a:rPr lang="en-US" sz="2400" dirty="0" smtClean="0"/>
              <a:t>To earn the FIRST point:</a:t>
            </a:r>
          </a:p>
          <a:p>
            <a:pPr lvl="1"/>
            <a:r>
              <a:rPr lang="en-US" sz="2000" dirty="0" smtClean="0"/>
              <a:t>Use Historical Reasoning Skills to structure your argument:</a:t>
            </a:r>
          </a:p>
          <a:p>
            <a:pPr lvl="2"/>
            <a:r>
              <a:rPr lang="en-US" sz="1800" dirty="0" smtClean="0"/>
              <a:t>Comparison</a:t>
            </a:r>
          </a:p>
          <a:p>
            <a:pPr lvl="2"/>
            <a:r>
              <a:rPr lang="en-US" sz="1800" dirty="0" smtClean="0"/>
              <a:t>Causation</a:t>
            </a:r>
          </a:p>
          <a:p>
            <a:pPr lvl="2"/>
            <a:r>
              <a:rPr lang="en-US" sz="1800" dirty="0" smtClean="0"/>
              <a:t>Continuity and Change Over Time (CCOT)</a:t>
            </a:r>
          </a:p>
          <a:p>
            <a:pPr lvl="2"/>
            <a:r>
              <a:rPr lang="en-US" sz="1800" dirty="0" smtClean="0"/>
              <a:t>Contextualization</a:t>
            </a:r>
          </a:p>
          <a:p>
            <a:pPr lvl="1"/>
            <a:r>
              <a:rPr lang="en-US" sz="2000" dirty="0" smtClean="0"/>
              <a:t>Think: What is the prompt asking you to do?</a:t>
            </a:r>
          </a:p>
          <a:p>
            <a:pPr lvl="1"/>
            <a:endParaRPr lang="en-US" sz="2000" dirty="0"/>
          </a:p>
          <a:p>
            <a:r>
              <a:rPr lang="en-US" sz="2400" dirty="0" smtClean="0"/>
              <a:t>To earn the SECOND point:</a:t>
            </a:r>
          </a:p>
          <a:p>
            <a:pPr lvl="1"/>
            <a:r>
              <a:rPr lang="en-US" sz="2000" dirty="0" smtClean="0"/>
              <a:t>Demonstrate a </a:t>
            </a:r>
            <a:r>
              <a:rPr lang="en-US" sz="2000" i="1" dirty="0" smtClean="0"/>
              <a:t>complex understanding </a:t>
            </a:r>
            <a:r>
              <a:rPr lang="en-US" sz="2000" dirty="0" smtClean="0"/>
              <a:t>of the historical development, and use the evidence to corroborate, qualify, or modify your argument. </a:t>
            </a:r>
          </a:p>
          <a:p>
            <a:pPr lvl="1"/>
            <a:r>
              <a:rPr lang="en-US" sz="2000" dirty="0" smtClean="0"/>
              <a:t>Must be part of your whole argument- it cannot be just a mere phrase or reference.</a:t>
            </a:r>
          </a:p>
          <a:p>
            <a:pPr lvl="1"/>
            <a:r>
              <a:rPr lang="en-US" sz="2000" dirty="0" smtClean="0"/>
              <a:t>See rubric handout for examples. </a:t>
            </a:r>
          </a:p>
          <a:p>
            <a:pPr marL="457200" lvl="1" indent="0">
              <a:buNone/>
            </a:pPr>
            <a:endParaRPr lang="en-US" sz="2000" dirty="0" smtClean="0"/>
          </a:p>
          <a:p>
            <a:pPr lvl="1"/>
            <a:endParaRPr lang="en-US" dirty="0"/>
          </a:p>
        </p:txBody>
      </p:sp>
    </p:spTree>
    <p:extLst>
      <p:ext uri="{BB962C8B-B14F-4D97-AF65-F5344CB8AC3E}">
        <p14:creationId xmlns:p14="http://schemas.microsoft.com/office/powerpoint/2010/main" val="259208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0</TotalTime>
  <Words>819</Words>
  <Application>Microsoft Office PowerPoint</Application>
  <PresentationFormat>Custom</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Academic Literature 16x9</vt:lpstr>
      <vt:lpstr>How to write the Long essay question</vt:lpstr>
      <vt:lpstr>The Long Essay Question</vt:lpstr>
      <vt:lpstr>PowerPoint Presentation</vt:lpstr>
      <vt:lpstr>Tips for Writing Essays in History (AP class or not)</vt:lpstr>
      <vt:lpstr>The Structure of the Essay </vt:lpstr>
      <vt:lpstr>Thesis Statement/Argument: 1 POINT</vt:lpstr>
      <vt:lpstr>Contextualization: 1 POINT </vt:lpstr>
      <vt:lpstr>Evidence: 0-2 POINTS</vt:lpstr>
      <vt:lpstr>Analysis and Reasoning: 0-2 POINTS</vt:lpstr>
      <vt:lpstr>Demonstrating Complex Understanding of 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2015-11-30T18:10:23Z</dcterms:created>
  <dcterms:modified xsi:type="dcterms:W3CDTF">2020-02-25T21:35:59Z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