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2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CAB1B-771B-45D2-8059-14A6A7E9DF40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66440-F42E-49E0-A6C3-DE0D59D191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4594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CAB1B-771B-45D2-8059-14A6A7E9DF40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66440-F42E-49E0-A6C3-DE0D59D191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277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CAB1B-771B-45D2-8059-14A6A7E9DF40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66440-F42E-49E0-A6C3-DE0D59D191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210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CAB1B-771B-45D2-8059-14A6A7E9DF40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66440-F42E-49E0-A6C3-DE0D59D191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1601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CAB1B-771B-45D2-8059-14A6A7E9DF40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66440-F42E-49E0-A6C3-DE0D59D191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7259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CAB1B-771B-45D2-8059-14A6A7E9DF40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66440-F42E-49E0-A6C3-DE0D59D191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3465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CAB1B-771B-45D2-8059-14A6A7E9DF40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66440-F42E-49E0-A6C3-DE0D59D191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8077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CAB1B-771B-45D2-8059-14A6A7E9DF40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66440-F42E-49E0-A6C3-DE0D59D191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105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CAB1B-771B-45D2-8059-14A6A7E9DF40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66440-F42E-49E0-A6C3-DE0D59D191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1184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CAB1B-771B-45D2-8059-14A6A7E9DF40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66440-F42E-49E0-A6C3-DE0D59D191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6895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CAB1B-771B-45D2-8059-14A6A7E9DF40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66440-F42E-49E0-A6C3-DE0D59D191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9633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8CAB1B-771B-45D2-8059-14A6A7E9DF40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666440-F42E-49E0-A6C3-DE0D59D191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994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Nativism, Immigration, and Political Machines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The Gilded 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4509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Nativism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 smtClean="0"/>
              <a:t>Nativism</a:t>
            </a:r>
            <a:r>
              <a:rPr lang="en-US" dirty="0" smtClean="0"/>
              <a:t>= anti-immigrant hostilities felt by “native-born” white Protestant Americans.</a:t>
            </a:r>
          </a:p>
          <a:p>
            <a:r>
              <a:rPr lang="en-US" dirty="0" smtClean="0"/>
              <a:t>First surfaced in 1840s as a response to a massive wave of Irish immigrants during the Potato Famine.</a:t>
            </a:r>
          </a:p>
          <a:p>
            <a:r>
              <a:rPr lang="en-US" dirty="0" smtClean="0"/>
              <a:t>Resurfaced in 1880s against Jews, Catholics, Asians, and Eastern/Southern Europeans.</a:t>
            </a:r>
          </a:p>
          <a:p>
            <a:r>
              <a:rPr lang="en-US" dirty="0" smtClean="0"/>
              <a:t>Many labor unions had nativist sentiments.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5588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Nativism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Know-Nothing Party and the Bowery Boys were notorious violent street gangs and political groups that were anti-Catholic.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124200"/>
            <a:ext cx="48768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8112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Nativists Organize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American Protective Association (1887)</a:t>
            </a:r>
          </a:p>
          <a:p>
            <a:pPr lvl="1"/>
            <a:r>
              <a:rPr lang="en-US" dirty="0" smtClean="0"/>
              <a:t>Anti-Catholic party</a:t>
            </a:r>
          </a:p>
          <a:p>
            <a:r>
              <a:rPr lang="en-US" b="1" dirty="0" smtClean="0"/>
              <a:t>Workingman’s Party of California (1870s)</a:t>
            </a:r>
          </a:p>
          <a:p>
            <a:pPr lvl="1"/>
            <a:r>
              <a:rPr lang="en-US" dirty="0" smtClean="0"/>
              <a:t>Anti-Chinese party</a:t>
            </a:r>
          </a:p>
          <a:p>
            <a:pPr lvl="1"/>
            <a:r>
              <a:rPr lang="en-US" dirty="0" smtClean="0"/>
              <a:t>Irony: led by an Irish </a:t>
            </a:r>
            <a:r>
              <a:rPr lang="en-US" i="1" dirty="0" smtClean="0"/>
              <a:t>immigrant,</a:t>
            </a:r>
            <a:r>
              <a:rPr lang="en-US" dirty="0" smtClean="0"/>
              <a:t> Denis Kearney, who ended all speeches with “Whatever happens, the Chinese must go!”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Both gained major political followings.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5089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Political Machines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Rose to power as a result of urbanization problems. </a:t>
            </a:r>
          </a:p>
          <a:p>
            <a:r>
              <a:rPr lang="en-US" dirty="0" smtClean="0"/>
              <a:t>Cities grew too fast for governments to help regulate them.</a:t>
            </a:r>
          </a:p>
          <a:p>
            <a:r>
              <a:rPr lang="en-US" b="1" u="sng" dirty="0" smtClean="0"/>
              <a:t>Political machine</a:t>
            </a:r>
            <a:r>
              <a:rPr lang="en-US" dirty="0" smtClean="0"/>
              <a:t>: an informal political group designed to gain and keep power through use of bribery, fraud, and embezzlement, run by a </a:t>
            </a:r>
            <a:r>
              <a:rPr lang="en-US" b="1" u="sng" dirty="0" smtClean="0"/>
              <a:t>party boss</a:t>
            </a:r>
            <a:r>
              <a:rPr lang="en-US" dirty="0" smtClean="0"/>
              <a:t>. </a:t>
            </a:r>
          </a:p>
          <a:p>
            <a:r>
              <a:rPr lang="en-US" dirty="0" smtClean="0"/>
              <a:t>Poor immigrants could not rely on anyone else to help them, so they turned to </a:t>
            </a:r>
            <a:r>
              <a:rPr lang="en-US" dirty="0"/>
              <a:t>P</a:t>
            </a:r>
            <a:r>
              <a:rPr lang="en-US" dirty="0" smtClean="0"/>
              <a:t>arty Bosses.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2248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657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Gilded Age Presidents:</a:t>
            </a:r>
            <a:br>
              <a:rPr lang="en-US" sz="3600" b="1" dirty="0" smtClean="0"/>
            </a:br>
            <a:r>
              <a:rPr lang="en-US" sz="3600" b="1" dirty="0" smtClean="0"/>
              <a:t>Why are they the “</a:t>
            </a:r>
            <a:r>
              <a:rPr lang="en-US" sz="3600" b="1" dirty="0"/>
              <a:t>F</a:t>
            </a:r>
            <a:r>
              <a:rPr lang="en-US" sz="3600" b="1" dirty="0" smtClean="0"/>
              <a:t>orgotten Presidents?”</a:t>
            </a:r>
            <a:endParaRPr lang="en-US" sz="3600" b="1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371600"/>
            <a:ext cx="16764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371601"/>
            <a:ext cx="1523999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1371602"/>
            <a:ext cx="14478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419600"/>
            <a:ext cx="1581150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599" y="4430486"/>
            <a:ext cx="1458687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3400" y="3320146"/>
            <a:ext cx="21000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Rutherford B. Hayes</a:t>
            </a:r>
          </a:p>
          <a:p>
            <a:r>
              <a:rPr lang="en-US" b="1" dirty="0" smtClean="0"/>
              <a:t>        1877-1881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324812" y="3276601"/>
            <a:ext cx="223477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James A. Garfield</a:t>
            </a:r>
          </a:p>
          <a:p>
            <a:pPr algn="ctr"/>
            <a:r>
              <a:rPr lang="en-US" b="1" dirty="0" smtClean="0"/>
              <a:t>March-Sep 1881</a:t>
            </a:r>
          </a:p>
          <a:p>
            <a:pPr algn="ctr"/>
            <a:r>
              <a:rPr lang="en-US" b="1" dirty="0" smtClean="0"/>
              <a:t>Assassinated in office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430066" y="3265718"/>
            <a:ext cx="18464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Chester A. Arthur</a:t>
            </a:r>
          </a:p>
          <a:p>
            <a:pPr algn="ctr"/>
            <a:r>
              <a:rPr lang="en-US" b="1" dirty="0" smtClean="0"/>
              <a:t>1881-1885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266950" y="5181600"/>
            <a:ext cx="182203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Grover Cleveland</a:t>
            </a:r>
          </a:p>
          <a:p>
            <a:pPr algn="ctr"/>
            <a:r>
              <a:rPr lang="en-US" b="1" dirty="0" smtClean="0"/>
              <a:t>1885-1889</a:t>
            </a:r>
          </a:p>
          <a:p>
            <a:pPr algn="ctr"/>
            <a:r>
              <a:rPr lang="en-US" b="1" dirty="0"/>
              <a:t>a</a:t>
            </a:r>
            <a:r>
              <a:rPr lang="en-US" b="1" dirty="0" smtClean="0"/>
              <a:t>nd</a:t>
            </a:r>
          </a:p>
          <a:p>
            <a:pPr algn="ctr"/>
            <a:r>
              <a:rPr lang="en-US" b="1" dirty="0" smtClean="0"/>
              <a:t>1893-1897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781800" y="5427208"/>
            <a:ext cx="19639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Benjamin Harrison</a:t>
            </a:r>
          </a:p>
          <a:p>
            <a:pPr algn="ctr"/>
            <a:r>
              <a:rPr lang="en-US" b="1" dirty="0" smtClean="0"/>
              <a:t>1889-1893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982619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Political Machines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 smtClean="0"/>
              <a:t>William “Boss” Tweed</a:t>
            </a:r>
            <a:r>
              <a:rPr lang="en-US" dirty="0" smtClean="0"/>
              <a:t>, of </a:t>
            </a:r>
            <a:r>
              <a:rPr lang="en-US" b="1" dirty="0" smtClean="0"/>
              <a:t>Tammany Hall </a:t>
            </a:r>
            <a:r>
              <a:rPr lang="en-US" dirty="0" smtClean="0"/>
              <a:t>in New York City, a political machine that dominated the Democratic Party. 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352800"/>
            <a:ext cx="3048000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9655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did Boss Tweed do?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Helped poor immigrants find jobs and housing, in exchange for votes.</a:t>
            </a:r>
          </a:p>
          <a:p>
            <a:r>
              <a:rPr lang="en-US" dirty="0" smtClean="0"/>
              <a:t>Helped build the Brooklyn Bridge and Central Park.</a:t>
            </a:r>
          </a:p>
          <a:p>
            <a:r>
              <a:rPr lang="en-US" dirty="0" smtClean="0"/>
              <a:t>Rigged elections, bribed judges and officials, embezzled millions of dollars, gained </a:t>
            </a:r>
            <a:r>
              <a:rPr lang="en-US" b="1" u="sng" dirty="0" smtClean="0"/>
              <a:t>graft</a:t>
            </a:r>
            <a:r>
              <a:rPr lang="en-US" dirty="0" smtClean="0"/>
              <a:t> money through dishonest expenses.</a:t>
            </a:r>
          </a:p>
          <a:p>
            <a:r>
              <a:rPr lang="en-US" dirty="0" smtClean="0"/>
              <a:t>Incredibly rich and powerful, “owned” New York, escaped prison and sailed to Spain. </a:t>
            </a:r>
          </a:p>
          <a:p>
            <a:pPr lvl="1"/>
            <a:r>
              <a:rPr lang="en-US" dirty="0" smtClean="0"/>
              <a:t>He was the “El </a:t>
            </a:r>
            <a:r>
              <a:rPr lang="en-US" dirty="0" err="1" smtClean="0"/>
              <a:t>Chapo</a:t>
            </a:r>
            <a:r>
              <a:rPr lang="en-US" dirty="0" smtClean="0"/>
              <a:t>” of his day.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3489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sz="2800" b="1" dirty="0" smtClean="0"/>
              <a:t>Political Machinery Game:</a:t>
            </a:r>
            <a:br>
              <a:rPr lang="en-US" sz="2800" b="1" dirty="0" smtClean="0"/>
            </a:br>
            <a:r>
              <a:rPr lang="en-US" sz="2800" b="1" dirty="0" smtClean="0"/>
              <a:t>“You Scratch My Back…”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458200" cy="51816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Each player takes role of a </a:t>
            </a:r>
            <a:r>
              <a:rPr lang="en-US" b="1" dirty="0" smtClean="0"/>
              <a:t>PB </a:t>
            </a:r>
            <a:r>
              <a:rPr lang="en-US" dirty="0" smtClean="0"/>
              <a:t>(Party Boss), a </a:t>
            </a:r>
            <a:r>
              <a:rPr lang="en-US" b="1" dirty="0" smtClean="0"/>
              <a:t>BE</a:t>
            </a:r>
            <a:r>
              <a:rPr lang="en-US" dirty="0" smtClean="0"/>
              <a:t> (Business Executive) or a </a:t>
            </a:r>
            <a:r>
              <a:rPr lang="en-US" b="1" dirty="0" smtClean="0"/>
              <a:t>UL </a:t>
            </a:r>
            <a:r>
              <a:rPr lang="en-US" dirty="0" smtClean="0"/>
              <a:t>(Urban Laborer).</a:t>
            </a:r>
          </a:p>
          <a:p>
            <a:r>
              <a:rPr lang="en-US" dirty="0" smtClean="0"/>
              <a:t>To move around the game board, flip a coin.                      	</a:t>
            </a:r>
            <a:r>
              <a:rPr lang="en-US" b="1" dirty="0" smtClean="0"/>
              <a:t>Heads= 1 space, Tails= 2 spaces</a:t>
            </a:r>
          </a:p>
          <a:p>
            <a:r>
              <a:rPr lang="en-US" u="sng" dirty="0" smtClean="0"/>
              <a:t>Each player starts with 5 points</a:t>
            </a:r>
            <a:r>
              <a:rPr lang="en-US" dirty="0" smtClean="0"/>
              <a:t>, and can win or lose points according to the turns. </a:t>
            </a:r>
          </a:p>
          <a:p>
            <a:pPr lvl="1"/>
            <a:r>
              <a:rPr lang="en-US" b="1" i="1" dirty="0" smtClean="0"/>
              <a:t>Scores should be recorded during play.</a:t>
            </a:r>
          </a:p>
          <a:p>
            <a:r>
              <a:rPr lang="en-US" dirty="0" smtClean="0"/>
              <a:t>When a player lands on “Secret Memo” player chooses a Secret Memo card. </a:t>
            </a:r>
            <a:r>
              <a:rPr lang="en-US" b="1" i="1" dirty="0" smtClean="0"/>
              <a:t>One point is given to the person that most likely would have written that memo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 player with the most points at the end wins the game!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190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1440</TotalTime>
  <Words>378</Words>
  <Application>Microsoft Office PowerPoint</Application>
  <PresentationFormat>On-screen Show (4:3)</PresentationFormat>
  <Paragraphs>51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Nativism, Immigration, and Political Machines</vt:lpstr>
      <vt:lpstr>Nativism</vt:lpstr>
      <vt:lpstr>Nativism</vt:lpstr>
      <vt:lpstr>Nativists Organize</vt:lpstr>
      <vt:lpstr>Political Machines</vt:lpstr>
      <vt:lpstr>Gilded Age Presidents: Why are they the “Forgotten Presidents?”</vt:lpstr>
      <vt:lpstr>Political Machines</vt:lpstr>
      <vt:lpstr>What did Boss Tweed do?</vt:lpstr>
      <vt:lpstr>Political Machinery Game: “You Scratch My Back…”</vt:lpstr>
    </vt:vector>
  </TitlesOfParts>
  <Company>MDUSD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Nativism, Immigration, and Political Machines</dc:title>
  <dc:creator>Paula Dillon</dc:creator>
  <cp:lastModifiedBy>Paula Dillon</cp:lastModifiedBy>
  <cp:revision>7</cp:revision>
  <dcterms:created xsi:type="dcterms:W3CDTF">2019-12-03T21:30:52Z</dcterms:created>
  <dcterms:modified xsi:type="dcterms:W3CDTF">2019-12-04T21:31:01Z</dcterms:modified>
</cp:coreProperties>
</file>