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8" r:id="rId9"/>
    <p:sldId id="269" r:id="rId10"/>
    <p:sldId id="257" r:id="rId11"/>
    <p:sldId id="259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4AA72EE-8BC0-4281-941B-0BF7EC898202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9C72C6B-E586-4DF5-959E-EAF8CD1B9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A2E2E-E382-4C1B-89FA-A788CDD8247D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B551F-5C82-4B49-8A9C-CD056A635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2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B551F-5C82-4B49-8A9C-CD056A6350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40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B551F-5C82-4B49-8A9C-CD056A6350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65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B551F-5C82-4B49-8A9C-CD056A6350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67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B551F-5C82-4B49-8A9C-CD056A6350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88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B551F-5C82-4B49-8A9C-CD056A6350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6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B551F-5C82-4B49-8A9C-CD056A6350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76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B551F-5C82-4B49-8A9C-CD056A6350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08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B551F-5C82-4B49-8A9C-CD056A6350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60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B551F-5C82-4B49-8A9C-CD056A6350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6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B551F-5C82-4B49-8A9C-CD056A6350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80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B551F-5C82-4B49-8A9C-CD056A6350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67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B551F-5C82-4B49-8A9C-CD056A6350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2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B551F-5C82-4B49-8A9C-CD056A6350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49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B551F-5C82-4B49-8A9C-CD056A6350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ROMANTICISM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GALLERY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4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916" y="210356"/>
            <a:ext cx="10353761" cy="832834"/>
          </a:xfrm>
        </p:spPr>
        <p:txBody>
          <a:bodyPr/>
          <a:lstStyle/>
          <a:p>
            <a:r>
              <a:rPr lang="en-US" dirty="0" smtClean="0"/>
              <a:t>CHARACTERISTICS OF ROMANTICISM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297400"/>
              </p:ext>
            </p:extLst>
          </p:nvPr>
        </p:nvGraphicFramePr>
        <p:xfrm>
          <a:off x="901001" y="1043190"/>
          <a:ext cx="10353676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5927"/>
                <a:gridCol w="76877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Romantic</a:t>
                      </a:r>
                      <a:r>
                        <a:rPr lang="en-US" sz="2400" baseline="0" dirty="0" smtClean="0"/>
                        <a:t> Characteristics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Description of Characteristic</a:t>
                      </a:r>
                      <a:endParaRPr lang="en-US" sz="2400" dirty="0"/>
                    </a:p>
                  </a:txBody>
                  <a:tcPr/>
                </a:tc>
              </a:tr>
              <a:tr h="69674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Interest in the common man and childhood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Believed in the natural goodness of </a:t>
                      </a:r>
                      <a:r>
                        <a:rPr lang="en-US" sz="2000" dirty="0" err="1" smtClean="0"/>
                        <a:t>humand</a:t>
                      </a:r>
                      <a:r>
                        <a:rPr lang="en-US" sz="2000" dirty="0" smtClean="0"/>
                        <a:t> which is hindered by the urban life of civilization. They believe that the savage is noble, childhood</a:t>
                      </a:r>
                      <a:r>
                        <a:rPr lang="en-US" sz="2000" baseline="0" dirty="0" smtClean="0"/>
                        <a:t> is good and the emotions inspired by both beliefs cause “the heart to soar”.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Strong</a:t>
                      </a:r>
                      <a:r>
                        <a:rPr lang="en-US" sz="2000" b="1" baseline="0" dirty="0" smtClean="0"/>
                        <a:t> senses, emotions, and feelings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Knowledge is</a:t>
                      </a:r>
                      <a:r>
                        <a:rPr lang="en-US" sz="2000" baseline="0" dirty="0" smtClean="0"/>
                        <a:t> gained through intuition rather than deduction. This is best summed by William Wordsworth, who said “all good poetry is the spontaneous overflow of powerful feelings.”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Awe</a:t>
                      </a:r>
                      <a:r>
                        <a:rPr lang="en-US" sz="2000" b="1" baseline="0" dirty="0" smtClean="0"/>
                        <a:t> of nature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Stressed in art </a:t>
                      </a:r>
                      <a:r>
                        <a:rPr lang="en-US" sz="2000" dirty="0" err="1" smtClean="0"/>
                        <a:t>nd</a:t>
                      </a:r>
                      <a:r>
                        <a:rPr lang="en-US" sz="2000" dirty="0" smtClean="0"/>
                        <a:t> language through the experience of sublimity through a connection with nature. Reject the rationalization of nature by the previous</a:t>
                      </a:r>
                      <a:r>
                        <a:rPr lang="en-US" sz="2000" baseline="0" dirty="0" smtClean="0"/>
                        <a:t> thinkers of the Enlightenment period.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Celebration of the individual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Elevate the achievements of the misunderstood, heroic individual outcast.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Importance of imagination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Legitimized the individual imagination as a critical authority.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01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ABRXEO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20" y="128788"/>
            <a:ext cx="7907338" cy="58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2428" y="6284890"/>
            <a:ext cx="660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 Constable, </a:t>
            </a:r>
            <a:r>
              <a:rPr lang="en-US" i="1" dirty="0" smtClean="0"/>
              <a:t>Salisbury Cathedral from the Meadows</a:t>
            </a:r>
            <a:r>
              <a:rPr lang="en-US" dirty="0" smtClean="0"/>
              <a:t>, 1831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ACCVNT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414" y="115910"/>
            <a:ext cx="8161986" cy="58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6975" y="6233375"/>
            <a:ext cx="612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Caspar David Friedrich, </a:t>
            </a:r>
            <a:r>
              <a:rPr lang="en-US" i="1" dirty="0" smtClean="0"/>
              <a:t>The Polar Sea </a:t>
            </a:r>
            <a:r>
              <a:rPr lang="en-US" dirty="0" smtClean="0"/>
              <a:t>or </a:t>
            </a:r>
            <a:r>
              <a:rPr lang="en-US" i="1" dirty="0" smtClean="0"/>
              <a:t>Sea of Ice</a:t>
            </a:r>
            <a:r>
              <a:rPr lang="en-US" dirty="0" smtClean="0"/>
              <a:t>, 1824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ABRXFP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867" y="244699"/>
            <a:ext cx="8388350" cy="583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5156" y="6078829"/>
            <a:ext cx="11826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Joseph </a:t>
            </a:r>
            <a:r>
              <a:rPr lang="en-US" dirty="0" err="1" smtClean="0"/>
              <a:t>Malford</a:t>
            </a:r>
            <a:r>
              <a:rPr lang="en-US" dirty="0" smtClean="0"/>
              <a:t> William Turner, </a:t>
            </a:r>
            <a:r>
              <a:rPr lang="en-US" i="1" dirty="0" smtClean="0"/>
              <a:t>Rain, Steam, and Speed- The Great Western Railway</a:t>
            </a:r>
            <a:r>
              <a:rPr lang="en-US" dirty="0" smtClean="0"/>
              <a:t>, 1844. Captures the tension</a:t>
            </a:r>
          </a:p>
          <a:p>
            <a:r>
              <a:rPr lang="en-US" dirty="0" smtClean="0"/>
              <a:t>Many Europeans felt about the clash of their natural environment with new industry and technology.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1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887" y="347730"/>
            <a:ext cx="9427335" cy="5692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338" y="6181859"/>
            <a:ext cx="1104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Theodore Gericault, </a:t>
            </a:r>
            <a:r>
              <a:rPr lang="en-US" i="1" dirty="0" smtClean="0"/>
              <a:t>The Raft f the Medusa</a:t>
            </a:r>
            <a:r>
              <a:rPr lang="en-US" dirty="0" smtClean="0"/>
              <a:t>, 1819. At the Louvre, the real size of this painting is 16 x 23 ft.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history.hanover.edu/courses/art/goyamy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18" y="361864"/>
            <a:ext cx="8048625" cy="5619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13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history.hanover.edu/courses/art/delali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619125"/>
            <a:ext cx="7277100" cy="561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90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andrewgrahamdixon.com/article_images/752px-John_Henry_Fuseli_-_The_Nightmar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00087"/>
            <a:ext cx="7162800" cy="545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5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Caspar David Friedrich - Abtei im Eichwald - Google Art Projec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85837"/>
            <a:ext cx="7620000" cy="488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001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history.hanover.edu/courses/art/turns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7620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59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4429" y="184453"/>
            <a:ext cx="8616462" cy="634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641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Delacroix - La Mort de Sardanapale (1827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2" y="695325"/>
            <a:ext cx="7267575" cy="546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1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5121" y="394692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She Walks in Beauty</a:t>
            </a:r>
          </a:p>
          <a:p>
            <a:r>
              <a:rPr lang="en-US" b="1" dirty="0"/>
              <a:t>BY LORD BYRON (GEORGE GORDON</a:t>
            </a:r>
            <a:r>
              <a:rPr lang="en-US" b="1" dirty="0" smtClean="0"/>
              <a:t>)</a:t>
            </a:r>
          </a:p>
          <a:p>
            <a:endParaRPr lang="en-US" dirty="0"/>
          </a:p>
          <a:p>
            <a:r>
              <a:rPr lang="en-US" dirty="0"/>
              <a:t>She walks in beauty, like the night</a:t>
            </a:r>
          </a:p>
          <a:p>
            <a:r>
              <a:rPr lang="en-US" dirty="0"/>
              <a:t>Of cloudless climes and starry skies;</a:t>
            </a:r>
          </a:p>
          <a:p>
            <a:r>
              <a:rPr lang="en-US" dirty="0"/>
              <a:t>And all that’s best of dark and bright</a:t>
            </a:r>
          </a:p>
          <a:p>
            <a:r>
              <a:rPr lang="en-US" dirty="0"/>
              <a:t>Meet in her aspect and her eyes;</a:t>
            </a:r>
          </a:p>
          <a:p>
            <a:r>
              <a:rPr lang="en-US" dirty="0"/>
              <a:t>Thus mellowed to that tender light</a:t>
            </a:r>
          </a:p>
          <a:p>
            <a:r>
              <a:rPr lang="en-US" dirty="0"/>
              <a:t>Which heaven to gaudy day denies.</a:t>
            </a:r>
          </a:p>
          <a:p>
            <a:endParaRPr lang="en-US" dirty="0"/>
          </a:p>
          <a:p>
            <a:r>
              <a:rPr lang="en-US" dirty="0"/>
              <a:t>One shade the more, one ray the less,</a:t>
            </a:r>
          </a:p>
          <a:p>
            <a:r>
              <a:rPr lang="en-US" dirty="0"/>
              <a:t>Had half impaired the nameless grace</a:t>
            </a:r>
          </a:p>
          <a:p>
            <a:r>
              <a:rPr lang="en-US" dirty="0"/>
              <a:t>Which waves in every raven tress,</a:t>
            </a:r>
          </a:p>
          <a:p>
            <a:r>
              <a:rPr lang="en-US" dirty="0"/>
              <a:t>Or softly lightens o’er her face;</a:t>
            </a:r>
          </a:p>
          <a:p>
            <a:r>
              <a:rPr lang="en-US" dirty="0"/>
              <a:t>Where thoughts serenely sweet express,</a:t>
            </a:r>
          </a:p>
          <a:p>
            <a:r>
              <a:rPr lang="en-US" dirty="0"/>
              <a:t>How pure, how dear their dwelling-place.</a:t>
            </a:r>
          </a:p>
          <a:p>
            <a:endParaRPr lang="en-US" dirty="0"/>
          </a:p>
          <a:p>
            <a:r>
              <a:rPr lang="en-US" dirty="0"/>
              <a:t>And on that cheek, and o’er that brow,</a:t>
            </a:r>
          </a:p>
          <a:p>
            <a:r>
              <a:rPr lang="en-US" dirty="0"/>
              <a:t>So soft, so calm, yet eloquent,</a:t>
            </a:r>
          </a:p>
          <a:p>
            <a:r>
              <a:rPr lang="en-US" dirty="0"/>
              <a:t>The smiles that win, the tints that glow,</a:t>
            </a:r>
          </a:p>
          <a:p>
            <a:r>
              <a:rPr lang="en-US" dirty="0"/>
              <a:t>But tell of days in goodness spent,</a:t>
            </a:r>
          </a:p>
          <a:p>
            <a:r>
              <a:rPr lang="en-US" dirty="0"/>
              <a:t>A mind at peace with all below,</a:t>
            </a:r>
          </a:p>
          <a:p>
            <a:r>
              <a:rPr lang="en-US" dirty="0"/>
              <a:t>A heart whose love is innocent!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1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35846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"THE WORLD IS TOO MUCH WITH US; LATE AND SOON"</a:t>
            </a:r>
          </a:p>
          <a:p>
            <a:r>
              <a:rPr lang="en-US" dirty="0"/>
              <a:t>By William Wordsworth</a:t>
            </a:r>
          </a:p>
          <a:p>
            <a:r>
              <a:rPr lang="en-US" dirty="0"/>
              <a:t>Romantic British Poet</a:t>
            </a:r>
          </a:p>
          <a:p>
            <a:endParaRPr lang="en-US" dirty="0"/>
          </a:p>
          <a:p>
            <a:r>
              <a:rPr lang="en-US" dirty="0"/>
              <a:t>      THE world is too much with us; late and soon,</a:t>
            </a:r>
          </a:p>
          <a:p>
            <a:r>
              <a:rPr lang="en-US" dirty="0"/>
              <a:t>          Getting and spending, we lay waste our powers:</a:t>
            </a:r>
          </a:p>
          <a:p>
            <a:r>
              <a:rPr lang="en-US" dirty="0"/>
              <a:t>          Little we see in Nature that is ours;</a:t>
            </a:r>
          </a:p>
          <a:p>
            <a:r>
              <a:rPr lang="en-US" dirty="0"/>
              <a:t>          We have given our hearts away, a sordid boon!</a:t>
            </a:r>
          </a:p>
          <a:p>
            <a:r>
              <a:rPr lang="en-US" dirty="0"/>
              <a:t>          The Sea that bares her bosom to the moon;</a:t>
            </a:r>
          </a:p>
          <a:p>
            <a:r>
              <a:rPr lang="en-US" dirty="0"/>
              <a:t>          The winds that will be howling at all hours,</a:t>
            </a:r>
          </a:p>
          <a:p>
            <a:r>
              <a:rPr lang="en-US" dirty="0"/>
              <a:t>          And are up-gathered now like sleeping flowers;</a:t>
            </a:r>
          </a:p>
          <a:p>
            <a:r>
              <a:rPr lang="en-US" dirty="0"/>
              <a:t>          For this, for everything, we are out of tune;</a:t>
            </a:r>
          </a:p>
          <a:p>
            <a:r>
              <a:rPr lang="en-US" dirty="0"/>
              <a:t>          It moves us not.--Great God! I'd rather be</a:t>
            </a:r>
          </a:p>
          <a:p>
            <a:r>
              <a:rPr lang="en-US" dirty="0"/>
              <a:t>          A Pagan suckled in a creed outworn;                                   </a:t>
            </a:r>
          </a:p>
          <a:p>
            <a:endParaRPr lang="en-US" dirty="0"/>
          </a:p>
          <a:p>
            <a:r>
              <a:rPr lang="en-US" dirty="0"/>
              <a:t>          So might I, standing on this pleasant lea,</a:t>
            </a:r>
          </a:p>
          <a:p>
            <a:r>
              <a:rPr lang="en-US" dirty="0"/>
              <a:t>          Have glimpses that would make me less forlorn;</a:t>
            </a:r>
          </a:p>
          <a:p>
            <a:r>
              <a:rPr lang="en-US" dirty="0"/>
              <a:t>          Have sight of Proteus rising from the sea;</a:t>
            </a:r>
          </a:p>
          <a:p>
            <a:r>
              <a:rPr lang="en-US" dirty="0"/>
              <a:t>          Or hear old Triton blow his wreathed horn.</a:t>
            </a:r>
          </a:p>
          <a:p>
            <a:r>
              <a:rPr lang="en-US" dirty="0"/>
              <a:t>                                                                                    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3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romantic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Romanticism – </a:t>
            </a:r>
            <a:r>
              <a:rPr lang="en-US" sz="2400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intellectual movement that was a reaction against the Enlightenment</a:t>
            </a:r>
          </a:p>
          <a:p>
            <a:r>
              <a:rPr lang="en-US" sz="2400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Urged a revival of Christianity</a:t>
            </a:r>
          </a:p>
          <a:p>
            <a:r>
              <a:rPr lang="en-US" sz="2400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Focused on art, music, and literature of medieval times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3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romantic writers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Samuel Taylor Coleridge</a:t>
            </a:r>
            <a:r>
              <a:rPr lang="en-US" sz="2200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 – wrote Gothic poems of the supernatural</a:t>
            </a:r>
          </a:p>
          <a:p>
            <a:r>
              <a:rPr lang="en-US" sz="2200" b="1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William Wordsworth – </a:t>
            </a:r>
            <a:r>
              <a:rPr lang="en-US" sz="2200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wrote, sometimes with Coleridge, about how humans lose their childlike imagination as they get older</a:t>
            </a:r>
          </a:p>
          <a:p>
            <a:r>
              <a:rPr lang="en-US" sz="2200" b="1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Lord Byron –</a:t>
            </a:r>
            <a:r>
              <a:rPr lang="en-US" sz="2200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 rebel Romanticist, who wrote about personal liberty and mocked his own beliefs in famous works such as </a:t>
            </a:r>
            <a:r>
              <a:rPr lang="en-US" sz="2200" i="1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Don Juan</a:t>
            </a:r>
            <a:r>
              <a:rPr lang="en-US" sz="2200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 (1819)</a:t>
            </a:r>
          </a:p>
          <a:p>
            <a:r>
              <a:rPr lang="en-US" sz="2200" b="1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Mary Godwin Shelley – </a:t>
            </a:r>
            <a:r>
              <a:rPr lang="en-US" sz="2200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daughter of Mary Wollstonecraft, wrote </a:t>
            </a:r>
            <a:r>
              <a:rPr lang="en-US" sz="2200" i="1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Frankenstein: or, The Modern Prometheus;</a:t>
            </a:r>
            <a:r>
              <a:rPr lang="en-US" sz="2200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 considered the first science fiction novel</a:t>
            </a:r>
            <a:endParaRPr lang="en-US" sz="2200" b="1" dirty="0">
              <a:latin typeface="+mj-lt"/>
              <a:ea typeface="ＭＳ Ｐゴシック" panose="020B0600070205080204" pitchFamily="34" charset="-128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Gordon,</a:t>
            </a:r>
            <a:br>
              <a:rPr lang="en-US" dirty="0" smtClean="0"/>
            </a:br>
            <a:r>
              <a:rPr lang="en-US" dirty="0" smtClean="0"/>
              <a:t>lord Byron</a:t>
            </a:r>
            <a:br>
              <a:rPr lang="en-US" dirty="0" smtClean="0"/>
            </a:br>
            <a:r>
              <a:rPr lang="en-US" dirty="0" smtClean="0"/>
              <a:t>1788-1824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l"/>
            <a:r>
              <a:rPr lang="en-US" sz="2200" dirty="0" smtClean="0"/>
              <a:t>Shown here in Albanian clothing, was a fierce supporter of the Greek Revolution, and died of fever in Greece.</a:t>
            </a:r>
          </a:p>
          <a:p>
            <a:pPr algn="l"/>
            <a:r>
              <a:rPr lang="en-US" sz="2200" dirty="0" smtClean="0"/>
              <a:t>He was considered a womanizer and his personal life was scandalous, but his poetry was immensely popular within the Romantic movement.</a:t>
            </a:r>
            <a:endParaRPr lang="en-US" sz="2200" dirty="0"/>
          </a:p>
        </p:txBody>
      </p:sp>
      <p:pic>
        <p:nvPicPr>
          <p:cNvPr id="7" name="Picture 3" descr="AABILHQ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68" y="399245"/>
            <a:ext cx="4507313" cy="56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67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romantic writers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Friedrich Schlegel – </a:t>
            </a:r>
            <a:r>
              <a:rPr lang="en-US" sz="2800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Progressive who attacked prejudices against women in novels such as </a:t>
            </a:r>
            <a:r>
              <a:rPr lang="en-US" sz="2800" i="1" dirty="0" err="1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Lucinde</a:t>
            </a:r>
            <a:r>
              <a:rPr lang="en-US" sz="2800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 (1799)</a:t>
            </a:r>
            <a:endParaRPr lang="en-US" sz="2800" b="1" dirty="0">
              <a:latin typeface="+mj-lt"/>
              <a:ea typeface="ＭＳ Ｐゴシック" panose="020B0600070205080204" pitchFamily="34" charset="-128"/>
              <a:cs typeface="Verdana" panose="020B0604030504040204" pitchFamily="34" charset="0"/>
            </a:endParaRPr>
          </a:p>
          <a:p>
            <a:r>
              <a:rPr lang="en-US" sz="2800" b="1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Johann Wolfgang von Goethe –</a:t>
            </a:r>
            <a:r>
              <a:rPr lang="en-US" sz="2800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 writings were part Romantic mode / part criticism of Romantic excess</a:t>
            </a:r>
            <a:endParaRPr lang="en-US" sz="2800" b="1" dirty="0">
              <a:latin typeface="+mj-lt"/>
              <a:ea typeface="ＭＳ Ｐゴシック" panose="020B0600070205080204" pitchFamily="34" charset="-128"/>
              <a:cs typeface="Verdana" panose="020B0604030504040204" pitchFamily="34" charset="0"/>
            </a:endParaRPr>
          </a:p>
          <a:p>
            <a:pPr lvl="1"/>
            <a:r>
              <a:rPr lang="en-US" sz="2400" i="1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Faust </a:t>
            </a:r>
            <a:r>
              <a:rPr lang="en-US" sz="2400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– Part I (1808) – long dramatic poem about man who makes a pact with the devil</a:t>
            </a:r>
            <a:endParaRPr lang="en-US" sz="2400" b="1" dirty="0">
              <a:latin typeface="+mj-lt"/>
              <a:ea typeface="ＭＳ Ｐゴシック" panose="020B0600070205080204" pitchFamily="34" charset="-128"/>
              <a:cs typeface="Verdana" panose="020B0604030504040204" pitchFamily="34" charset="0"/>
            </a:endParaRPr>
          </a:p>
          <a:p>
            <a:pPr lvl="1"/>
            <a:r>
              <a:rPr lang="en-US" sz="2400" i="1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Faust </a:t>
            </a:r>
            <a:r>
              <a:rPr lang="en-US" sz="2400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– Part II (1832) – taken through many mythological adventures, man dedicates his life to humankind</a:t>
            </a:r>
            <a:endParaRPr lang="en-US" sz="2400" b="1" dirty="0">
              <a:latin typeface="+mj-lt"/>
              <a:ea typeface="ＭＳ Ｐゴシック" panose="020B0600070205080204" pitchFamily="34" charset="-128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54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51527"/>
            <a:ext cx="10353762" cy="4039673"/>
          </a:xfrm>
        </p:spPr>
        <p:txBody>
          <a:bodyPr/>
          <a:lstStyle/>
          <a:p>
            <a:r>
              <a:rPr lang="en-US" sz="2400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Neo-Gothicism </a:t>
            </a:r>
          </a:p>
          <a:p>
            <a:pPr lvl="1"/>
            <a:r>
              <a:rPr lang="en-US" sz="2400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Supported the church and saw liberalism as evil</a:t>
            </a:r>
          </a:p>
          <a:p>
            <a:pPr lvl="1"/>
            <a:r>
              <a:rPr lang="en-US" sz="2400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Style of art seen in architecture and </a:t>
            </a:r>
            <a:r>
              <a:rPr lang="en-US" sz="2400" dirty="0" smtClean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paintings</a:t>
            </a:r>
            <a:endParaRPr lang="en-US" sz="2400" dirty="0">
              <a:latin typeface="+mj-lt"/>
              <a:ea typeface="ＭＳ Ｐゴシック" panose="020B0600070205080204" pitchFamily="34" charset="-128"/>
              <a:cs typeface="Verdana" panose="020B0604030504040204" pitchFamily="34" charset="0"/>
            </a:endParaRPr>
          </a:p>
          <a:p>
            <a:r>
              <a:rPr lang="en-US" sz="2400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Nature</a:t>
            </a:r>
          </a:p>
          <a:p>
            <a:pPr lvl="1"/>
            <a:r>
              <a:rPr lang="en-US" sz="2400" b="1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Sublime </a:t>
            </a:r>
            <a:r>
              <a:rPr lang="en-US" sz="2400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– subjects from nature arouse strong emotions and raise questions about how much we control our lives</a:t>
            </a:r>
          </a:p>
          <a:p>
            <a:pPr lvl="1"/>
            <a:r>
              <a:rPr lang="en-US" sz="2400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Famous naturalists include </a:t>
            </a:r>
            <a:r>
              <a:rPr lang="en-US" sz="2400" b="1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Caspar David Friedrich </a:t>
            </a:r>
            <a:r>
              <a:rPr lang="en-US" sz="2400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and </a:t>
            </a:r>
            <a:r>
              <a:rPr lang="en-US" sz="2400" b="1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Joseph </a:t>
            </a:r>
            <a:r>
              <a:rPr lang="en-US" sz="2400" b="1" dirty="0" err="1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Mallord</a:t>
            </a:r>
            <a:r>
              <a:rPr lang="en-US" sz="2400" b="1" dirty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 William Turner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2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613893"/>
          </a:xfrm>
        </p:spPr>
        <p:txBody>
          <a:bodyPr/>
          <a:lstStyle/>
          <a:p>
            <a:r>
              <a:rPr lang="en-US" dirty="0" smtClean="0"/>
              <a:t>What romantics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76" y="1481070"/>
            <a:ext cx="11359166" cy="5190186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answers to life’s most puzzling questions can be found through discussions with a simple person who lives in the country close to nature- not with a sophisticated, well-educated person from the city.</a:t>
            </a:r>
          </a:p>
          <a:p>
            <a:r>
              <a:rPr lang="en-US" sz="2400" dirty="0" smtClean="0"/>
              <a:t>The answer to life’s most puzzling questions can be found through a connection with nature.</a:t>
            </a:r>
          </a:p>
          <a:p>
            <a:r>
              <a:rPr lang="en-US" sz="2400" dirty="0" smtClean="0"/>
              <a:t>The use of one’s imagination is more important than rational thought.</a:t>
            </a:r>
          </a:p>
          <a:p>
            <a:r>
              <a:rPr lang="en-US" sz="2400" dirty="0" smtClean="0"/>
              <a:t>Subjectivity (emotional feeling) is more important than objectivity (rational thought).</a:t>
            </a:r>
          </a:p>
          <a:p>
            <a:r>
              <a:rPr lang="en-US" sz="2400" dirty="0" smtClean="0"/>
              <a:t>Knowledge is gained through gut reactions and subjective hunches rather than level-headed, objective, deductive thought.</a:t>
            </a:r>
          </a:p>
        </p:txBody>
      </p:sp>
    </p:spTree>
    <p:extLst>
      <p:ext uri="{BB962C8B-B14F-4D97-AF65-F5344CB8AC3E}">
        <p14:creationId xmlns:p14="http://schemas.microsoft.com/office/powerpoint/2010/main" val="315290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romantics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Nature is more </a:t>
            </a:r>
            <a:r>
              <a:rPr lang="en-US" sz="2400" dirty="0" smtClean="0"/>
              <a:t>important </a:t>
            </a:r>
            <a:r>
              <a:rPr lang="en-US" sz="2400" dirty="0"/>
              <a:t>than art.</a:t>
            </a:r>
          </a:p>
          <a:p>
            <a:r>
              <a:rPr lang="en-US" sz="2400" dirty="0"/>
              <a:t>Experimental trial and error is a better process than the conventional scientific method. </a:t>
            </a:r>
          </a:p>
          <a:p>
            <a:r>
              <a:rPr lang="en-US" sz="2400" dirty="0"/>
              <a:t>Poetry should be spontaneous and full of emotion, not planned and straightforward.</a:t>
            </a:r>
          </a:p>
          <a:p>
            <a:r>
              <a:rPr lang="en-US" sz="2400" dirty="0"/>
              <a:t>Sensitivity, feelings and spontaneity are more important than intellectualism.</a:t>
            </a:r>
          </a:p>
          <a:p>
            <a:r>
              <a:rPr lang="en-US" sz="2400" dirty="0"/>
              <a:t>“Dare to be” is a better battle cry than “Dare to know”.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TC104033921[[fn=Damask]]</Template>
  <TotalTime>349</TotalTime>
  <Words>1030</Words>
  <Application>Microsoft Office PowerPoint</Application>
  <PresentationFormat>Widescreen</PresentationFormat>
  <Paragraphs>113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Bookman Old Style</vt:lpstr>
      <vt:lpstr>Calibri</vt:lpstr>
      <vt:lpstr>Rockwell</vt:lpstr>
      <vt:lpstr>Verdana</vt:lpstr>
      <vt:lpstr>Damask</vt:lpstr>
      <vt:lpstr>ROMANTICISM</vt:lpstr>
      <vt:lpstr>PowerPoint Presentation</vt:lpstr>
      <vt:lpstr>The romantic movement</vt:lpstr>
      <vt:lpstr>English romantic writers</vt:lpstr>
      <vt:lpstr>George Gordon, lord Byron 1788-1824</vt:lpstr>
      <vt:lpstr>German romantic writers</vt:lpstr>
      <vt:lpstr>Romantic art</vt:lpstr>
      <vt:lpstr>What romantics think</vt:lpstr>
      <vt:lpstr>What romantics think</vt:lpstr>
      <vt:lpstr>CHARACTERISTICS OF ROMANTICISM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Clayton Valley Charter High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ROMANTICISM</dc:title>
  <dc:creator>Paula Dillon</dc:creator>
  <cp:lastModifiedBy>Paula Dillon</cp:lastModifiedBy>
  <cp:revision>11</cp:revision>
  <cp:lastPrinted>2014-02-04T18:37:10Z</cp:lastPrinted>
  <dcterms:created xsi:type="dcterms:W3CDTF">2014-02-04T17:31:21Z</dcterms:created>
  <dcterms:modified xsi:type="dcterms:W3CDTF">2014-02-07T21:53:45Z</dcterms:modified>
</cp:coreProperties>
</file>