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69" r:id="rId2"/>
    <p:sldId id="321" r:id="rId3"/>
    <p:sldId id="286" r:id="rId4"/>
    <p:sldId id="306" r:id="rId5"/>
    <p:sldId id="307" r:id="rId6"/>
    <p:sldId id="287" r:id="rId7"/>
    <p:sldId id="288" r:id="rId8"/>
    <p:sldId id="308" r:id="rId9"/>
    <p:sldId id="289" r:id="rId10"/>
    <p:sldId id="290" r:id="rId11"/>
    <p:sldId id="291" r:id="rId12"/>
    <p:sldId id="309" r:id="rId13"/>
    <p:sldId id="322" r:id="rId14"/>
    <p:sldId id="292" r:id="rId15"/>
    <p:sldId id="310" r:id="rId16"/>
    <p:sldId id="311" r:id="rId17"/>
    <p:sldId id="323" r:id="rId18"/>
    <p:sldId id="294" r:id="rId19"/>
    <p:sldId id="312" r:id="rId20"/>
    <p:sldId id="302" r:id="rId21"/>
    <p:sldId id="324" r:id="rId22"/>
    <p:sldId id="313" r:id="rId23"/>
    <p:sldId id="326" r:id="rId24"/>
    <p:sldId id="327" r:id="rId25"/>
    <p:sldId id="328" r:id="rId26"/>
    <p:sldId id="325" r:id="rId27"/>
    <p:sldId id="329" r:id="rId28"/>
    <p:sldId id="314" r:id="rId29"/>
    <p:sldId id="330" r:id="rId30"/>
    <p:sldId id="331" r:id="rId31"/>
    <p:sldId id="296" r:id="rId32"/>
    <p:sldId id="315" r:id="rId33"/>
    <p:sldId id="333" r:id="rId34"/>
    <p:sldId id="332" r:id="rId35"/>
    <p:sldId id="334" r:id="rId36"/>
    <p:sldId id="297" r:id="rId37"/>
    <p:sldId id="303" r:id="rId38"/>
    <p:sldId id="304" r:id="rId39"/>
    <p:sldId id="305" r:id="rId40"/>
    <p:sldId id="316" r:id="rId41"/>
    <p:sldId id="317" r:id="rId42"/>
    <p:sldId id="318" r:id="rId43"/>
    <p:sldId id="300" r:id="rId44"/>
    <p:sldId id="319" r:id="rId45"/>
    <p:sldId id="301" r:id="rId46"/>
    <p:sldId id="320" r:id="rId4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 xmlns:p15="http://schemas.microsoft.com/office/powerpoint/2012/main">
        <p15:guide id="1" orient="horz" pos="1008">
          <p15:clr>
            <a:srgbClr val="A4A3A4"/>
          </p15:clr>
        </p15:guide>
        <p15:guide id="2" orient="horz" pos="2160">
          <p15:clr>
            <a:srgbClr val="A4A3A4"/>
          </p15:clr>
        </p15:guide>
        <p15:guide id="3" orient="horz" pos="169">
          <p15:clr>
            <a:srgbClr val="A4A3A4"/>
          </p15:clr>
        </p15:guide>
        <p15:guide id="4" orient="horz" pos="891">
          <p15:clr>
            <a:srgbClr val="A4A3A4"/>
          </p15:clr>
        </p15:guide>
        <p15:guide id="5"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40"/>
    <a:srgbClr val="5C150B"/>
    <a:srgbClr val="EADC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133" autoAdjust="0"/>
    <p:restoredTop sz="86410" autoAdjust="0"/>
  </p:normalViewPr>
  <p:slideViewPr>
    <p:cSldViewPr>
      <p:cViewPr varScale="1">
        <p:scale>
          <a:sx n="63" d="100"/>
          <a:sy n="63" d="100"/>
        </p:scale>
        <p:origin x="-1326" y="-108"/>
      </p:cViewPr>
      <p:guideLst>
        <p:guide orient="horz" pos="1008"/>
        <p:guide orient="horz" pos="2160"/>
        <p:guide orient="horz" pos="169"/>
        <p:guide orient="horz" pos="891"/>
        <p:guide pos="2880"/>
      </p:guideLst>
    </p:cSldViewPr>
  </p:slideViewPr>
  <p:outlineViewPr>
    <p:cViewPr>
      <p:scale>
        <a:sx n="33" d="100"/>
        <a:sy n="33" d="100"/>
      </p:scale>
      <p:origin x="0" y="-1542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85594A8-AF44-4D4F-A893-9846C465856E}" type="slidenum">
              <a:rPr lang="en-US" altLang="en-US"/>
              <a:pPr>
                <a:defRPr/>
              </a:pPr>
              <a:t>‹#›</a:t>
            </a:fld>
            <a:endParaRPr lang="en-US" altLang="en-US"/>
          </a:p>
        </p:txBody>
      </p:sp>
    </p:spTree>
    <p:extLst>
      <p:ext uri="{BB962C8B-B14F-4D97-AF65-F5344CB8AC3E}">
        <p14:creationId xmlns:p14="http://schemas.microsoft.com/office/powerpoint/2010/main" val="32073808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A nineteenth-century painting of Galileo before the Holy Office in the</a:t>
            </a:r>
          </a:p>
          <a:p>
            <a:r>
              <a:rPr lang="en-US" altLang="en-US">
                <a:latin typeface="Calibri" panose="020F0502020204030204" pitchFamily="34" charset="0"/>
                <a:ea typeface="ＭＳ Ｐゴシック" panose="020B0600070205080204" pitchFamily="34" charset="-128"/>
              </a:rPr>
              <a:t>Vatican in 1633</a:t>
            </a:r>
          </a:p>
        </p:txBody>
      </p:sp>
      <p:sp>
        <p:nvSpPr>
          <p:cNvPr id="6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A9B146E-D5C2-456B-8DD7-41172500C987}" type="slidenum">
              <a:rPr lang="en-US" altLang="en-US" smtClean="0">
                <a:latin typeface="Calibri" panose="020F0502020204030204" pitchFamily="34" charset="0"/>
              </a:rPr>
              <a:pPr>
                <a:spcBef>
                  <a:spcPct val="0"/>
                </a:spcBef>
              </a:pPr>
              <a:t>3</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Margaret Cavendish. (p.486)</a:t>
            </a:r>
          </a:p>
          <a:p>
            <a:r>
              <a:rPr lang="en-US" altLang="en-US">
                <a:latin typeface="Arial" panose="020B0604020202020204" pitchFamily="34" charset="0"/>
                <a:ea typeface="ＭＳ Ｐゴシック" panose="020B0600070205080204" pitchFamily="34" charset="-128"/>
              </a:rPr>
              <a:t>Shown in this portrait is Margaret Cavendish, the duchess of Newcastle. She was a prolific writer, responsible for plays, biographies, poetry, and prose romances, as well as works in philosophy and science. Unlike most female authors of the time, who wrote anonymously, she used her own name on her works.</a:t>
            </a:r>
            <a:endParaRPr lang="en-US" altLang="en-US">
              <a:latin typeface="Calibri" panose="020F0502020204030204" pitchFamily="34" charset="0"/>
              <a:ea typeface="ＭＳ Ｐゴシック" panose="020B0600070205080204" pitchFamily="34" charset="-128"/>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C5AA4D8E-25DF-429B-B916-8CAE9986CF8D}" type="slidenum">
              <a:rPr lang="en-US" altLang="en-US" smtClean="0">
                <a:latin typeface="Calibri" panose="020F0502020204030204" pitchFamily="34" charset="0"/>
              </a:rPr>
              <a:pPr>
                <a:spcBef>
                  <a:spcPct val="0"/>
                </a:spcBef>
              </a:pPr>
              <a:t>20</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Descartes. Rene´ Descartes was one of the primary figures in the</a:t>
            </a:r>
          </a:p>
          <a:p>
            <a:r>
              <a:rPr lang="en-US" altLang="en-US">
                <a:latin typeface="Calibri" panose="020F0502020204030204" pitchFamily="34" charset="0"/>
                <a:ea typeface="ＭＳ Ｐゴシック" panose="020B0600070205080204" pitchFamily="34" charset="-128"/>
              </a:rPr>
              <a:t>Scientific Revolution. Claiming to use reason as his sole guide to truth,</a:t>
            </a:r>
          </a:p>
          <a:p>
            <a:r>
              <a:rPr lang="en-US" altLang="en-US">
                <a:latin typeface="Calibri" panose="020F0502020204030204" pitchFamily="34" charset="0"/>
                <a:ea typeface="ＭＳ Ｐゴシック" panose="020B0600070205080204" pitchFamily="34" charset="-128"/>
              </a:rPr>
              <a:t>Descartes posited a sharp distinction between mind and matter. He is</a:t>
            </a:r>
          </a:p>
          <a:p>
            <a:r>
              <a:rPr lang="en-US" altLang="en-US">
                <a:latin typeface="Calibri" panose="020F0502020204030204" pitchFamily="34" charset="0"/>
                <a:ea typeface="ＭＳ Ｐゴシック" panose="020B0600070205080204" pitchFamily="34" charset="-128"/>
              </a:rPr>
              <a:t>shown here in a portrait done around 1649 by Frans Hals, one of the</a:t>
            </a:r>
          </a:p>
          <a:p>
            <a:r>
              <a:rPr lang="en-US" altLang="en-US">
                <a:latin typeface="Calibri" panose="020F0502020204030204" pitchFamily="34" charset="0"/>
                <a:ea typeface="ＭＳ Ｐゴシック" panose="020B0600070205080204" pitchFamily="34" charset="-128"/>
              </a:rPr>
              <a:t>painters of the Dutch golden age who was famous for his portraits,</a:t>
            </a:r>
          </a:p>
          <a:p>
            <a:r>
              <a:rPr lang="en-US" altLang="en-US">
                <a:latin typeface="Calibri" panose="020F0502020204030204" pitchFamily="34" charset="0"/>
                <a:ea typeface="ＭＳ Ｐゴシック" panose="020B0600070205080204" pitchFamily="34" charset="-128"/>
              </a:rPr>
              <a:t>especially that of Descartes.</a:t>
            </a: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6621522-2B68-42C9-ADAE-BA041558F72B}" type="slidenum">
              <a:rPr lang="en-US" altLang="en-US" smtClean="0">
                <a:latin typeface="Calibri" panose="020F0502020204030204" pitchFamily="34" charset="0"/>
              </a:rPr>
              <a:pPr>
                <a:spcBef>
                  <a:spcPct val="0"/>
                </a:spcBef>
              </a:pPr>
              <a:t>31</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Louis XIV and Colbert Visit the Academy of Sciences. In the seventeenth century,</a:t>
            </a:r>
          </a:p>
          <a:p>
            <a:r>
              <a:rPr lang="en-US" altLang="en-US">
                <a:latin typeface="Calibri" panose="020F0502020204030204" pitchFamily="34" charset="0"/>
                <a:ea typeface="ＭＳ Ｐゴシック" panose="020B0600070205080204" pitchFamily="34" charset="-128"/>
              </a:rPr>
              <a:t>individual scientists received royal and princely patronage, and a number of learned</a:t>
            </a:r>
          </a:p>
          <a:p>
            <a:r>
              <a:rPr lang="en-US" altLang="en-US">
                <a:latin typeface="Calibri" panose="020F0502020204030204" pitchFamily="34" charset="0"/>
                <a:ea typeface="ＭＳ Ｐゴシック" panose="020B0600070205080204" pitchFamily="34" charset="-128"/>
              </a:rPr>
              <a:t>societies were established. In France, Louis XIV, urged on by his controller general, Jean-</a:t>
            </a:r>
          </a:p>
          <a:p>
            <a:r>
              <a:rPr lang="en-US" altLang="en-US">
                <a:latin typeface="Calibri" panose="020F0502020204030204" pitchFamily="34" charset="0"/>
                <a:ea typeface="ＭＳ Ｐゴシック" panose="020B0600070205080204" pitchFamily="34" charset="-128"/>
              </a:rPr>
              <a:t>Baptiste Colbert, gave formal recognition to the French Academy in 1666. In this painting</a:t>
            </a:r>
          </a:p>
          <a:p>
            <a:r>
              <a:rPr lang="en-US" altLang="en-US">
                <a:latin typeface="Calibri" panose="020F0502020204030204" pitchFamily="34" charset="0"/>
                <a:ea typeface="ＭＳ Ｐゴシック" panose="020B0600070205080204" pitchFamily="34" charset="-128"/>
              </a:rPr>
              <a:t>by Henri Testelin, Louis XIV is shown seated, surrounded by Colbert and members of the</a:t>
            </a:r>
          </a:p>
          <a:p>
            <a:r>
              <a:rPr lang="en-US" altLang="en-US">
                <a:latin typeface="Calibri" panose="020F0502020204030204" pitchFamily="34" charset="0"/>
                <a:ea typeface="ＭＳ Ｐゴシック" panose="020B0600070205080204" pitchFamily="34" charset="-128"/>
              </a:rPr>
              <a:t>French Royal Academy of Sciences.</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BC9D5AA-E71D-4972-BBCC-9637540C8C17}" type="slidenum">
              <a:rPr lang="en-US" altLang="en-US" smtClean="0">
                <a:latin typeface="Calibri" panose="020F0502020204030204" pitchFamily="34" charset="0"/>
              </a:rPr>
              <a:pPr>
                <a:spcBef>
                  <a:spcPct val="0"/>
                </a:spcBef>
              </a:pPr>
              <a:t>36</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Various beetles and arachnids</a:t>
            </a: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0CD4187-141B-4635-921C-E125916427D7}" type="slidenum">
              <a:rPr lang="en-US" altLang="en-US" smtClean="0">
                <a:latin typeface="Calibri" panose="020F0502020204030204" pitchFamily="34" charset="0"/>
              </a:rPr>
              <a:pPr>
                <a:spcBef>
                  <a:spcPct val="0"/>
                </a:spcBef>
              </a:pPr>
              <a:t>37</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Sir Hans Sloane </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6E7CE84-289C-4AF5-8C33-9213D38B30EB}" type="slidenum">
              <a:rPr lang="en-US" altLang="en-US" smtClean="0">
                <a:latin typeface="Calibri" panose="020F0502020204030204" pitchFamily="34" charset="0"/>
              </a:rPr>
              <a:pPr>
                <a:spcBef>
                  <a:spcPct val="0"/>
                </a:spcBef>
              </a:pPr>
              <a:t>38</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(French Royal Botanical Garden) Scala/White Images/Art Resource, NY </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DD973EB-8CF3-4A71-B724-805B32A3892C}" type="slidenum">
              <a:rPr lang="en-US" altLang="en-US" smtClean="0">
                <a:latin typeface="Calibri" panose="020F0502020204030204" pitchFamily="34" charset="0"/>
              </a:rPr>
              <a:pPr>
                <a:spcBef>
                  <a:spcPct val="0"/>
                </a:spcBef>
              </a:pPr>
              <a:t>39</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Blaise Pascal. Blaise Pascal was a brilliant scientist and mathematician</a:t>
            </a:r>
          </a:p>
          <a:p>
            <a:r>
              <a:rPr lang="en-US" altLang="en-US">
                <a:latin typeface="Calibri" panose="020F0502020204030204" pitchFamily="34" charset="0"/>
                <a:ea typeface="ＭＳ Ｐゴシック" panose="020B0600070205080204" pitchFamily="34" charset="-128"/>
              </a:rPr>
              <a:t>who hoped to keep science and Christianity united. In his Pense´es, he</a:t>
            </a:r>
          </a:p>
          <a:p>
            <a:r>
              <a:rPr lang="en-US" altLang="en-US">
                <a:latin typeface="Calibri" panose="020F0502020204030204" pitchFamily="34" charset="0"/>
                <a:ea typeface="ＭＳ Ｐゴシック" panose="020B0600070205080204" pitchFamily="34" charset="-128"/>
              </a:rPr>
              <a:t>made a passionate argument on behalf of the Christian religion. He is</a:t>
            </a:r>
          </a:p>
          <a:p>
            <a:r>
              <a:rPr lang="en-US" altLang="en-US">
                <a:latin typeface="Calibri" panose="020F0502020204030204" pitchFamily="34" charset="0"/>
                <a:ea typeface="ＭＳ Ｐゴシック" panose="020B0600070205080204" pitchFamily="34" charset="-128"/>
              </a:rPr>
              <a:t>pictured here in a portrait by Philippe de Champaigne, a well-known</a:t>
            </a:r>
          </a:p>
          <a:p>
            <a:r>
              <a:rPr lang="en-US" altLang="en-US">
                <a:latin typeface="Calibri" panose="020F0502020204030204" pitchFamily="34" charset="0"/>
                <a:ea typeface="ＭＳ Ｐゴシック" panose="020B0600070205080204" pitchFamily="34" charset="-128"/>
              </a:rPr>
              <a:t>French portrait painter of the Baroque period.</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3369071-E26F-47C1-B205-CFE6E245B575}" type="slidenum">
              <a:rPr lang="en-US" altLang="en-US" smtClean="0">
                <a:latin typeface="Calibri" panose="020F0502020204030204" pitchFamily="34" charset="0"/>
              </a:rPr>
              <a:pPr>
                <a:spcBef>
                  <a:spcPct val="0"/>
                </a:spcBef>
              </a:pPr>
              <a:t>43</a:t>
            </a:fld>
            <a:endParaRPr lang="en-US"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CHRONOLOGY Consequences of the Scientific</a:t>
            </a:r>
          </a:p>
          <a:p>
            <a:r>
              <a:rPr lang="en-US" altLang="en-US">
                <a:latin typeface="Calibri" panose="020F0502020204030204" pitchFamily="34" charset="0"/>
                <a:ea typeface="ＭＳ Ｐゴシック" panose="020B0600070205080204" pitchFamily="34" charset="-128"/>
              </a:rPr>
              <a:t>Revolution: Important Works</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4055D08-5F64-422A-8BAE-37046980BF15}" type="slidenum">
              <a:rPr lang="en-US" altLang="en-US" smtClean="0">
                <a:latin typeface="Calibri" panose="020F0502020204030204" pitchFamily="34" charset="0"/>
              </a:rPr>
              <a:pPr>
                <a:spcBef>
                  <a:spcPct val="0"/>
                </a:spcBef>
              </a:pPr>
              <a:t>44</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Calibri" panose="020F0502020204030204" pitchFamily="34" charset="0"/>
              <a:ea typeface="ＭＳ Ｐゴシック" panose="020B0600070205080204" pitchFamily="34" charset="-128"/>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EBFA838-CA09-4687-99DB-3F3814FD49AA}" type="slidenum">
              <a:rPr lang="en-US" altLang="en-US" smtClean="0">
                <a:latin typeface="Calibri" panose="020F0502020204030204" pitchFamily="34" charset="0"/>
              </a:rPr>
              <a:pPr>
                <a:spcBef>
                  <a:spcPct val="0"/>
                </a:spcBef>
              </a:pPr>
              <a:t>45</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Medieval Conception of the Universe. As this</a:t>
            </a:r>
          </a:p>
          <a:p>
            <a:r>
              <a:rPr lang="en-US" altLang="en-US">
                <a:latin typeface="Calibri" panose="020F0502020204030204" pitchFamily="34" charset="0"/>
                <a:ea typeface="ＭＳ Ｐゴシック" panose="020B0600070205080204" pitchFamily="34" charset="-128"/>
              </a:rPr>
              <a:t>sixteenth-century illustration shows, the medieval</a:t>
            </a:r>
          </a:p>
          <a:p>
            <a:r>
              <a:rPr lang="en-US" altLang="en-US">
                <a:latin typeface="Calibri" panose="020F0502020204030204" pitchFamily="34" charset="0"/>
                <a:ea typeface="ＭＳ Ｐゴシック" panose="020B0600070205080204" pitchFamily="34" charset="-128"/>
              </a:rPr>
              <a:t>cosmological view placed the earth at the center of the</a:t>
            </a:r>
          </a:p>
          <a:p>
            <a:r>
              <a:rPr lang="en-US" altLang="en-US">
                <a:latin typeface="Calibri" panose="020F0502020204030204" pitchFamily="34" charset="0"/>
                <a:ea typeface="ＭＳ Ｐゴシック" panose="020B0600070205080204" pitchFamily="34" charset="-128"/>
              </a:rPr>
              <a:t>universe, surrounded by a series of concentric spheres.</a:t>
            </a:r>
          </a:p>
          <a:p>
            <a:r>
              <a:rPr lang="en-US" altLang="en-US">
                <a:latin typeface="Calibri" panose="020F0502020204030204" pitchFamily="34" charset="0"/>
                <a:ea typeface="ＭＳ Ｐゴシック" panose="020B0600070205080204" pitchFamily="34" charset="-128"/>
              </a:rPr>
              <a:t>The earth was imperfect and constantly changing,</a:t>
            </a:r>
          </a:p>
          <a:p>
            <a:r>
              <a:rPr lang="en-US" altLang="en-US">
                <a:latin typeface="Calibri" panose="020F0502020204030204" pitchFamily="34" charset="0"/>
                <a:ea typeface="ＭＳ Ｐゴシック" panose="020B0600070205080204" pitchFamily="34" charset="-128"/>
              </a:rPr>
              <a:t>whereas the heavenly bodies that surrounded it were</a:t>
            </a:r>
          </a:p>
          <a:p>
            <a:r>
              <a:rPr lang="en-US" altLang="en-US">
                <a:latin typeface="Calibri" panose="020F0502020204030204" pitchFamily="34" charset="0"/>
                <a:ea typeface="ＭＳ Ｐゴシック" panose="020B0600070205080204" pitchFamily="34" charset="-128"/>
              </a:rPr>
              <a:t>perfect and incorruptible. Beyond the tenth and final</a:t>
            </a:r>
          </a:p>
          <a:p>
            <a:r>
              <a:rPr lang="en-US" altLang="en-US">
                <a:latin typeface="Calibri" panose="020F0502020204030204" pitchFamily="34" charset="0"/>
                <a:ea typeface="ＭＳ Ｐゴシック" panose="020B0600070205080204" pitchFamily="34" charset="-128"/>
              </a:rPr>
              <a:t>sphere was heaven, where God and all the saved souls</a:t>
            </a:r>
          </a:p>
          <a:p>
            <a:r>
              <a:rPr lang="en-US" altLang="en-US">
                <a:latin typeface="Calibri" panose="020F0502020204030204" pitchFamily="34" charset="0"/>
                <a:ea typeface="ＭＳ Ｐゴシック" panose="020B0600070205080204" pitchFamily="34" charset="-128"/>
              </a:rPr>
              <a:t>were located. (The circles read, from the center</a:t>
            </a:r>
          </a:p>
          <a:p>
            <a:r>
              <a:rPr lang="en-US" altLang="en-US">
                <a:latin typeface="Calibri" panose="020F0502020204030204" pitchFamily="34" charset="0"/>
                <a:ea typeface="ＭＳ Ｐゴシック" panose="020B0600070205080204" pitchFamily="34" charset="-128"/>
              </a:rPr>
              <a:t>outward: 1. Moon, 2. Mercury, 3. Venus, 4. Sun,</a:t>
            </a:r>
          </a:p>
          <a:p>
            <a:r>
              <a:rPr lang="en-US" altLang="en-US">
                <a:latin typeface="Calibri" panose="020F0502020204030204" pitchFamily="34" charset="0"/>
                <a:ea typeface="ＭＳ Ｐゴシック" panose="020B0600070205080204" pitchFamily="34" charset="-128"/>
              </a:rPr>
              <a:t>5. Mars, 6. Jupiter, 7. Saturn, 8. Firmament (of the Stars),</a:t>
            </a:r>
          </a:p>
          <a:p>
            <a:r>
              <a:rPr lang="en-US" altLang="en-US">
                <a:latin typeface="Calibri" panose="020F0502020204030204" pitchFamily="34" charset="0"/>
                <a:ea typeface="ＭＳ Ｐゴシック" panose="020B0600070205080204" pitchFamily="34" charset="-128"/>
              </a:rPr>
              <a:t>9. Crystalline Sphere, 10. Prime Mover; and around the</a:t>
            </a:r>
          </a:p>
          <a:p>
            <a:r>
              <a:rPr lang="en-US" altLang="en-US">
                <a:latin typeface="Calibri" panose="020F0502020204030204" pitchFamily="34" charset="0"/>
                <a:ea typeface="ＭＳ Ｐゴシック" panose="020B0600070205080204" pitchFamily="34" charset="-128"/>
              </a:rPr>
              <a:t>outside, Empyrean Heaven—Home of God and All the</a:t>
            </a:r>
          </a:p>
          <a:p>
            <a:r>
              <a:rPr lang="en-US" altLang="en-US">
                <a:latin typeface="Calibri" panose="020F0502020204030204" pitchFamily="34" charset="0"/>
                <a:ea typeface="ＭＳ Ｐゴシック" panose="020B0600070205080204" pitchFamily="34" charset="-128"/>
              </a:rPr>
              <a:t>Elect, that is, saved souls.)</a:t>
            </a: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7C781E60-D343-4466-A913-E5898DD12914}" type="slidenum">
              <a:rPr lang="en-US" altLang="en-US" smtClean="0">
                <a:latin typeface="Calibri" panose="020F0502020204030204" pitchFamily="34" charset="0"/>
              </a:rPr>
              <a:pPr>
                <a:spcBef>
                  <a:spcPct val="0"/>
                </a:spcBef>
              </a:pPr>
              <a:t>6</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The Copernican System. The Copernican system</a:t>
            </a:r>
          </a:p>
          <a:p>
            <a:r>
              <a:rPr lang="en-US" altLang="en-US">
                <a:latin typeface="Calibri" panose="020F0502020204030204" pitchFamily="34" charset="0"/>
                <a:ea typeface="ＭＳ Ｐゴシック" panose="020B0600070205080204" pitchFamily="34" charset="-128"/>
              </a:rPr>
              <a:t>was presented in On the Revolutions of the Heavenly</a:t>
            </a:r>
          </a:p>
          <a:p>
            <a:r>
              <a:rPr lang="en-US" altLang="en-US">
                <a:latin typeface="Calibri" panose="020F0502020204030204" pitchFamily="34" charset="0"/>
                <a:ea typeface="ＭＳ Ｐゴシック" panose="020B0600070205080204" pitchFamily="34" charset="-128"/>
              </a:rPr>
              <a:t>Spheres, published shortly before Copernicus’s death.</a:t>
            </a:r>
          </a:p>
          <a:p>
            <a:r>
              <a:rPr lang="en-US" altLang="en-US">
                <a:latin typeface="Calibri" panose="020F0502020204030204" pitchFamily="34" charset="0"/>
                <a:ea typeface="ＭＳ Ｐゴシック" panose="020B0600070205080204" pitchFamily="34" charset="-128"/>
              </a:rPr>
              <a:t>As shown in this illustration from the first edition of</a:t>
            </a:r>
          </a:p>
          <a:p>
            <a:r>
              <a:rPr lang="en-US" altLang="en-US">
                <a:latin typeface="Calibri" panose="020F0502020204030204" pitchFamily="34" charset="0"/>
                <a:ea typeface="ＭＳ Ｐゴシック" panose="020B0600070205080204" pitchFamily="34" charset="-128"/>
              </a:rPr>
              <a:t>the book, Copernicus maintained that the sun was the</a:t>
            </a:r>
          </a:p>
          <a:p>
            <a:r>
              <a:rPr lang="en-US" altLang="en-US">
                <a:latin typeface="Calibri" panose="020F0502020204030204" pitchFamily="34" charset="0"/>
                <a:ea typeface="ＭＳ Ｐゴシック" panose="020B0600070205080204" pitchFamily="34" charset="-128"/>
              </a:rPr>
              <a:t>center of the universe and that the planets, including</a:t>
            </a:r>
          </a:p>
          <a:p>
            <a:r>
              <a:rPr lang="en-US" altLang="en-US">
                <a:latin typeface="Calibri" panose="020F0502020204030204" pitchFamily="34" charset="0"/>
                <a:ea typeface="ＭＳ Ｐゴシック" panose="020B0600070205080204" pitchFamily="34" charset="-128"/>
              </a:rPr>
              <a:t>the earth, revolved around it. Moreover, the earth</a:t>
            </a:r>
          </a:p>
          <a:p>
            <a:r>
              <a:rPr lang="en-US" altLang="en-US">
                <a:latin typeface="Calibri" panose="020F0502020204030204" pitchFamily="34" charset="0"/>
                <a:ea typeface="ＭＳ Ｐゴシック" panose="020B0600070205080204" pitchFamily="34" charset="-128"/>
              </a:rPr>
              <a:t>rotated daily on its axis. (The circles read, from the</a:t>
            </a:r>
          </a:p>
          <a:p>
            <a:r>
              <a:rPr lang="en-US" altLang="en-US">
                <a:latin typeface="Calibri" panose="020F0502020204030204" pitchFamily="34" charset="0"/>
                <a:ea typeface="ＭＳ Ｐゴシック" panose="020B0600070205080204" pitchFamily="34" charset="-128"/>
              </a:rPr>
              <a:t>inside out: 1. Sun; 2. Mercury, orbit of 80 days;</a:t>
            </a:r>
          </a:p>
          <a:p>
            <a:r>
              <a:rPr lang="en-US" altLang="en-US">
                <a:latin typeface="Calibri" panose="020F0502020204030204" pitchFamily="34" charset="0"/>
                <a:ea typeface="ＭＳ Ｐゴシック" panose="020B0600070205080204" pitchFamily="34" charset="-128"/>
              </a:rPr>
              <a:t>3. Venus; 4. Earth, with the moon, orbit of one year;</a:t>
            </a:r>
          </a:p>
          <a:p>
            <a:r>
              <a:rPr lang="en-US" altLang="en-US">
                <a:latin typeface="Calibri" panose="020F0502020204030204" pitchFamily="34" charset="0"/>
                <a:ea typeface="ＭＳ Ｐゴシック" panose="020B0600070205080204" pitchFamily="34" charset="-128"/>
              </a:rPr>
              <a:t>5. Mars, orbit of 2 years; 6. Jupiter, orbit of 12 years;</a:t>
            </a:r>
          </a:p>
          <a:p>
            <a:r>
              <a:rPr lang="en-US" altLang="en-US">
                <a:latin typeface="Calibri" panose="020F0502020204030204" pitchFamily="34" charset="0"/>
                <a:ea typeface="ＭＳ Ｐゴシック" panose="020B0600070205080204" pitchFamily="34" charset="-128"/>
              </a:rPr>
              <a:t>7. Saturn, orbit of 30 years; 8. Immobile Sphere of the</a:t>
            </a:r>
          </a:p>
          <a:p>
            <a:r>
              <a:rPr lang="en-US" altLang="en-US">
                <a:latin typeface="Calibri" panose="020F0502020204030204" pitchFamily="34" charset="0"/>
                <a:ea typeface="ＭＳ Ｐゴシック" panose="020B0600070205080204" pitchFamily="34" charset="-128"/>
              </a:rPr>
              <a:t>Fixed Stars.)</a:t>
            </a: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0EF10FC-9085-4601-B79B-69ACE8B923C1}" type="slidenum">
              <a:rPr lang="en-US" altLang="en-US" smtClean="0">
                <a:latin typeface="Calibri" panose="020F0502020204030204" pitchFamily="34" charset="0"/>
              </a:rPr>
              <a:pPr>
                <a:spcBef>
                  <a:spcPct val="0"/>
                </a:spcBef>
              </a:pPr>
              <a:t>7</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Tycho Brahe. (p.477)</a:t>
            </a:r>
          </a:p>
          <a:p>
            <a:r>
              <a:rPr lang="en-US" altLang="en-US">
                <a:latin typeface="Arial" panose="020B0604020202020204" pitchFamily="34" charset="0"/>
                <a:ea typeface="ＭＳ Ｐゴシック" panose="020B0600070205080204" pitchFamily="34" charset="-128"/>
              </a:rPr>
              <a:t>Brahe’s work at the Uraniborg observatory provided astronomers with the best data on the position of the celestial bodies. He published his results in Of More Recent Phenomena of the Ethereal World in 1588. He is depicted here in a sixteenth-century Dutch oil painting with a silver nose; his own nose was cut off during a duel.</a:t>
            </a:r>
            <a:endParaRPr lang="en-US" altLang="en-US">
              <a:latin typeface="Calibri" panose="020F0502020204030204" pitchFamily="34" charset="0"/>
              <a:ea typeface="ＭＳ Ｐゴシック" panose="020B0600070205080204" pitchFamily="34" charset="-128"/>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03C1E30-E982-4251-BE49-45F1C3048906}" type="slidenum">
              <a:rPr lang="en-US" altLang="en-US" smtClean="0">
                <a:latin typeface="Calibri" panose="020F0502020204030204" pitchFamily="34" charset="0"/>
              </a:rPr>
              <a:pPr>
                <a:spcBef>
                  <a:spcPct val="0"/>
                </a:spcBef>
              </a:pPr>
              <a:t>9</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The Telescope. The invention of the telescope</a:t>
            </a:r>
          </a:p>
          <a:p>
            <a:r>
              <a:rPr lang="en-US" altLang="en-US">
                <a:latin typeface="Calibri" panose="020F0502020204030204" pitchFamily="34" charset="0"/>
                <a:ea typeface="ＭＳ Ｐゴシック" panose="020B0600070205080204" pitchFamily="34" charset="-128"/>
              </a:rPr>
              <a:t>enabled Europeans to inaugurate a new age in</a:t>
            </a:r>
          </a:p>
          <a:p>
            <a:r>
              <a:rPr lang="en-US" altLang="en-US">
                <a:latin typeface="Calibri" panose="020F0502020204030204" pitchFamily="34" charset="0"/>
                <a:ea typeface="ＭＳ Ｐゴシック" panose="020B0600070205080204" pitchFamily="34" charset="-128"/>
              </a:rPr>
              <a:t>astronomy. Shown here is Johannes Hevelius</a:t>
            </a:r>
          </a:p>
          <a:p>
            <a:r>
              <a:rPr lang="en-US" altLang="en-US">
                <a:latin typeface="Calibri" panose="020F0502020204030204" pitchFamily="34" charset="0"/>
                <a:ea typeface="ＭＳ Ｐゴシック" panose="020B0600070205080204" pitchFamily="34" charset="-128"/>
              </a:rPr>
              <a:t>(huh-VAY-lee-uss), an eminent German-Polish</a:t>
            </a:r>
          </a:p>
          <a:p>
            <a:r>
              <a:rPr lang="en-US" altLang="en-US">
                <a:latin typeface="Calibri" panose="020F0502020204030204" pitchFamily="34" charset="0"/>
                <a:ea typeface="ＭＳ Ｐゴシック" panose="020B0600070205080204" pitchFamily="34" charset="-128"/>
              </a:rPr>
              <a:t>astrologer (1611–1697), making an observation</a:t>
            </a:r>
          </a:p>
          <a:p>
            <a:r>
              <a:rPr lang="en-US" altLang="en-US">
                <a:latin typeface="Calibri" panose="020F0502020204030204" pitchFamily="34" charset="0"/>
                <a:ea typeface="ＭＳ Ｐゴシック" panose="020B0600070205080204" pitchFamily="34" charset="-128"/>
              </a:rPr>
              <a:t>with his telescope. Hevelius’s observations were</a:t>
            </a:r>
          </a:p>
          <a:p>
            <a:r>
              <a:rPr lang="en-US" altLang="en-US">
                <a:latin typeface="Calibri" panose="020F0502020204030204" pitchFamily="34" charset="0"/>
                <a:ea typeface="ＭＳ Ｐゴシック" panose="020B0600070205080204" pitchFamily="34" charset="-128"/>
              </a:rPr>
              <a:t>highly regarded. He located his telescope on the</a:t>
            </a:r>
          </a:p>
          <a:p>
            <a:r>
              <a:rPr lang="en-US" altLang="en-US">
                <a:latin typeface="Calibri" panose="020F0502020204030204" pitchFamily="34" charset="0"/>
                <a:ea typeface="ＭＳ Ｐゴシック" panose="020B0600070205080204" pitchFamily="34" charset="-128"/>
              </a:rPr>
              <a:t>roof of his own house, and by the 1660s, his</a:t>
            </a:r>
          </a:p>
          <a:p>
            <a:r>
              <a:rPr lang="en-US" altLang="en-US">
                <a:latin typeface="Calibri" panose="020F0502020204030204" pitchFamily="34" charset="0"/>
                <a:ea typeface="ＭＳ Ｐゴシック" panose="020B0600070205080204" pitchFamily="34" charset="-128"/>
              </a:rPr>
              <a:t>celestial observatory was considered one of the</a:t>
            </a:r>
          </a:p>
          <a:p>
            <a:r>
              <a:rPr lang="en-US" altLang="en-US">
                <a:latin typeface="Calibri" panose="020F0502020204030204" pitchFamily="34" charset="0"/>
                <a:ea typeface="ＭＳ Ｐゴシック" panose="020B0600070205080204" pitchFamily="34" charset="-128"/>
              </a:rPr>
              <a:t>best in Europe. </a:t>
            </a: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1FE5758-21FD-4EE7-9845-7C3782979D24}" type="slidenum">
              <a:rPr lang="en-US" altLang="en-US" smtClean="0">
                <a:latin typeface="Calibri" panose="020F0502020204030204" pitchFamily="34" charset="0"/>
              </a:rPr>
              <a:pPr>
                <a:spcBef>
                  <a:spcPct val="0"/>
                </a:spcBef>
              </a:pPr>
              <a:t>10</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The Telescope. The photograph above shows</a:t>
            </a:r>
          </a:p>
          <a:p>
            <a:r>
              <a:rPr lang="en-US" altLang="en-US">
                <a:latin typeface="Calibri" panose="020F0502020204030204" pitchFamily="34" charset="0"/>
                <a:ea typeface="ＭＳ Ｐゴシック" panose="020B0600070205080204" pitchFamily="34" charset="-128"/>
              </a:rPr>
              <a:t>Galileo’s original telescope, built in 1609.</a:t>
            </a: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6EB2B6F6-1425-4B10-B9FC-D94ED064A546}" type="slidenum">
              <a:rPr lang="en-US" altLang="en-US" smtClean="0">
                <a:latin typeface="Calibri" panose="020F0502020204030204" pitchFamily="34" charset="0"/>
              </a:rPr>
              <a:pPr>
                <a:spcBef>
                  <a:spcPct val="0"/>
                </a:spcBef>
              </a:pPr>
              <a:t>11</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libri" panose="020F0502020204030204" pitchFamily="34" charset="0"/>
                <a:ea typeface="ＭＳ Ｐゴシック" panose="020B0600070205080204" pitchFamily="34" charset="-128"/>
              </a:rPr>
              <a:t>Isaac Newton. With a single law, that of universal gravitation, Isaac</a:t>
            </a:r>
          </a:p>
          <a:p>
            <a:r>
              <a:rPr lang="en-US" altLang="en-US" dirty="0">
                <a:latin typeface="Calibri" panose="020F0502020204030204" pitchFamily="34" charset="0"/>
                <a:ea typeface="ＭＳ Ｐゴシック" panose="020B0600070205080204" pitchFamily="34" charset="-128"/>
              </a:rPr>
              <a:t>Newton was able to explain all motion in the universe. His great</a:t>
            </a:r>
          </a:p>
          <a:p>
            <a:r>
              <a:rPr lang="en-US" altLang="en-US" dirty="0">
                <a:latin typeface="Calibri" panose="020F0502020204030204" pitchFamily="34" charset="0"/>
                <a:ea typeface="ＭＳ Ｐゴシック" panose="020B0600070205080204" pitchFamily="34" charset="-128"/>
              </a:rPr>
              <a:t>synthesis of the work of his predecessors created a new picture of the</a:t>
            </a:r>
          </a:p>
          <a:p>
            <a:r>
              <a:rPr lang="en-US" altLang="en-US" dirty="0">
                <a:latin typeface="Calibri" panose="020F0502020204030204" pitchFamily="34" charset="0"/>
                <a:ea typeface="ＭＳ Ｐゴシック" panose="020B0600070205080204" pitchFamily="34" charset="-128"/>
              </a:rPr>
              <a:t>universe, one in which the universe was viewed as a great machine</a:t>
            </a:r>
          </a:p>
          <a:p>
            <a:r>
              <a:rPr lang="en-US" altLang="en-US" dirty="0">
                <a:latin typeface="Calibri" panose="020F0502020204030204" pitchFamily="34" charset="0"/>
                <a:ea typeface="ＭＳ Ｐゴシック" panose="020B0600070205080204" pitchFamily="34" charset="-128"/>
              </a:rPr>
              <a:t>operating according to natural laws. Enoch </a:t>
            </a:r>
            <a:r>
              <a:rPr lang="en-US" altLang="en-US" dirty="0" err="1">
                <a:latin typeface="Calibri" panose="020F0502020204030204" pitchFamily="34" charset="0"/>
                <a:ea typeface="ＭＳ Ｐゴシック" panose="020B0600070205080204" pitchFamily="34" charset="-128"/>
              </a:rPr>
              <a:t>Seeman</a:t>
            </a:r>
            <a:r>
              <a:rPr lang="en-US" altLang="en-US" dirty="0">
                <a:latin typeface="Calibri" panose="020F0502020204030204" pitchFamily="34" charset="0"/>
                <a:ea typeface="ＭＳ Ｐゴシック" panose="020B0600070205080204" pitchFamily="34" charset="-128"/>
              </a:rPr>
              <a:t> painted this portrait</a:t>
            </a:r>
          </a:p>
          <a:p>
            <a:r>
              <a:rPr lang="en-US" altLang="en-US" dirty="0">
                <a:latin typeface="Calibri" panose="020F0502020204030204" pitchFamily="34" charset="0"/>
                <a:ea typeface="ＭＳ Ｐゴシック" panose="020B0600070205080204" pitchFamily="34" charset="-128"/>
              </a:rPr>
              <a:t>of Newton one year before his death.</a:t>
            </a: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DB99B80F-1E39-47AA-A64D-303161C308CA}" type="slidenum">
              <a:rPr lang="en-US" altLang="en-US" smtClean="0">
                <a:latin typeface="Calibri" panose="020F0502020204030204" pitchFamily="34" charset="0"/>
              </a:rPr>
              <a:pPr>
                <a:spcBef>
                  <a:spcPct val="0"/>
                </a:spcBef>
              </a:pPr>
              <a:t>14</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anose="020F0502020204030204" pitchFamily="34" charset="0"/>
                <a:ea typeface="ＭＳ Ｐゴシック" panose="020B0600070205080204" pitchFamily="34" charset="-128"/>
              </a:rPr>
              <a:t>CHRONOLOGY Important Works of the Scientific</a:t>
            </a:r>
          </a:p>
          <a:p>
            <a:r>
              <a:rPr lang="en-US" altLang="en-US">
                <a:latin typeface="Calibri" panose="020F0502020204030204" pitchFamily="34" charset="0"/>
                <a:ea typeface="ＭＳ Ｐゴシック" panose="020B0600070205080204" pitchFamily="34" charset="-128"/>
              </a:rPr>
              <a:t>Revolution</a:t>
            </a: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E53AC80-DC1D-4238-9BAB-FF42E53D2432}" type="slidenum">
              <a:rPr lang="en-US" altLang="en-US" smtClean="0">
                <a:latin typeface="Calibri" panose="020F0502020204030204" pitchFamily="34" charset="0"/>
              </a:rPr>
              <a:pPr>
                <a:spcBef>
                  <a:spcPct val="0"/>
                </a:spcBef>
              </a:pPr>
              <a:t>15</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rPr>
              <a:t>Andreas Vesalius. (p.485)</a:t>
            </a:r>
          </a:p>
          <a:p>
            <a:r>
              <a:rPr lang="en-US" altLang="en-US">
                <a:latin typeface="Arial" panose="020B0604020202020204" pitchFamily="34" charset="0"/>
                <a:ea typeface="ＭＳ Ｐゴシック" panose="020B0600070205080204" pitchFamily="34" charset="-128"/>
              </a:rPr>
              <a:t>In this seventeenth-century French portrait of Andreas Vesalius, Vesalius is portrayed with one of his cadavers. His work established new understanding of the human body while the developments in artistic representation during the Renaissance allowed for more accurate representations of his findings, as seen here.</a:t>
            </a:r>
            <a:endParaRPr lang="en-US" altLang="en-US">
              <a:latin typeface="Calibri" panose="020F0502020204030204" pitchFamily="34" charset="0"/>
              <a:ea typeface="ＭＳ Ｐゴシック" panose="020B0600070205080204" pitchFamily="34" charset="-128"/>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4EB1AC39-7A97-4F2B-A298-BDC8F21991EB}" type="slidenum">
              <a:rPr lang="en-US" altLang="en-US" smtClean="0">
                <a:latin typeface="Calibri" panose="020F0502020204030204" pitchFamily="34" charset="0"/>
              </a:rPr>
              <a:pPr>
                <a:spcBef>
                  <a:spcPct val="0"/>
                </a:spcBef>
              </a:pPr>
              <a:t>18</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3" name="Picture 22" descr="Expbann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7938" y="6500813"/>
            <a:ext cx="91519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1" descr="Expbann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15875" y="-7938"/>
            <a:ext cx="9159875" cy="33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8600" y="644525"/>
            <a:ext cx="4324350"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48600" y="6149975"/>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2"/>
          <p:cNvSpPr>
            <a:spLocks noGrp="1" noChangeArrowheads="1"/>
          </p:cNvSpPr>
          <p:nvPr>
            <p:ph type="ctrTitle"/>
          </p:nvPr>
        </p:nvSpPr>
        <p:spPr>
          <a:xfrm>
            <a:off x="4552950" y="2895600"/>
            <a:ext cx="4432300" cy="2005013"/>
          </a:xfrm>
        </p:spPr>
        <p:txBody>
          <a:bodyPr/>
          <a:lstStyle>
            <a:lvl1pPr>
              <a:defRPr sz="3600">
                <a:effectLst>
                  <a:outerShdw blurRad="38100" dist="38100" dir="2700000" algn="tl">
                    <a:srgbClr val="FFFFFF"/>
                  </a:outerShdw>
                </a:effectLst>
                <a:latin typeface="Arial" charset="0"/>
              </a:defRPr>
            </a:lvl1pPr>
          </a:lstStyle>
          <a:p>
            <a:pPr lvl="0"/>
            <a:r>
              <a:rPr lang="en-US" noProof="0"/>
              <a:t>Click to edit Master title style</a:t>
            </a:r>
          </a:p>
        </p:txBody>
      </p:sp>
    </p:spTree>
    <p:extLst>
      <p:ext uri="{BB962C8B-B14F-4D97-AF65-F5344CB8AC3E}">
        <p14:creationId xmlns:p14="http://schemas.microsoft.com/office/powerpoint/2010/main" val="716879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10049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1542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0274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452188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3492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49288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1595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1333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65531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0041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55484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pic>
        <p:nvPicPr>
          <p:cNvPr id="1026" name="Picture 8" descr="Expbanna"/>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invGray">
          <a:xfrm>
            <a:off x="0" y="0"/>
            <a:ext cx="68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76200" y="76200"/>
            <a:ext cx="906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652463" y="1600200"/>
            <a:ext cx="8034337"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972"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Lst>
  <p:txStyles>
    <p:titleStyle>
      <a:lvl1pPr algn="ctr" rtl="0" eaLnBrk="0" fontAlgn="base" hangingPunct="0">
        <a:spcBef>
          <a:spcPct val="0"/>
        </a:spcBef>
        <a:spcAft>
          <a:spcPct val="0"/>
        </a:spcAft>
        <a:defRPr sz="40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000">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4000">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4000">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4000">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008040"/>
        </a:buClr>
        <a:buSzPct val="75000"/>
        <a:buFont typeface="Wingdings" panose="05000000000000000000" pitchFamily="2" charset="2"/>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008040"/>
        </a:buClr>
        <a:buSzPct val="75000"/>
        <a:buFont typeface="Wingdings" panose="05000000000000000000" pitchFamily="2" charset="2"/>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rgbClr val="008040"/>
        </a:buClr>
        <a:buSzPct val="75000"/>
        <a:buFont typeface="Wingdings" panose="05000000000000000000" pitchFamily="2" charset="2"/>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Title 1"/>
          <p:cNvSpPr>
            <a:spLocks noChangeArrowheads="1"/>
          </p:cNvSpPr>
          <p:nvPr/>
        </p:nvSpPr>
        <p:spPr bwMode="auto">
          <a:xfrm>
            <a:off x="4714875" y="2298700"/>
            <a:ext cx="416401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r>
              <a:rPr lang="en-US" sz="3000" dirty="0">
                <a:effectLst>
                  <a:outerShdw blurRad="38100" dist="38100" dir="2700000" algn="tl">
                    <a:srgbClr val="FFFFFF"/>
                  </a:outerShdw>
                </a:effectLst>
                <a:latin typeface="Calibri"/>
                <a:ea typeface="ＭＳ Ｐゴシック" charset="0"/>
                <a:cs typeface="Calibri"/>
              </a:rPr>
              <a:t>Chapter 16</a:t>
            </a:r>
            <a:endParaRPr lang="en-US" sz="3000" dirty="0">
              <a:latin typeface="Calibri"/>
              <a:ea typeface="ＭＳ Ｐゴシック" charset="0"/>
              <a:cs typeface="Calibri"/>
            </a:endParaRPr>
          </a:p>
        </p:txBody>
      </p:sp>
      <p:sp>
        <p:nvSpPr>
          <p:cNvPr id="28674" name="Rectangle 2"/>
          <p:cNvSpPr>
            <a:spLocks noGrp="1" noChangeArrowheads="1"/>
          </p:cNvSpPr>
          <p:nvPr>
            <p:ph type="ctrTitle"/>
          </p:nvPr>
        </p:nvSpPr>
        <p:spPr>
          <a:xfrm>
            <a:off x="4579938" y="2895600"/>
            <a:ext cx="4564062" cy="2743200"/>
          </a:xfrm>
        </p:spPr>
        <p:txBody>
          <a:bodyPr/>
          <a:lstStyle/>
          <a:p>
            <a:pPr eaLnBrk="1" hangingPunct="1">
              <a:defRPr/>
            </a:pPr>
            <a:r>
              <a:rPr lang="en-US" altLang="en-US" sz="3000" b="1" dirty="0">
                <a:solidFill>
                  <a:srgbClr val="008040"/>
                </a:solidFill>
                <a:effectLst>
                  <a:outerShdw blurRad="38100" dist="38100" dir="2700000" algn="tl">
                    <a:srgbClr val="C0C0C0"/>
                  </a:outerShdw>
                </a:effectLst>
                <a:latin typeface="Calibri" pitchFamily="34" charset="0"/>
                <a:ea typeface="ＭＳ Ｐゴシック" pitchFamily="34" charset="-128"/>
              </a:rPr>
              <a:t>Toward a New Heaven and a New Earth:</a:t>
            </a:r>
            <a:br>
              <a:rPr lang="en-US" altLang="en-US" sz="3000" b="1" dirty="0">
                <a:solidFill>
                  <a:srgbClr val="008040"/>
                </a:solidFill>
                <a:effectLst>
                  <a:outerShdw blurRad="38100" dist="38100" dir="2700000" algn="tl">
                    <a:srgbClr val="C0C0C0"/>
                  </a:outerShdw>
                </a:effectLst>
                <a:latin typeface="Calibri" pitchFamily="34" charset="0"/>
                <a:ea typeface="ＭＳ Ｐゴシック" pitchFamily="34" charset="-128"/>
              </a:rPr>
            </a:br>
            <a:r>
              <a:rPr lang="en-US" altLang="en-US" sz="3000" b="1" dirty="0">
                <a:solidFill>
                  <a:srgbClr val="008040"/>
                </a:solidFill>
                <a:effectLst>
                  <a:outerShdw blurRad="38100" dist="38100" dir="2700000" algn="tl">
                    <a:srgbClr val="C0C0C0"/>
                  </a:outerShdw>
                </a:effectLst>
                <a:latin typeface="Calibri" pitchFamily="34" charset="0"/>
                <a:ea typeface="ＭＳ Ｐゴシック" pitchFamily="34" charset="-128"/>
              </a:rPr>
              <a:t>The Scientific Revolution and the Emergence of Modern Science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9144000" cy="457200"/>
          </a:xfrm>
        </p:spPr>
        <p:txBody>
          <a:bodyPr/>
          <a:lstStyle/>
          <a:p>
            <a:pPr>
              <a:defRPr/>
            </a:pPr>
            <a:r>
              <a:rPr lang="en-US" sz="3000" kern="1200" dirty="0">
                <a:solidFill>
                  <a:srgbClr val="000000"/>
                </a:solidFill>
                <a:latin typeface="Calibri"/>
                <a:ea typeface="ＭＳ Ｐゴシック"/>
                <a:cs typeface="ＭＳ Ｐゴシック"/>
              </a:rPr>
              <a:t>The Telescope (Slide 1 of 2)</a:t>
            </a:r>
            <a:endParaRPr lang="en-US" dirty="0"/>
          </a:p>
        </p:txBody>
      </p:sp>
      <p:sp>
        <p:nvSpPr>
          <p:cNvPr id="16386"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p480</a:t>
            </a:r>
          </a:p>
        </p:txBody>
      </p:sp>
      <p:pic>
        <p:nvPicPr>
          <p:cNvPr id="1638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0463" y="612775"/>
            <a:ext cx="4283075"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2"/>
          <p:cNvSpPr>
            <a:spLocks noChangeArrowheads="1"/>
          </p:cNvSpPr>
          <p:nvPr/>
        </p:nvSpPr>
        <p:spPr bwMode="auto">
          <a:xfrm>
            <a:off x="650875" y="5453063"/>
            <a:ext cx="7924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000">
                <a:latin typeface="Calibri" panose="020F0502020204030204" pitchFamily="34" charset="0"/>
              </a:rPr>
              <a:t>The invention of the telescope enabled Europeans to inaugurate a new age in astronomy. Shown here is Johannes Hevelius, an eminent German-Polish</a:t>
            </a:r>
          </a:p>
          <a:p>
            <a:pPr>
              <a:spcBef>
                <a:spcPct val="0"/>
              </a:spcBef>
              <a:buClrTx/>
              <a:buSzTx/>
              <a:buFontTx/>
              <a:buNone/>
            </a:pPr>
            <a:r>
              <a:rPr lang="en-US" altLang="en-US" sz="2000">
                <a:latin typeface="Calibri" panose="020F0502020204030204" pitchFamily="34" charset="0"/>
              </a:rPr>
              <a:t>astrologer (1611–1697), making an observation with his telescope.</a:t>
            </a:r>
            <a:endParaRPr lang="en-US" altLang="en-US" sz="2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9144000" cy="457200"/>
          </a:xfrm>
        </p:spPr>
        <p:txBody>
          <a:bodyPr/>
          <a:lstStyle/>
          <a:p>
            <a:pPr>
              <a:defRPr/>
            </a:pPr>
            <a:r>
              <a:rPr lang="en-US" sz="3000" kern="1200" dirty="0">
                <a:solidFill>
                  <a:srgbClr val="000000"/>
                </a:solidFill>
                <a:latin typeface="Calibri"/>
                <a:ea typeface="ＭＳ Ｐゴシック"/>
                <a:cs typeface="ＭＳ Ｐゴシック"/>
              </a:rPr>
              <a:t>The Telescope (Slide 2 of 2)</a:t>
            </a:r>
            <a:endParaRPr lang="en-US" dirty="0"/>
          </a:p>
        </p:txBody>
      </p:sp>
      <p:sp>
        <p:nvSpPr>
          <p:cNvPr id="18434"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p480</a:t>
            </a:r>
          </a:p>
        </p:txBody>
      </p:sp>
      <p:pic>
        <p:nvPicPr>
          <p:cNvPr id="1843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0350" y="881063"/>
            <a:ext cx="3543300" cy="433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2"/>
          <p:cNvSpPr>
            <a:spLocks noChangeArrowheads="1"/>
          </p:cNvSpPr>
          <p:nvPr/>
        </p:nvSpPr>
        <p:spPr bwMode="auto">
          <a:xfrm>
            <a:off x="800100" y="5562600"/>
            <a:ext cx="7543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000">
                <a:latin typeface="Calibri" panose="020F0502020204030204" pitchFamily="34" charset="0"/>
              </a:rPr>
              <a:t>The photograph above shows Galileo’s original telescope, built in 1609.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noChangeArrowheads="1"/>
          </p:cNvSpPr>
          <p:nvPr>
            <p:ph type="title"/>
          </p:nvPr>
        </p:nvSpPr>
        <p:spPr>
          <a:xfrm>
            <a:off x="685800" y="0"/>
            <a:ext cx="8453437" cy="1143000"/>
          </a:xfrm>
        </p:spPr>
        <p:txBody>
          <a:bodyPr/>
          <a:lstStyle/>
          <a:p>
            <a:pPr eaLnBrk="1" hangingPunct="1"/>
            <a:r>
              <a:rPr lang="en-US" altLang="en-US" dirty="0">
                <a:latin typeface="Calibri" panose="020F0502020204030204" pitchFamily="34" charset="0"/>
                <a:ea typeface="ＭＳ Ｐゴシック" panose="020B0600070205080204" pitchFamily="34" charset="-128"/>
              </a:rPr>
              <a:t>Isaac Newton (1642 – 1727)</a:t>
            </a:r>
          </a:p>
        </p:txBody>
      </p:sp>
      <p:sp>
        <p:nvSpPr>
          <p:cNvPr id="20483" name="Rectangle 5"/>
          <p:cNvSpPr>
            <a:spLocks noGrp="1" noChangeArrowheads="1"/>
          </p:cNvSpPr>
          <p:nvPr>
            <p:ph type="body" idx="1"/>
          </p:nvPr>
        </p:nvSpPr>
        <p:spPr>
          <a:xfrm>
            <a:off x="685800" y="1177290"/>
            <a:ext cx="7769225" cy="5375910"/>
          </a:xfrm>
        </p:spPr>
        <p:txBody>
          <a:bodyPr/>
          <a:lstStyle/>
          <a:p>
            <a:pPr eaLnBrk="1" hangingPunct="1">
              <a:lnSpc>
                <a:spcPct val="90000"/>
              </a:lnSpc>
            </a:pPr>
            <a:r>
              <a:rPr lang="en-US" altLang="en-US" dirty="0">
                <a:latin typeface="Calibri" panose="020F0502020204030204" pitchFamily="34" charset="0"/>
                <a:ea typeface="ＭＳ Ｐゴシック" panose="020B0600070205080204" pitchFamily="34" charset="-128"/>
              </a:rPr>
              <a:t>Early Achievements</a:t>
            </a:r>
          </a:p>
          <a:p>
            <a:pPr lvl="1" eaLnBrk="1" hangingPunct="1">
              <a:lnSpc>
                <a:spcPct val="90000"/>
              </a:lnSpc>
            </a:pPr>
            <a:r>
              <a:rPr lang="en-US" altLang="en-US" dirty="0">
                <a:latin typeface="Calibri" panose="020F0502020204030204" pitchFamily="34" charset="0"/>
                <a:ea typeface="ＭＳ Ｐゴシック" panose="020B0600070205080204" pitchFamily="34" charset="-128"/>
              </a:rPr>
              <a:t>Invention of </a:t>
            </a:r>
            <a:r>
              <a:rPr lang="en-US" altLang="en-US" dirty="0" smtClean="0">
                <a:latin typeface="Calibri" panose="020F0502020204030204" pitchFamily="34" charset="0"/>
                <a:ea typeface="ＭＳ Ｐゴシック" panose="020B0600070205080204" pitchFamily="34" charset="-128"/>
              </a:rPr>
              <a:t>calculus- for calculating rates of change</a:t>
            </a:r>
          </a:p>
          <a:p>
            <a:pPr lvl="1" eaLnBrk="1" hangingPunct="1">
              <a:lnSpc>
                <a:spcPct val="90000"/>
              </a:lnSpc>
            </a:pPr>
            <a:r>
              <a:rPr lang="en-US" altLang="en-US" dirty="0" smtClean="0">
                <a:latin typeface="Calibri" panose="020F0502020204030204" pitchFamily="34" charset="0"/>
                <a:ea typeface="ＭＳ Ｐゴシック" panose="020B0600070205080204" pitchFamily="34" charset="-128"/>
              </a:rPr>
              <a:t>Composition of light, experiments with prisms</a:t>
            </a:r>
          </a:p>
          <a:p>
            <a:pPr lvl="2" eaLnBrk="1" hangingPunct="1">
              <a:lnSpc>
                <a:spcPct val="90000"/>
              </a:lnSpc>
            </a:pPr>
            <a:r>
              <a:rPr lang="en-US" altLang="en-US" dirty="0" smtClean="0">
                <a:latin typeface="Calibri" panose="020F0502020204030204" pitchFamily="34" charset="0"/>
                <a:ea typeface="ＭＳ Ｐゴシック" panose="020B0600070205080204" pitchFamily="34" charset="-128"/>
              </a:rPr>
              <a:t>“Optics”</a:t>
            </a:r>
          </a:p>
          <a:p>
            <a:pPr lvl="1" eaLnBrk="1" hangingPunct="1">
              <a:lnSpc>
                <a:spcPct val="90000"/>
              </a:lnSpc>
            </a:pPr>
            <a:r>
              <a:rPr lang="en-US" altLang="en-US" dirty="0" smtClean="0">
                <a:latin typeface="Calibri" panose="020F0502020204030204" pitchFamily="34" charset="0"/>
                <a:ea typeface="ＭＳ Ｐゴシック" panose="020B0600070205080204" pitchFamily="34" charset="-128"/>
              </a:rPr>
              <a:t>Professor of math at Cambridge</a:t>
            </a:r>
            <a:endParaRPr lang="en-US" altLang="en-US" dirty="0">
              <a:latin typeface="Calibri" panose="020F0502020204030204" pitchFamily="34" charset="0"/>
              <a:ea typeface="ＭＳ Ｐゴシック" panose="020B0600070205080204" pitchFamily="34" charset="-128"/>
            </a:endParaRPr>
          </a:p>
          <a:p>
            <a:pPr lvl="1" eaLnBrk="1" hangingPunct="1">
              <a:lnSpc>
                <a:spcPct val="90000"/>
              </a:lnSpc>
            </a:pPr>
            <a:r>
              <a:rPr lang="en-US" altLang="en-US" i="1" dirty="0">
                <a:latin typeface="Calibri" panose="020F0502020204030204" pitchFamily="34" charset="0"/>
                <a:ea typeface="ＭＳ Ｐゴシック" panose="020B0600070205080204" pitchFamily="34" charset="-128"/>
              </a:rPr>
              <a:t>Mathematical Principles of Natural Philosophy, or Principia </a:t>
            </a:r>
            <a:r>
              <a:rPr lang="en-US" altLang="en-US" dirty="0">
                <a:latin typeface="Calibri" panose="020F0502020204030204" pitchFamily="34" charset="0"/>
                <a:ea typeface="ＭＳ Ｐゴシック" panose="020B0600070205080204" pitchFamily="34" charset="-128"/>
              </a:rPr>
              <a:t>(1684 – 1686)</a:t>
            </a:r>
          </a:p>
          <a:p>
            <a:pPr eaLnBrk="1" hangingPunct="1">
              <a:lnSpc>
                <a:spcPct val="90000"/>
              </a:lnSpc>
            </a:pPr>
            <a:r>
              <a:rPr lang="en-US" altLang="en-US" dirty="0">
                <a:latin typeface="Calibri" panose="020F0502020204030204" pitchFamily="34" charset="0"/>
                <a:ea typeface="ＭＳ Ｐゴシック" panose="020B0600070205080204" pitchFamily="34" charset="-128"/>
              </a:rPr>
              <a:t>Newton and the </a:t>
            </a:r>
            <a:r>
              <a:rPr lang="en-US" altLang="en-US" dirty="0" smtClean="0">
                <a:latin typeface="Calibri" panose="020F0502020204030204" pitchFamily="34" charset="0"/>
                <a:ea typeface="ＭＳ Ｐゴシック" panose="020B0600070205080204" pitchFamily="34" charset="-128"/>
              </a:rPr>
              <a:t>Occult</a:t>
            </a:r>
          </a:p>
          <a:p>
            <a:pPr lvl="1" eaLnBrk="1" hangingPunct="1">
              <a:lnSpc>
                <a:spcPct val="90000"/>
              </a:lnSpc>
            </a:pPr>
            <a:r>
              <a:rPr lang="en-US" altLang="en-US" dirty="0" smtClean="0">
                <a:latin typeface="Calibri" panose="020F0502020204030204" pitchFamily="34" charset="0"/>
                <a:ea typeface="ＭＳ Ｐゴシック" panose="020B0600070205080204" pitchFamily="34" charset="-128"/>
              </a:rPr>
              <a:t>“The last of the magicians”</a:t>
            </a:r>
          </a:p>
          <a:p>
            <a:pPr lvl="1" eaLnBrk="1" hangingPunct="1">
              <a:lnSpc>
                <a:spcPct val="90000"/>
              </a:lnSpc>
            </a:pPr>
            <a:r>
              <a:rPr lang="en-US" altLang="en-US" dirty="0" smtClean="0">
                <a:latin typeface="Calibri" panose="020F0502020204030204" pitchFamily="34" charset="0"/>
                <a:ea typeface="ＭＳ Ｐゴシック" panose="020B0600070205080204" pitchFamily="34" charset="-128"/>
              </a:rPr>
              <a:t>Interest in alchemy and </a:t>
            </a:r>
            <a:r>
              <a:rPr lang="en-US" altLang="en-US" b="1" u="sng" dirty="0" err="1" smtClean="0">
                <a:latin typeface="Calibri" panose="020F0502020204030204" pitchFamily="34" charset="0"/>
                <a:ea typeface="ＭＳ Ｐゴシック" panose="020B0600070205080204" pitchFamily="34" charset="-128"/>
              </a:rPr>
              <a:t>hermeticism</a:t>
            </a:r>
            <a:r>
              <a:rPr lang="en-US" altLang="en-US" dirty="0" smtClean="0">
                <a:latin typeface="Calibri" panose="020F0502020204030204" pitchFamily="34" charset="0"/>
                <a:ea typeface="ＭＳ Ｐゴシック" panose="020B0600070205080204" pitchFamily="34" charset="-128"/>
              </a:rPr>
              <a:t> (theosophy and astrology)</a:t>
            </a:r>
            <a:endParaRPr lang="en-US" altLang="en-US" dirty="0">
              <a:latin typeface="Calibri" panose="020F0502020204030204" pitchFamily="34" charset="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4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Isaac Newton</a:t>
            </a:r>
            <a:endParaRPr lang="en-US" dirty="0"/>
          </a:p>
        </p:txBody>
      </p:sp>
      <p:sp>
        <p:nvSpPr>
          <p:cNvPr id="3" name="Content Placeholder 2"/>
          <p:cNvSpPr>
            <a:spLocks noGrp="1"/>
          </p:cNvSpPr>
          <p:nvPr>
            <p:ph idx="1"/>
          </p:nvPr>
        </p:nvSpPr>
        <p:spPr>
          <a:xfrm>
            <a:off x="652463" y="1143000"/>
            <a:ext cx="8034337" cy="5410200"/>
          </a:xfrm>
        </p:spPr>
        <p:txBody>
          <a:bodyPr/>
          <a:lstStyle/>
          <a:p>
            <a:pPr eaLnBrk="1" hangingPunct="1">
              <a:lnSpc>
                <a:spcPct val="90000"/>
              </a:lnSpc>
            </a:pPr>
            <a:r>
              <a:rPr lang="en-US" altLang="en-US" dirty="0">
                <a:latin typeface="Calibri" panose="020F0502020204030204" pitchFamily="34" charset="0"/>
                <a:ea typeface="ＭＳ Ｐゴシック" panose="020B0600070205080204" pitchFamily="34" charset="-128"/>
              </a:rPr>
              <a:t>Universal Law of Gravitation</a:t>
            </a:r>
          </a:p>
          <a:p>
            <a:pPr lvl="1" eaLnBrk="1" hangingPunct="1">
              <a:lnSpc>
                <a:spcPct val="90000"/>
              </a:lnSpc>
            </a:pPr>
            <a:r>
              <a:rPr lang="en-US" altLang="en-US" dirty="0">
                <a:latin typeface="Calibri" panose="020F0502020204030204" pitchFamily="34" charset="0"/>
                <a:ea typeface="ＭＳ Ｐゴシック" panose="020B0600070205080204" pitchFamily="34" charset="-128"/>
              </a:rPr>
              <a:t>A new cosmology</a:t>
            </a:r>
          </a:p>
          <a:p>
            <a:pPr lvl="2" eaLnBrk="1" hangingPunct="1">
              <a:lnSpc>
                <a:spcPct val="90000"/>
              </a:lnSpc>
            </a:pPr>
            <a:r>
              <a:rPr lang="en-US" altLang="en-US" dirty="0">
                <a:latin typeface="Calibri" panose="020F0502020204030204" pitchFamily="34" charset="0"/>
                <a:ea typeface="ＭＳ Ｐゴシック" panose="020B0600070205080204" pitchFamily="34" charset="-128"/>
              </a:rPr>
              <a:t>Three laws of </a:t>
            </a:r>
            <a:r>
              <a:rPr lang="en-US" altLang="en-US" dirty="0" smtClean="0">
                <a:latin typeface="Calibri" panose="020F0502020204030204" pitchFamily="34" charset="0"/>
                <a:ea typeface="ＭＳ Ｐゴシック" panose="020B0600070205080204" pitchFamily="34" charset="-128"/>
              </a:rPr>
              <a:t>motion</a:t>
            </a:r>
          </a:p>
          <a:p>
            <a:pPr lvl="2" eaLnBrk="1" hangingPunct="1">
              <a:lnSpc>
                <a:spcPct val="90000"/>
              </a:lnSpc>
            </a:pPr>
            <a:r>
              <a:rPr lang="en-US" altLang="en-US" dirty="0" smtClean="0">
                <a:latin typeface="Calibri" panose="020F0502020204030204" pitchFamily="34" charset="0"/>
                <a:ea typeface="ＭＳ Ｐゴシック" panose="020B0600070205080204" pitchFamily="34" charset="-128"/>
              </a:rPr>
              <a:t>Provided a synthesis of the work of his predecessors- explained why the planets move in ellipses</a:t>
            </a:r>
          </a:p>
          <a:p>
            <a:pPr lvl="2" eaLnBrk="1" hangingPunct="1">
              <a:lnSpc>
                <a:spcPct val="90000"/>
              </a:lnSpc>
            </a:pPr>
            <a:r>
              <a:rPr lang="en-US" altLang="en-US" b="1" dirty="0" smtClean="0">
                <a:latin typeface="Calibri" panose="020F0502020204030204" pitchFamily="34" charset="0"/>
                <a:ea typeface="ＭＳ Ｐゴシック" panose="020B0600070205080204" pitchFamily="34" charset="-128"/>
              </a:rPr>
              <a:t>One universal law, mathematically proved, governs the universe.</a:t>
            </a:r>
            <a:endParaRPr lang="en-US" altLang="en-US" b="1" dirty="0">
              <a:latin typeface="Calibri" panose="020F0502020204030204" pitchFamily="34" charset="0"/>
              <a:ea typeface="ＭＳ Ｐゴシック" panose="020B0600070205080204" pitchFamily="34" charset="-128"/>
            </a:endParaRPr>
          </a:p>
          <a:p>
            <a:pPr lvl="2" eaLnBrk="1" hangingPunct="1">
              <a:lnSpc>
                <a:spcPct val="90000"/>
              </a:lnSpc>
            </a:pPr>
            <a:r>
              <a:rPr lang="en-US" altLang="en-US" dirty="0">
                <a:latin typeface="Calibri" panose="020F0502020204030204" pitchFamily="34" charset="0"/>
                <a:ea typeface="ＭＳ Ｐゴシック" panose="020B0600070205080204" pitchFamily="34" charset="-128"/>
              </a:rPr>
              <a:t>Consequences: world seen in mechanistic terms</a:t>
            </a:r>
          </a:p>
          <a:p>
            <a:pPr lvl="3" eaLnBrk="1" hangingPunct="1">
              <a:lnSpc>
                <a:spcPct val="90000"/>
              </a:lnSpc>
            </a:pPr>
            <a:r>
              <a:rPr lang="en-US" altLang="en-US" dirty="0">
                <a:latin typeface="Calibri" panose="020F0502020204030204" pitchFamily="34" charset="0"/>
                <a:ea typeface="ＭＳ Ｐゴシック" panose="020B0600070205080204" pitchFamily="34" charset="-128"/>
              </a:rPr>
              <a:t>God </a:t>
            </a:r>
            <a:r>
              <a:rPr lang="en-US" altLang="en-US" dirty="0" smtClean="0">
                <a:latin typeface="Calibri" panose="020F0502020204030204" pitchFamily="34" charset="0"/>
                <a:ea typeface="ＭＳ Ｐゴシック" panose="020B0600070205080204" pitchFamily="34" charset="-128"/>
              </a:rPr>
              <a:t>is “everywhere present”</a:t>
            </a:r>
          </a:p>
          <a:p>
            <a:pPr lvl="3" eaLnBrk="1" hangingPunct="1">
              <a:lnSpc>
                <a:spcPct val="90000"/>
              </a:lnSpc>
            </a:pPr>
            <a:r>
              <a:rPr lang="en-US" altLang="en-US" dirty="0" smtClean="0">
                <a:latin typeface="Calibri" panose="020F0502020204030204" pitchFamily="34" charset="0"/>
                <a:ea typeface="ＭＳ Ｐゴシック" panose="020B0600070205080204" pitchFamily="34" charset="-128"/>
              </a:rPr>
              <a:t>The “world-machine” view- God is seen as a “clockmaker” who created the universe and set it to function on its own. </a:t>
            </a:r>
          </a:p>
          <a:p>
            <a:pPr lvl="3" eaLnBrk="1" hangingPunct="1">
              <a:lnSpc>
                <a:spcPct val="90000"/>
              </a:lnSpc>
            </a:pPr>
            <a:r>
              <a:rPr lang="en-US" altLang="en-US" dirty="0" smtClean="0">
                <a:latin typeface="Calibri" panose="020F0502020204030204" pitchFamily="34" charset="0"/>
                <a:ea typeface="ＭＳ Ｐゴシック" panose="020B0600070205080204" pitchFamily="34" charset="-128"/>
              </a:rPr>
              <a:t>Einstein’s theories will later alter this view.</a:t>
            </a:r>
          </a:p>
          <a:p>
            <a:pPr lvl="3" eaLnBrk="1" hangingPunct="1">
              <a:lnSpc>
                <a:spcPct val="90000"/>
              </a:lnSpc>
            </a:pPr>
            <a:r>
              <a:rPr lang="en-US" altLang="en-US" dirty="0" smtClean="0">
                <a:latin typeface="Calibri" panose="020F0502020204030204" pitchFamily="34" charset="0"/>
                <a:ea typeface="ＭＳ Ｐゴシック" panose="020B0600070205080204" pitchFamily="34" charset="-128"/>
              </a:rPr>
              <a:t>Widely accepted in England, took longer to accept elsewhere.</a:t>
            </a:r>
            <a:endParaRPr lang="en-US" altLang="en-US" dirty="0">
              <a:latin typeface="Calibri" panose="020F0502020204030204" pitchFamily="34" charset="0"/>
              <a:ea typeface="ＭＳ Ｐゴシック" panose="020B0600070205080204" pitchFamily="34" charset="-128"/>
            </a:endParaRPr>
          </a:p>
          <a:p>
            <a:endParaRPr lang="en-US" dirty="0"/>
          </a:p>
        </p:txBody>
      </p:sp>
    </p:spTree>
    <p:extLst>
      <p:ext uri="{BB962C8B-B14F-4D97-AF65-F5344CB8AC3E}">
        <p14:creationId xmlns:p14="http://schemas.microsoft.com/office/powerpoint/2010/main" val="275127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9144000" cy="457200"/>
          </a:xfrm>
        </p:spPr>
        <p:txBody>
          <a:bodyPr/>
          <a:lstStyle/>
          <a:p>
            <a:pPr>
              <a:defRPr/>
            </a:pPr>
            <a:r>
              <a:rPr lang="en-US" sz="3000" kern="1200" dirty="0">
                <a:solidFill>
                  <a:srgbClr val="000000"/>
                </a:solidFill>
                <a:latin typeface="Calibri"/>
                <a:ea typeface="ＭＳ Ｐゴシック"/>
                <a:cs typeface="ＭＳ Ｐゴシック"/>
              </a:rPr>
              <a:t>Isaac Newton</a:t>
            </a:r>
            <a:endParaRPr lang="en-US" dirty="0"/>
          </a:p>
        </p:txBody>
      </p:sp>
      <p:sp>
        <p:nvSpPr>
          <p:cNvPr id="21506"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p483</a:t>
            </a:r>
          </a:p>
        </p:txBody>
      </p:sp>
      <p:pic>
        <p:nvPicPr>
          <p:cNvPr id="2150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63838" y="762000"/>
            <a:ext cx="3616325"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2"/>
          <p:cNvSpPr>
            <a:spLocks noChangeArrowheads="1"/>
          </p:cNvSpPr>
          <p:nvPr/>
        </p:nvSpPr>
        <p:spPr bwMode="auto">
          <a:xfrm>
            <a:off x="1657350" y="5180013"/>
            <a:ext cx="5829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000">
                <a:latin typeface="Calibri" panose="020F0502020204030204" pitchFamily="34" charset="0"/>
              </a:rPr>
              <a:t>With a single law, that of universal gravitation, Isaac Newton was able to explain all motion in the universe. </a:t>
            </a:r>
            <a:endParaRPr lang="en-US" altLang="en-US" sz="2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533400"/>
            <a:ext cx="8458200" cy="457200"/>
          </a:xfrm>
        </p:spPr>
        <p:txBody>
          <a:bodyPr/>
          <a:lstStyle/>
          <a:p>
            <a:pPr>
              <a:defRPr/>
            </a:pPr>
            <a:r>
              <a:rPr lang="en-US" kern="1200" dirty="0">
                <a:solidFill>
                  <a:srgbClr val="000000"/>
                </a:solidFill>
                <a:latin typeface="Calibri"/>
                <a:ea typeface="ＭＳ Ｐゴシック"/>
                <a:cs typeface="ＭＳ Ｐゴシック"/>
              </a:rPr>
              <a:t>CHRONOLOGY Important Works of the Scientific Revolution</a:t>
            </a:r>
            <a:endParaRPr lang="en-US" dirty="0"/>
          </a:p>
        </p:txBody>
      </p:sp>
      <p:sp>
        <p:nvSpPr>
          <p:cNvPr id="23554"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p484</a:t>
            </a:r>
          </a:p>
        </p:txBody>
      </p:sp>
      <p:graphicFrame>
        <p:nvGraphicFramePr>
          <p:cNvPr id="6" name="Table 5"/>
          <p:cNvGraphicFramePr>
            <a:graphicFrameLocks noGrp="1"/>
          </p:cNvGraphicFramePr>
          <p:nvPr>
            <p:extLst>
              <p:ext uri="{D42A27DB-BD31-4B8C-83A1-F6EECF244321}">
                <p14:modId xmlns:p14="http://schemas.microsoft.com/office/powerpoint/2010/main" val="544942343"/>
              </p:ext>
            </p:extLst>
          </p:nvPr>
        </p:nvGraphicFramePr>
        <p:xfrm>
          <a:off x="966707" y="1524000"/>
          <a:ext cx="7896385" cy="4934420"/>
        </p:xfrm>
        <a:graphic>
          <a:graphicData uri="http://schemas.openxmlformats.org/drawingml/2006/table">
            <a:tbl>
              <a:tblPr firstRow="1">
                <a:tableStyleId>{5A111915-BE36-4E01-A7E5-04B1672EAD32}</a:tableStyleId>
              </a:tblPr>
              <a:tblGrid>
                <a:gridCol w="6448585">
                  <a:extLst>
                    <a:ext uri="{9D8B030D-6E8A-4147-A177-3AD203B41FA5}">
                      <a16:colId xmlns="" xmlns:a16="http://schemas.microsoft.com/office/drawing/2014/main" val="20000"/>
                    </a:ext>
                  </a:extLst>
                </a:gridCol>
                <a:gridCol w="1447800">
                  <a:extLst>
                    <a:ext uri="{9D8B030D-6E8A-4147-A177-3AD203B41FA5}">
                      <a16:colId xmlns="" xmlns:a16="http://schemas.microsoft.com/office/drawing/2014/main" val="20001"/>
                    </a:ext>
                  </a:extLst>
                </a:gridCol>
              </a:tblGrid>
              <a:tr h="552920">
                <a:tc>
                  <a:txBody>
                    <a:bodyPr/>
                    <a:lstStyle/>
                    <a:p>
                      <a:pPr marL="0" marR="0">
                        <a:lnSpc>
                          <a:spcPct val="115000"/>
                        </a:lnSpc>
                        <a:spcBef>
                          <a:spcPts val="0"/>
                        </a:spcBef>
                        <a:spcAft>
                          <a:spcPts val="0"/>
                        </a:spcAft>
                      </a:pPr>
                      <a:r>
                        <a:rPr lang="en-US" sz="2500" dirty="0">
                          <a:solidFill>
                            <a:schemeClr val="tx1"/>
                          </a:solidFill>
                          <a:effectLst/>
                          <a:latin typeface="Calibri" panose="020F0502020204030204" pitchFamily="34" charset="0"/>
                        </a:rPr>
                        <a:t>Work</a:t>
                      </a:r>
                      <a:endParaRPr lang="en-US" sz="2500" i="1" dirty="0">
                        <a:solidFill>
                          <a:schemeClr val="tx1"/>
                        </a:solidFill>
                        <a:effectLst/>
                        <a:latin typeface="Calibri" panose="020F0502020204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2500" dirty="0">
                          <a:solidFill>
                            <a:schemeClr val="tx1"/>
                          </a:solidFill>
                          <a:effectLst/>
                          <a:latin typeface="Calibri" panose="020F0502020204030204" pitchFamily="34" charset="0"/>
                        </a:rPr>
                        <a:t>Dates</a:t>
                      </a:r>
                      <a:endParaRPr lang="en-US" sz="2500" dirty="0">
                        <a:solidFill>
                          <a:schemeClr val="tx1"/>
                        </a:solidFill>
                        <a:effectLst/>
                        <a:latin typeface="Calibri" panose="020F0502020204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674195">
                <a:tc>
                  <a:txBody>
                    <a:bodyPr/>
                    <a:lstStyle/>
                    <a:p>
                      <a:pPr marL="0" marR="0">
                        <a:lnSpc>
                          <a:spcPct val="115000"/>
                        </a:lnSpc>
                        <a:spcBef>
                          <a:spcPts val="0"/>
                        </a:spcBef>
                        <a:spcAft>
                          <a:spcPts val="0"/>
                        </a:spcAft>
                      </a:pPr>
                      <a:r>
                        <a:rPr lang="en-US" sz="2500" b="0" i="0" dirty="0">
                          <a:effectLst/>
                          <a:latin typeface="Calibri" panose="020F0502020204030204" pitchFamily="34" charset="0"/>
                        </a:rPr>
                        <a:t>Copernicus, </a:t>
                      </a:r>
                      <a:r>
                        <a:rPr lang="en-US" sz="2500" b="0" i="1" dirty="0">
                          <a:effectLst/>
                          <a:latin typeface="Calibri" panose="020F0502020204030204" pitchFamily="34" charset="0"/>
                        </a:rPr>
                        <a:t>On the Revolutions of the Heavenly Spheres</a:t>
                      </a:r>
                      <a:endParaRPr lang="en-US" sz="2500" b="0" i="1" dirty="0">
                        <a:effectLst/>
                        <a:latin typeface="Calibri" panose="020F0502020204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2500" dirty="0">
                          <a:effectLst/>
                          <a:latin typeface="Calibri" panose="020F0502020204030204" pitchFamily="34" charset="0"/>
                        </a:rPr>
                        <a:t>1543</a:t>
                      </a:r>
                      <a:endParaRPr lang="en-US" sz="2500" dirty="0">
                        <a:effectLst/>
                        <a:latin typeface="Calibri" panose="020F0502020204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409897">
                <a:tc>
                  <a:txBody>
                    <a:bodyPr/>
                    <a:lstStyle/>
                    <a:p>
                      <a:pPr marL="0" marR="0">
                        <a:lnSpc>
                          <a:spcPct val="115000"/>
                        </a:lnSpc>
                        <a:spcBef>
                          <a:spcPts val="0"/>
                        </a:spcBef>
                        <a:spcAft>
                          <a:spcPts val="0"/>
                        </a:spcAft>
                      </a:pPr>
                      <a:r>
                        <a:rPr lang="en-US" sz="2500" b="0" i="0" dirty="0">
                          <a:effectLst/>
                          <a:latin typeface="Calibri" panose="020F0502020204030204" pitchFamily="34" charset="0"/>
                        </a:rPr>
                        <a:t>Vesalius, </a:t>
                      </a:r>
                      <a:r>
                        <a:rPr lang="en-US" sz="2500" b="0" i="1" dirty="0">
                          <a:effectLst/>
                          <a:latin typeface="Calibri" panose="020F0502020204030204" pitchFamily="34" charset="0"/>
                        </a:rPr>
                        <a:t>On the Fabric of the Human Body</a:t>
                      </a:r>
                      <a:endParaRPr lang="en-US" sz="2500" b="0" i="1" dirty="0">
                        <a:effectLst/>
                        <a:latin typeface="Calibri" panose="020F0502020204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2500" dirty="0">
                          <a:effectLst/>
                          <a:latin typeface="Calibri" panose="020F0502020204030204" pitchFamily="34" charset="0"/>
                        </a:rPr>
                        <a:t>1543</a:t>
                      </a:r>
                      <a:endParaRPr lang="en-US" sz="2500" dirty="0">
                        <a:effectLst/>
                        <a:latin typeface="Calibri" panose="020F0502020204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409897">
                <a:tc>
                  <a:txBody>
                    <a:bodyPr/>
                    <a:lstStyle/>
                    <a:p>
                      <a:pPr marL="0" marR="0">
                        <a:lnSpc>
                          <a:spcPct val="115000"/>
                        </a:lnSpc>
                        <a:spcBef>
                          <a:spcPts val="0"/>
                        </a:spcBef>
                        <a:spcAft>
                          <a:spcPts val="0"/>
                        </a:spcAft>
                      </a:pPr>
                      <a:r>
                        <a:rPr lang="en-US" sz="2500" b="0" i="0" dirty="0">
                          <a:effectLst/>
                          <a:latin typeface="Calibri" panose="020F0502020204030204" pitchFamily="34" charset="0"/>
                        </a:rPr>
                        <a:t>Galileo, </a:t>
                      </a:r>
                      <a:r>
                        <a:rPr lang="en-US" sz="2500" b="0" i="1" dirty="0">
                          <a:effectLst/>
                          <a:latin typeface="Calibri" panose="020F0502020204030204" pitchFamily="34" charset="0"/>
                        </a:rPr>
                        <a:t>The Starry Messenger</a:t>
                      </a:r>
                      <a:endParaRPr lang="en-US" sz="2500" b="0" i="1" dirty="0">
                        <a:effectLst/>
                        <a:latin typeface="Calibri" panose="020F0502020204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2500" dirty="0">
                          <a:effectLst/>
                          <a:latin typeface="Calibri" panose="020F0502020204030204" pitchFamily="34" charset="0"/>
                        </a:rPr>
                        <a:t>1610</a:t>
                      </a:r>
                      <a:endParaRPr lang="en-US" sz="2500" dirty="0">
                        <a:effectLst/>
                        <a:latin typeface="Calibri" panose="020F0502020204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409897">
                <a:tc>
                  <a:txBody>
                    <a:bodyPr/>
                    <a:lstStyle/>
                    <a:p>
                      <a:pPr marL="0" marR="0">
                        <a:lnSpc>
                          <a:spcPct val="115000"/>
                        </a:lnSpc>
                        <a:spcBef>
                          <a:spcPts val="0"/>
                        </a:spcBef>
                        <a:spcAft>
                          <a:spcPts val="0"/>
                        </a:spcAft>
                      </a:pPr>
                      <a:r>
                        <a:rPr lang="en-US" sz="2500" b="0" i="0" dirty="0">
                          <a:effectLst/>
                          <a:latin typeface="Calibri" panose="020F0502020204030204" pitchFamily="34" charset="0"/>
                        </a:rPr>
                        <a:t>Harvey, </a:t>
                      </a:r>
                      <a:r>
                        <a:rPr lang="en-US" sz="2500" b="0" i="1" dirty="0">
                          <a:effectLst/>
                          <a:latin typeface="Calibri" panose="020F0502020204030204" pitchFamily="34" charset="0"/>
                        </a:rPr>
                        <a:t>On the Motion of the Heart and Blood</a:t>
                      </a:r>
                      <a:endParaRPr lang="en-US" sz="2500" b="0" i="1" dirty="0">
                        <a:effectLst/>
                        <a:latin typeface="Calibri" panose="020F0502020204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2500" dirty="0">
                          <a:effectLst/>
                          <a:latin typeface="Calibri" panose="020F0502020204030204" pitchFamily="34" charset="0"/>
                        </a:rPr>
                        <a:t>1628</a:t>
                      </a:r>
                      <a:endParaRPr lang="en-US" sz="2500" dirty="0">
                        <a:effectLst/>
                        <a:latin typeface="Calibri" panose="020F0502020204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409897">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500" b="0" i="0" dirty="0">
                          <a:effectLst/>
                          <a:latin typeface="Calibri" panose="020F0502020204030204" pitchFamily="34" charset="0"/>
                        </a:rPr>
                        <a:t>Galileo, </a:t>
                      </a:r>
                      <a:r>
                        <a:rPr lang="en-US" sz="2500" b="0" i="1" dirty="0">
                          <a:effectLst/>
                          <a:latin typeface="Calibri" panose="020F0502020204030204" pitchFamily="34" charset="0"/>
                        </a:rPr>
                        <a:t>Dialogue on the Two Chief World Systems</a:t>
                      </a:r>
                      <a:endParaRPr lang="en-US" sz="2500" b="0" i="1" dirty="0">
                        <a:effectLst/>
                        <a:latin typeface="Calibri" panose="020F0502020204030204" pitchFamily="34" charset="0"/>
                        <a:ea typeface="Calibri"/>
                        <a:cs typeface="Times New Roman"/>
                      </a:endParaRPr>
                    </a:p>
                    <a:p>
                      <a:pPr marL="0" marR="0">
                        <a:lnSpc>
                          <a:spcPct val="115000"/>
                        </a:lnSpc>
                        <a:spcBef>
                          <a:spcPts val="0"/>
                        </a:spcBef>
                        <a:spcAft>
                          <a:spcPts val="0"/>
                        </a:spcAft>
                      </a:pPr>
                      <a:endParaRPr lang="en-US" sz="2500" b="0" i="1" dirty="0">
                        <a:effectLst/>
                        <a:latin typeface="Calibri" panose="020F0502020204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2500" dirty="0">
                          <a:effectLst/>
                          <a:latin typeface="Calibri" panose="020F0502020204030204" pitchFamily="34" charset="0"/>
                          <a:ea typeface="Calibri"/>
                          <a:cs typeface="Times New Roman"/>
                        </a:rPr>
                        <a:t>1632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609030598"/>
                  </a:ext>
                </a:extLst>
              </a:tr>
              <a:tr h="409897">
                <a:tc>
                  <a:txBody>
                    <a:bodyPr/>
                    <a:lstStyle/>
                    <a:p>
                      <a:pPr marL="0" marR="0">
                        <a:lnSpc>
                          <a:spcPct val="115000"/>
                        </a:lnSpc>
                        <a:spcBef>
                          <a:spcPts val="0"/>
                        </a:spcBef>
                        <a:spcAft>
                          <a:spcPts val="0"/>
                        </a:spcAft>
                      </a:pPr>
                      <a:r>
                        <a:rPr lang="en-US" sz="2500" b="0" i="0" dirty="0">
                          <a:effectLst/>
                          <a:latin typeface="Calibri" panose="020F0502020204030204" pitchFamily="34" charset="0"/>
                        </a:rPr>
                        <a:t>Cavendish, </a:t>
                      </a:r>
                      <a:r>
                        <a:rPr lang="en-US" sz="2500" b="0" i="1" dirty="0">
                          <a:effectLst/>
                          <a:latin typeface="Calibri" panose="020F0502020204030204" pitchFamily="34" charset="0"/>
                        </a:rPr>
                        <a:t>Grounds of Natural Philosophy</a:t>
                      </a:r>
                      <a:endParaRPr lang="en-US" sz="2500" b="0" i="1" dirty="0">
                        <a:effectLst/>
                        <a:latin typeface="Calibri" panose="020F0502020204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2500" dirty="0">
                          <a:effectLst/>
                          <a:latin typeface="Calibri" panose="020F0502020204030204" pitchFamily="34" charset="0"/>
                        </a:rPr>
                        <a:t>1668</a:t>
                      </a:r>
                      <a:endParaRPr lang="en-US" sz="2500" dirty="0">
                        <a:effectLst/>
                        <a:latin typeface="Calibri" panose="020F0502020204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409897">
                <a:tc>
                  <a:txBody>
                    <a:bodyPr/>
                    <a:lstStyle/>
                    <a:p>
                      <a:pPr marL="0" marR="0">
                        <a:lnSpc>
                          <a:spcPct val="115000"/>
                        </a:lnSpc>
                        <a:spcBef>
                          <a:spcPts val="0"/>
                        </a:spcBef>
                        <a:spcAft>
                          <a:spcPts val="0"/>
                        </a:spcAft>
                      </a:pPr>
                      <a:r>
                        <a:rPr lang="en-US" sz="2500" b="0" i="0" dirty="0">
                          <a:effectLst/>
                          <a:latin typeface="Calibri" panose="020F0502020204030204" pitchFamily="34" charset="0"/>
                        </a:rPr>
                        <a:t>Newton, </a:t>
                      </a:r>
                      <a:r>
                        <a:rPr lang="en-US" sz="2500" b="0" i="1" dirty="0">
                          <a:effectLst/>
                          <a:latin typeface="Calibri" panose="020F0502020204030204" pitchFamily="34" charset="0"/>
                        </a:rPr>
                        <a:t>Principia</a:t>
                      </a:r>
                      <a:endParaRPr lang="en-US" sz="2500" b="0" i="1" dirty="0">
                        <a:effectLst/>
                        <a:latin typeface="Calibri" panose="020F0502020204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2500" dirty="0">
                          <a:effectLst/>
                          <a:latin typeface="Calibri" panose="020F0502020204030204" pitchFamily="34" charset="0"/>
                        </a:rPr>
                        <a:t>1687</a:t>
                      </a:r>
                      <a:endParaRPr lang="en-US" sz="2500" dirty="0">
                        <a:effectLst/>
                        <a:latin typeface="Calibri" panose="020F0502020204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noChangeArrowheads="1"/>
          </p:cNvSpPr>
          <p:nvPr>
            <p:ph type="title"/>
          </p:nvPr>
        </p:nvSpPr>
        <p:spPr>
          <a:xfrm>
            <a:off x="685800" y="-28575"/>
            <a:ext cx="8458200" cy="638175"/>
          </a:xfrm>
        </p:spPr>
        <p:txBody>
          <a:bodyPr/>
          <a:lstStyle/>
          <a:p>
            <a:pPr eaLnBrk="1" hangingPunct="1"/>
            <a:r>
              <a:rPr lang="en-US" altLang="en-US" dirty="0">
                <a:latin typeface="Calibri" panose="020F0502020204030204" pitchFamily="34" charset="0"/>
                <a:ea typeface="ＭＳ Ｐゴシック" panose="020B0600070205080204" pitchFamily="34" charset="-128"/>
              </a:rPr>
              <a:t>Advances in Medicine and Chemistry</a:t>
            </a:r>
          </a:p>
        </p:txBody>
      </p:sp>
      <p:sp>
        <p:nvSpPr>
          <p:cNvPr id="23554" name="Rectangle 5"/>
          <p:cNvSpPr>
            <a:spLocks noGrp="1" noChangeArrowheads="1"/>
          </p:cNvSpPr>
          <p:nvPr>
            <p:ph type="body" idx="1"/>
          </p:nvPr>
        </p:nvSpPr>
        <p:spPr>
          <a:xfrm>
            <a:off x="685800" y="990600"/>
            <a:ext cx="8458200" cy="5867400"/>
          </a:xfrm>
        </p:spPr>
        <p:txBody>
          <a:bodyPr/>
          <a:lstStyle/>
          <a:p>
            <a:pPr marL="347472" eaLnBrk="1" hangingPunct="1">
              <a:lnSpc>
                <a:spcPct val="90000"/>
              </a:lnSpc>
              <a:defRPr/>
            </a:pPr>
            <a:r>
              <a:rPr lang="en-US" altLang="en-US" dirty="0">
                <a:latin typeface="Calibri" pitchFamily="34" charset="0"/>
                <a:ea typeface="ＭＳ Ｐゴシック" pitchFamily="34" charset="-128"/>
              </a:rPr>
              <a:t>Galenic hypotheses; purging and bleeding; herbal medicines </a:t>
            </a:r>
          </a:p>
          <a:p>
            <a:pPr eaLnBrk="1" hangingPunct="1">
              <a:lnSpc>
                <a:spcPct val="90000"/>
              </a:lnSpc>
              <a:defRPr/>
            </a:pPr>
            <a:r>
              <a:rPr lang="en-US" altLang="en-US" dirty="0" smtClean="0">
                <a:latin typeface="Calibri" pitchFamily="34" charset="0"/>
                <a:ea typeface="ＭＳ Ｐゴシック" pitchFamily="34" charset="-128"/>
              </a:rPr>
              <a:t>Paracelsus (1493 – 1541)</a:t>
            </a:r>
          </a:p>
          <a:p>
            <a:pPr lvl="1" eaLnBrk="1" hangingPunct="1">
              <a:lnSpc>
                <a:spcPct val="90000"/>
              </a:lnSpc>
              <a:defRPr/>
            </a:pPr>
            <a:r>
              <a:rPr lang="en-US" altLang="en-US" dirty="0" smtClean="0">
                <a:latin typeface="Calibri" pitchFamily="34" charset="0"/>
                <a:ea typeface="ＭＳ Ｐゴシック" pitchFamily="34" charset="-128"/>
              </a:rPr>
              <a:t>“Father of modern medicine”</a:t>
            </a:r>
          </a:p>
          <a:p>
            <a:pPr lvl="1" eaLnBrk="1" hangingPunct="1">
              <a:lnSpc>
                <a:spcPct val="90000"/>
              </a:lnSpc>
              <a:defRPr/>
            </a:pPr>
            <a:r>
              <a:rPr lang="en-US" altLang="en-US" dirty="0" smtClean="0">
                <a:latin typeface="Calibri" pitchFamily="34" charset="0"/>
                <a:ea typeface="ＭＳ Ｐゴシック" pitchFamily="34" charset="-128"/>
              </a:rPr>
              <a:t>Rejection of Aristotle and Galen</a:t>
            </a:r>
          </a:p>
          <a:p>
            <a:pPr lvl="1" eaLnBrk="1" hangingPunct="1">
              <a:lnSpc>
                <a:spcPct val="90000"/>
              </a:lnSpc>
              <a:defRPr/>
            </a:pPr>
            <a:r>
              <a:rPr lang="en-US" altLang="en-US" dirty="0" smtClean="0">
                <a:latin typeface="Calibri" pitchFamily="34" charset="0"/>
                <a:ea typeface="ＭＳ Ｐゴシック" pitchFamily="34" charset="-128"/>
              </a:rPr>
              <a:t>The macrocosmic-microcosmic principle</a:t>
            </a:r>
          </a:p>
          <a:p>
            <a:pPr lvl="1" eaLnBrk="1" hangingPunct="1">
              <a:lnSpc>
                <a:spcPct val="90000"/>
              </a:lnSpc>
              <a:defRPr/>
            </a:pPr>
            <a:r>
              <a:rPr lang="en-US" altLang="en-US" dirty="0" smtClean="0">
                <a:latin typeface="Calibri" pitchFamily="34" charset="0"/>
                <a:ea typeface="ＭＳ Ｐゴシック" pitchFamily="34" charset="-128"/>
              </a:rPr>
              <a:t>“Like cures like”</a:t>
            </a:r>
          </a:p>
          <a:p>
            <a:pPr lvl="1" eaLnBrk="1" hangingPunct="1">
              <a:lnSpc>
                <a:spcPct val="90000"/>
              </a:lnSpc>
              <a:defRPr/>
            </a:pPr>
            <a:r>
              <a:rPr lang="en-US" altLang="en-US" dirty="0" smtClean="0">
                <a:latin typeface="Calibri" pitchFamily="34" charset="0"/>
                <a:ea typeface="ＭＳ Ｐゴシック" pitchFamily="34" charset="-128"/>
              </a:rPr>
              <a:t>Disease is result of “chemical imbalance”</a:t>
            </a:r>
          </a:p>
          <a:p>
            <a:pPr marL="0" indent="0" eaLnBrk="1" hangingPunct="1">
              <a:lnSpc>
                <a:spcPct val="90000"/>
              </a:lnSpc>
              <a:buNone/>
              <a:defRPr/>
            </a:pPr>
            <a:endParaRPr lang="en-US" altLang="en-US" dirty="0">
              <a:latin typeface="Calibri" pitchFamily="34" charset="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55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55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55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55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55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8382000" cy="457200"/>
          </a:xfrm>
        </p:spPr>
        <p:txBody>
          <a:bodyPr/>
          <a:lstStyle/>
          <a:p>
            <a:r>
              <a:rPr lang="en-US" sz="3600" dirty="0" smtClean="0"/>
              <a:t>Advances in Medicine and Chemistry</a:t>
            </a:r>
            <a:endParaRPr lang="en-US" sz="3600" dirty="0"/>
          </a:p>
        </p:txBody>
      </p:sp>
      <p:sp>
        <p:nvSpPr>
          <p:cNvPr id="3" name="Content Placeholder 2"/>
          <p:cNvSpPr>
            <a:spLocks noGrp="1"/>
          </p:cNvSpPr>
          <p:nvPr>
            <p:ph idx="1"/>
          </p:nvPr>
        </p:nvSpPr>
        <p:spPr>
          <a:xfrm>
            <a:off x="652463" y="762000"/>
            <a:ext cx="8034337" cy="6019800"/>
          </a:xfrm>
        </p:spPr>
        <p:txBody>
          <a:bodyPr/>
          <a:lstStyle/>
          <a:p>
            <a:pPr eaLnBrk="1" hangingPunct="1">
              <a:lnSpc>
                <a:spcPct val="90000"/>
              </a:lnSpc>
              <a:defRPr/>
            </a:pPr>
            <a:r>
              <a:rPr lang="en-US" altLang="en-US" dirty="0">
                <a:latin typeface="Calibri" pitchFamily="34" charset="0"/>
                <a:ea typeface="ＭＳ Ｐゴシック" pitchFamily="34" charset="-128"/>
              </a:rPr>
              <a:t>Andreas Vesalius (1514 – 1564)</a:t>
            </a:r>
          </a:p>
          <a:p>
            <a:pPr lvl="1" eaLnBrk="1" hangingPunct="1">
              <a:lnSpc>
                <a:spcPct val="90000"/>
              </a:lnSpc>
              <a:defRPr/>
            </a:pPr>
            <a:r>
              <a:rPr lang="en-US" altLang="en-US" i="1" dirty="0">
                <a:latin typeface="Calibri" pitchFamily="34" charset="0"/>
                <a:ea typeface="ＭＳ Ｐゴシック" pitchFamily="34" charset="-128"/>
              </a:rPr>
              <a:t>On the Fabric of the Human Body </a:t>
            </a:r>
            <a:r>
              <a:rPr lang="en-US" altLang="en-US" dirty="0">
                <a:latin typeface="Calibri" pitchFamily="34" charset="0"/>
                <a:ea typeface="ＭＳ Ｐゴシック" pitchFamily="34" charset="-128"/>
              </a:rPr>
              <a:t>(1543)</a:t>
            </a:r>
          </a:p>
          <a:p>
            <a:pPr lvl="2" eaLnBrk="1" hangingPunct="1">
              <a:lnSpc>
                <a:spcPct val="90000"/>
              </a:lnSpc>
              <a:defRPr/>
            </a:pPr>
            <a:r>
              <a:rPr lang="en-US" altLang="en-US" dirty="0">
                <a:latin typeface="Calibri" pitchFamily="34" charset="0"/>
                <a:ea typeface="ＭＳ Ｐゴシック" pitchFamily="34" charset="-128"/>
              </a:rPr>
              <a:t>Based on dissection of a human body</a:t>
            </a:r>
          </a:p>
          <a:p>
            <a:pPr lvl="2" eaLnBrk="1" hangingPunct="1">
              <a:lnSpc>
                <a:spcPct val="90000"/>
              </a:lnSpc>
              <a:defRPr/>
            </a:pPr>
            <a:r>
              <a:rPr lang="en-US" altLang="en-US" dirty="0">
                <a:latin typeface="Calibri" pitchFamily="34" charset="0"/>
                <a:ea typeface="ＭＳ Ｐゴシック" pitchFamily="34" charset="-128"/>
              </a:rPr>
              <a:t>Book would not have been possible without Renaissance artistic advances and printing press advances.</a:t>
            </a:r>
          </a:p>
          <a:p>
            <a:pPr lvl="2" eaLnBrk="1" hangingPunct="1">
              <a:lnSpc>
                <a:spcPct val="90000"/>
              </a:lnSpc>
              <a:defRPr/>
            </a:pPr>
            <a:r>
              <a:rPr lang="en-US" altLang="en-US" dirty="0">
                <a:latin typeface="Calibri" pitchFamily="34" charset="0"/>
                <a:ea typeface="ＭＳ Ｐゴシック" pitchFamily="34" charset="-128"/>
              </a:rPr>
              <a:t>Origins of blood vessels: the heart, not the liver</a:t>
            </a:r>
          </a:p>
          <a:p>
            <a:pPr eaLnBrk="1" hangingPunct="1">
              <a:lnSpc>
                <a:spcPct val="90000"/>
              </a:lnSpc>
              <a:defRPr/>
            </a:pPr>
            <a:r>
              <a:rPr lang="en-US" altLang="en-US" dirty="0">
                <a:latin typeface="Calibri" pitchFamily="34" charset="0"/>
                <a:ea typeface="ＭＳ Ｐゴシック" pitchFamily="34" charset="-128"/>
              </a:rPr>
              <a:t>William Harvey (1578 – 1657)</a:t>
            </a:r>
          </a:p>
          <a:p>
            <a:pPr lvl="1" eaLnBrk="1" hangingPunct="1">
              <a:lnSpc>
                <a:spcPct val="90000"/>
              </a:lnSpc>
              <a:defRPr/>
            </a:pPr>
            <a:r>
              <a:rPr lang="en-US" altLang="en-US" i="1" dirty="0">
                <a:latin typeface="Calibri" pitchFamily="34" charset="0"/>
                <a:ea typeface="ＭＳ Ｐゴシック" pitchFamily="34" charset="-128"/>
              </a:rPr>
              <a:t>On the Motion of the Heart and Blood </a:t>
            </a:r>
            <a:r>
              <a:rPr lang="en-US" altLang="en-US" dirty="0">
                <a:latin typeface="Calibri" pitchFamily="34" charset="0"/>
                <a:ea typeface="ＭＳ Ｐゴシック" pitchFamily="34" charset="-128"/>
              </a:rPr>
              <a:t>(1628)</a:t>
            </a:r>
          </a:p>
          <a:p>
            <a:pPr eaLnBrk="1" hangingPunct="1">
              <a:lnSpc>
                <a:spcPct val="90000"/>
              </a:lnSpc>
              <a:defRPr/>
            </a:pPr>
            <a:r>
              <a:rPr lang="en-US" altLang="en-US" dirty="0">
                <a:latin typeface="Calibri" pitchFamily="34" charset="0"/>
                <a:ea typeface="ＭＳ Ｐゴシック" pitchFamily="34" charset="-128"/>
              </a:rPr>
              <a:t>Chemistry</a:t>
            </a:r>
          </a:p>
          <a:p>
            <a:pPr lvl="1" eaLnBrk="1" hangingPunct="1">
              <a:lnSpc>
                <a:spcPct val="90000"/>
              </a:lnSpc>
              <a:defRPr/>
            </a:pPr>
            <a:r>
              <a:rPr lang="en-US" altLang="en-US" dirty="0">
                <a:latin typeface="Calibri" pitchFamily="34" charset="0"/>
                <a:ea typeface="ＭＳ Ｐゴシック" pitchFamily="34" charset="-128"/>
              </a:rPr>
              <a:t>Robert Boyle (1627 – 1691)</a:t>
            </a:r>
          </a:p>
          <a:p>
            <a:pPr lvl="1" eaLnBrk="1" hangingPunct="1">
              <a:lnSpc>
                <a:spcPct val="90000"/>
              </a:lnSpc>
              <a:defRPr/>
            </a:pPr>
            <a:r>
              <a:rPr lang="en-US" altLang="en-US" dirty="0">
                <a:latin typeface="Calibri" pitchFamily="34" charset="0"/>
                <a:ea typeface="ＭＳ Ｐゴシック" pitchFamily="34" charset="-128"/>
              </a:rPr>
              <a:t>Antoine Lavoisier (1743 – 1794</a:t>
            </a:r>
            <a:r>
              <a:rPr lang="en-US" altLang="en-US" dirty="0" smtClean="0">
                <a:latin typeface="Calibri" pitchFamily="34" charset="0"/>
                <a:ea typeface="ＭＳ Ｐゴシック" pitchFamily="34" charset="-128"/>
              </a:rPr>
              <a:t>)</a:t>
            </a:r>
          </a:p>
          <a:p>
            <a:pPr lvl="2" eaLnBrk="1" hangingPunct="1">
              <a:lnSpc>
                <a:spcPct val="90000"/>
              </a:lnSpc>
              <a:defRPr/>
            </a:pPr>
            <a:r>
              <a:rPr lang="en-US" altLang="en-US" dirty="0" smtClean="0">
                <a:latin typeface="Calibri" pitchFamily="34" charset="0"/>
                <a:ea typeface="ＭＳ Ｐゴシック" pitchFamily="34" charset="-128"/>
              </a:rPr>
              <a:t>Atoms, chemical elements, and rules of chemical combination</a:t>
            </a:r>
            <a:endParaRPr lang="en-US" altLang="en-US" dirty="0">
              <a:latin typeface="Calibri" pitchFamily="34" charset="0"/>
              <a:ea typeface="ＭＳ Ｐゴシック" pitchFamily="34" charset="-128"/>
            </a:endParaRPr>
          </a:p>
          <a:p>
            <a:endParaRPr lang="en-US" dirty="0"/>
          </a:p>
        </p:txBody>
      </p:sp>
    </p:spTree>
    <p:extLst>
      <p:ext uri="{BB962C8B-B14F-4D97-AF65-F5344CB8AC3E}">
        <p14:creationId xmlns:p14="http://schemas.microsoft.com/office/powerpoint/2010/main" val="276882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8" name="Title 1"/>
          <p:cNvSpPr>
            <a:spLocks noGrp="1"/>
          </p:cNvSpPr>
          <p:nvPr>
            <p:ph type="title" idx="4294967295"/>
          </p:nvPr>
        </p:nvSpPr>
        <p:spPr>
          <a:xfrm>
            <a:off x="0" y="76200"/>
            <a:ext cx="9144000" cy="457200"/>
          </a:xfrm>
        </p:spPr>
        <p:txBody>
          <a:bodyPr/>
          <a:lstStyle/>
          <a:p>
            <a:r>
              <a:rPr lang="en-US" altLang="en-US" sz="3200" dirty="0">
                <a:latin typeface="Calibri" panose="020F0502020204030204" pitchFamily="34" charset="0"/>
                <a:ea typeface="ＭＳ Ｐゴシック" panose="020B0600070205080204" pitchFamily="34" charset="-128"/>
              </a:rPr>
              <a:t>Andreas Vesalius</a:t>
            </a:r>
            <a:endParaRPr lang="en-US" altLang="en-US" dirty="0">
              <a:latin typeface="Calibri" panose="020F0502020204030204" pitchFamily="34" charset="0"/>
              <a:ea typeface="ＭＳ Ｐゴシック" panose="020B0600070205080204" pitchFamily="34" charset="-128"/>
            </a:endParaRPr>
          </a:p>
        </p:txBody>
      </p:sp>
      <p:sp>
        <p:nvSpPr>
          <p:cNvPr id="26626"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p485</a:t>
            </a:r>
          </a:p>
        </p:txBody>
      </p:sp>
      <p:pic>
        <p:nvPicPr>
          <p:cNvPr id="2662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8750" y="762000"/>
            <a:ext cx="374650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1"/>
          <p:cNvSpPr>
            <a:spLocks noChangeArrowheads="1"/>
          </p:cNvSpPr>
          <p:nvPr/>
        </p:nvSpPr>
        <p:spPr bwMode="auto">
          <a:xfrm>
            <a:off x="1600200" y="5651500"/>
            <a:ext cx="5943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000">
                <a:latin typeface="Calibri" panose="020F0502020204030204" pitchFamily="34" charset="0"/>
              </a:rPr>
              <a:t>In this seventeenth-century French portrait of Andreas Vesalius, Vesalius is portrayed with one of his cadavers.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noChangeArrowheads="1"/>
          </p:cNvSpPr>
          <p:nvPr>
            <p:ph type="title"/>
          </p:nvPr>
        </p:nvSpPr>
        <p:spPr>
          <a:xfrm>
            <a:off x="685800" y="152400"/>
            <a:ext cx="8458200" cy="1143000"/>
          </a:xfrm>
        </p:spPr>
        <p:txBody>
          <a:bodyPr/>
          <a:lstStyle/>
          <a:p>
            <a:pPr eaLnBrk="1" hangingPunct="1"/>
            <a:r>
              <a:rPr lang="en-US" altLang="en-US" dirty="0">
                <a:latin typeface="Calibri" panose="020F0502020204030204" pitchFamily="34" charset="0"/>
                <a:ea typeface="ＭＳ Ｐゴシック" panose="020B0600070205080204" pitchFamily="34" charset="-128"/>
              </a:rPr>
              <a:t>Women in the Origins of </a:t>
            </a:r>
            <a:br>
              <a:rPr lang="en-US" altLang="en-US" dirty="0">
                <a:latin typeface="Calibri" panose="020F0502020204030204" pitchFamily="34" charset="0"/>
                <a:ea typeface="ＭＳ Ｐゴシック" panose="020B0600070205080204" pitchFamily="34" charset="-128"/>
              </a:rPr>
            </a:br>
            <a:r>
              <a:rPr lang="en-US" altLang="en-US" dirty="0">
                <a:latin typeface="Calibri" panose="020F0502020204030204" pitchFamily="34" charset="0"/>
                <a:ea typeface="ＭＳ Ｐゴシック" panose="020B0600070205080204" pitchFamily="34" charset="-128"/>
              </a:rPr>
              <a:t>Modern Science</a:t>
            </a:r>
          </a:p>
        </p:txBody>
      </p:sp>
      <p:sp>
        <p:nvSpPr>
          <p:cNvPr id="28675" name="Rectangle 5"/>
          <p:cNvSpPr>
            <a:spLocks noGrp="1" noChangeArrowheads="1"/>
          </p:cNvSpPr>
          <p:nvPr>
            <p:ph type="body" idx="1"/>
          </p:nvPr>
        </p:nvSpPr>
        <p:spPr>
          <a:xfrm>
            <a:off x="685800" y="1447800"/>
            <a:ext cx="7769225" cy="4800600"/>
          </a:xfrm>
        </p:spPr>
        <p:txBody>
          <a:bodyPr/>
          <a:lstStyle/>
          <a:p>
            <a:pPr eaLnBrk="1" hangingPunct="1">
              <a:lnSpc>
                <a:spcPct val="90000"/>
              </a:lnSpc>
            </a:pPr>
            <a:r>
              <a:rPr lang="en-US" altLang="en-US" dirty="0" smtClean="0">
                <a:latin typeface="Calibri" panose="020F0502020204030204" pitchFamily="34" charset="0"/>
                <a:ea typeface="ＭＳ Ｐゴシック" panose="020B0600070205080204" pitchFamily="34" charset="-128"/>
              </a:rPr>
              <a:t>Elite daughters of England and France had access to informal education.</a:t>
            </a:r>
          </a:p>
          <a:p>
            <a:pPr eaLnBrk="1" hangingPunct="1">
              <a:lnSpc>
                <a:spcPct val="90000"/>
              </a:lnSpc>
            </a:pPr>
            <a:r>
              <a:rPr lang="en-US" altLang="en-US" dirty="0" smtClean="0">
                <a:latin typeface="Calibri" panose="020F0502020204030204" pitchFamily="34" charset="0"/>
                <a:ea typeface="ＭＳ Ｐゴシック" panose="020B0600070205080204" pitchFamily="34" charset="-128"/>
              </a:rPr>
              <a:t>Margaret </a:t>
            </a:r>
            <a:r>
              <a:rPr lang="en-US" altLang="en-US" dirty="0">
                <a:latin typeface="Calibri" panose="020F0502020204030204" pitchFamily="34" charset="0"/>
                <a:ea typeface="ＭＳ Ｐゴシック" panose="020B0600070205080204" pitchFamily="34" charset="-128"/>
              </a:rPr>
              <a:t>Cavendish (1623 – 1673)</a:t>
            </a:r>
          </a:p>
          <a:p>
            <a:pPr lvl="1" eaLnBrk="1" hangingPunct="1">
              <a:lnSpc>
                <a:spcPct val="90000"/>
              </a:lnSpc>
            </a:pPr>
            <a:r>
              <a:rPr lang="en-US" altLang="en-US" i="1" dirty="0">
                <a:latin typeface="Calibri" panose="020F0502020204030204" pitchFamily="34" charset="0"/>
                <a:ea typeface="ＭＳ Ｐゴシック" panose="020B0600070205080204" pitchFamily="34" charset="-128"/>
              </a:rPr>
              <a:t>Observations upon Experimental Philosophy </a:t>
            </a:r>
          </a:p>
          <a:p>
            <a:pPr lvl="1" eaLnBrk="1" hangingPunct="1">
              <a:lnSpc>
                <a:spcPct val="90000"/>
              </a:lnSpc>
            </a:pPr>
            <a:r>
              <a:rPr lang="en-US" altLang="en-US" i="1" dirty="0">
                <a:latin typeface="Calibri" panose="020F0502020204030204" pitchFamily="34" charset="0"/>
                <a:ea typeface="ＭＳ Ｐゴシック" panose="020B0600070205080204" pitchFamily="34" charset="-128"/>
              </a:rPr>
              <a:t>Grounds of Natural Philosophy</a:t>
            </a:r>
          </a:p>
          <a:p>
            <a:pPr lvl="1" eaLnBrk="1" hangingPunct="1">
              <a:lnSpc>
                <a:spcPct val="90000"/>
              </a:lnSpc>
            </a:pPr>
            <a:r>
              <a:rPr lang="en-US" altLang="en-US" dirty="0">
                <a:latin typeface="Calibri" panose="020F0502020204030204" pitchFamily="34" charset="0"/>
                <a:ea typeface="ＭＳ Ｐゴシック" panose="020B0600070205080204" pitchFamily="34" charset="-128"/>
              </a:rPr>
              <a:t>Attacks on rationalist and empiricist approaches to scientific </a:t>
            </a:r>
            <a:r>
              <a:rPr lang="en-US" altLang="en-US" dirty="0" smtClean="0">
                <a:latin typeface="Calibri" panose="020F0502020204030204" pitchFamily="34" charset="0"/>
                <a:ea typeface="ＭＳ Ｐゴシック" panose="020B0600070205080204" pitchFamily="34" charset="-128"/>
              </a:rPr>
              <a:t>knowledge</a:t>
            </a:r>
          </a:p>
          <a:p>
            <a:pPr lvl="1" eaLnBrk="1" hangingPunct="1">
              <a:lnSpc>
                <a:spcPct val="90000"/>
              </a:lnSpc>
            </a:pPr>
            <a:r>
              <a:rPr lang="en-US" altLang="en-US" dirty="0" smtClean="0">
                <a:latin typeface="Calibri" panose="020F0502020204030204" pitchFamily="34" charset="0"/>
                <a:ea typeface="ＭＳ Ｐゴシック" panose="020B0600070205080204" pitchFamily="34" charset="-128"/>
              </a:rPr>
              <a:t>Did not believe humans could control nature through science- nature is too powerful.</a:t>
            </a:r>
            <a:endParaRPr lang="en-US" altLang="en-US" dirty="0">
              <a:latin typeface="Calibri" panose="020F0502020204030204" pitchFamily="34" charset="0"/>
              <a:ea typeface="ＭＳ Ｐゴシック" panose="020B0600070205080204" pitchFamily="34" charset="-128"/>
            </a:endParaRPr>
          </a:p>
          <a:p>
            <a:pPr eaLnBrk="1" hangingPunct="1"/>
            <a:endParaRPr lang="en-US" altLang="en-US" dirty="0">
              <a:latin typeface="Calibri" panose="020F0502020204030204" pitchFamily="34" charset="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67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67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67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462" y="152400"/>
            <a:ext cx="8491537" cy="457200"/>
          </a:xfrm>
        </p:spPr>
        <p:txBody>
          <a:bodyPr/>
          <a:lstStyle/>
          <a:p>
            <a:r>
              <a:rPr lang="en-US" dirty="0">
                <a:latin typeface="Calibri" panose="020F0502020204030204" pitchFamily="34" charset="0"/>
              </a:rPr>
              <a:t>Focus Questions</a:t>
            </a:r>
          </a:p>
        </p:txBody>
      </p:sp>
      <p:sp>
        <p:nvSpPr>
          <p:cNvPr id="3" name="Content Placeholder 2"/>
          <p:cNvSpPr>
            <a:spLocks noGrp="1"/>
          </p:cNvSpPr>
          <p:nvPr>
            <p:ph idx="1"/>
          </p:nvPr>
        </p:nvSpPr>
        <p:spPr>
          <a:xfrm>
            <a:off x="652462" y="990600"/>
            <a:ext cx="8034337" cy="4953000"/>
          </a:xfrm>
        </p:spPr>
        <p:txBody>
          <a:bodyPr/>
          <a:lstStyle/>
          <a:p>
            <a:r>
              <a:rPr lang="en-US" sz="2500" dirty="0">
                <a:latin typeface="Calibri" panose="020F0502020204030204" pitchFamily="34" charset="0"/>
              </a:rPr>
              <a:t>​What developments during the Middle Ages and the Renaissance contributed to the Scientific Revolution of the seventeenth century?</a:t>
            </a:r>
          </a:p>
          <a:p>
            <a:r>
              <a:rPr lang="en-US" sz="2500" dirty="0">
                <a:latin typeface="Calibri" panose="020F0502020204030204" pitchFamily="34" charset="0"/>
              </a:rPr>
              <a:t>​What did Copernicus, Kepler, Galileo, and Newton contribute to a new vision of the universe, and how did it differ from the Ptolemaic conception of the universe?</a:t>
            </a:r>
          </a:p>
          <a:p>
            <a:r>
              <a:rPr lang="en-US" sz="2500" dirty="0">
                <a:latin typeface="Calibri" panose="020F0502020204030204" pitchFamily="34" charset="0"/>
              </a:rPr>
              <a:t>​What did Paracelsus, Vesalius, and Harvey contribute to a scientific view of medicine?</a:t>
            </a:r>
          </a:p>
          <a:p>
            <a:r>
              <a:rPr lang="en-US" sz="2500" dirty="0">
                <a:latin typeface="Calibri" panose="020F0502020204030204" pitchFamily="34" charset="0"/>
              </a:rPr>
              <a:t>​What role did women play in the Scientific Revolution?</a:t>
            </a:r>
          </a:p>
          <a:p>
            <a:r>
              <a:rPr lang="en-US" sz="2500" dirty="0">
                <a:latin typeface="Calibri" panose="020F0502020204030204" pitchFamily="34" charset="0"/>
              </a:rPr>
              <a:t>​Why is Descartes considered the “founder of modern rationalism”?</a:t>
            </a:r>
          </a:p>
          <a:p>
            <a:r>
              <a:rPr lang="en-US" sz="2500" dirty="0">
                <a:latin typeface="Calibri" panose="020F0502020204030204" pitchFamily="34" charset="0"/>
              </a:rPr>
              <a:t>​How were the ideas of the Scientific Revolution spread, and what impact did they have on society and religion?</a:t>
            </a:r>
          </a:p>
        </p:txBody>
      </p:sp>
    </p:spTree>
    <p:extLst>
      <p:ext uri="{BB962C8B-B14F-4D97-AF65-F5344CB8AC3E}">
        <p14:creationId xmlns:p14="http://schemas.microsoft.com/office/powerpoint/2010/main" val="1522791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700" name="Title 1"/>
          <p:cNvSpPr>
            <a:spLocks noGrp="1"/>
          </p:cNvSpPr>
          <p:nvPr>
            <p:ph type="title" idx="4294967295"/>
          </p:nvPr>
        </p:nvSpPr>
        <p:spPr>
          <a:xfrm>
            <a:off x="0" y="76200"/>
            <a:ext cx="9144000" cy="457200"/>
          </a:xfrm>
        </p:spPr>
        <p:txBody>
          <a:bodyPr/>
          <a:lstStyle/>
          <a:p>
            <a:r>
              <a:rPr lang="en-US" altLang="en-US" dirty="0">
                <a:latin typeface="Calibri" panose="020F0502020204030204" pitchFamily="34" charset="0"/>
                <a:ea typeface="ＭＳ Ｐゴシック" panose="020B0600070205080204" pitchFamily="34" charset="-128"/>
              </a:rPr>
              <a:t>Margaret Cavendish</a:t>
            </a:r>
          </a:p>
        </p:txBody>
      </p:sp>
      <p:sp>
        <p:nvSpPr>
          <p:cNvPr id="29698"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p486</a:t>
            </a:r>
          </a:p>
        </p:txBody>
      </p:sp>
      <p:pic>
        <p:nvPicPr>
          <p:cNvPr id="2970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1738" y="762000"/>
            <a:ext cx="42005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Rectangle 1"/>
          <p:cNvSpPr>
            <a:spLocks noChangeArrowheads="1"/>
          </p:cNvSpPr>
          <p:nvPr/>
        </p:nvSpPr>
        <p:spPr bwMode="auto">
          <a:xfrm>
            <a:off x="754063" y="5638800"/>
            <a:ext cx="76358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000">
                <a:latin typeface="Calibri" panose="020F0502020204030204" pitchFamily="34" charset="0"/>
              </a:rPr>
              <a:t>Shown in this portrait is Margaret Cavendish, the duchess of Newcastle. She was a prolific writer, responsible for plays, biographies, poetry, and prose romances, as well as works in philosophy and science.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in Science</a:t>
            </a:r>
            <a:endParaRPr lang="en-US" dirty="0"/>
          </a:p>
        </p:txBody>
      </p:sp>
      <p:sp>
        <p:nvSpPr>
          <p:cNvPr id="3" name="Content Placeholder 2"/>
          <p:cNvSpPr>
            <a:spLocks noGrp="1"/>
          </p:cNvSpPr>
          <p:nvPr>
            <p:ph idx="1"/>
          </p:nvPr>
        </p:nvSpPr>
        <p:spPr>
          <a:xfrm>
            <a:off x="652463" y="1066800"/>
            <a:ext cx="8034337" cy="5486400"/>
          </a:xfrm>
        </p:spPr>
        <p:txBody>
          <a:bodyPr/>
          <a:lstStyle/>
          <a:p>
            <a:pPr eaLnBrk="1" hangingPunct="1"/>
            <a:r>
              <a:rPr lang="en-US" altLang="en-US" sz="2800" dirty="0" smtClean="0">
                <a:latin typeface="Calibri" panose="020F0502020204030204" pitchFamily="34" charset="0"/>
                <a:ea typeface="ＭＳ Ｐゴシック" panose="020B0600070205080204" pitchFamily="34" charset="-128"/>
              </a:rPr>
              <a:t>In Germany, women in the crafts had more access to informal education.</a:t>
            </a:r>
          </a:p>
          <a:p>
            <a:pPr eaLnBrk="1" hangingPunct="1"/>
            <a:r>
              <a:rPr lang="en-US" altLang="en-US" sz="2800" dirty="0" smtClean="0">
                <a:latin typeface="Calibri" panose="020F0502020204030204" pitchFamily="34" charset="0"/>
                <a:ea typeface="ＭＳ Ｐゴシック" panose="020B0600070205080204" pitchFamily="34" charset="-128"/>
              </a:rPr>
              <a:t>One in 7 astronomers in Germany was a woman.</a:t>
            </a:r>
          </a:p>
          <a:p>
            <a:pPr eaLnBrk="1" hangingPunct="1"/>
            <a:r>
              <a:rPr lang="en-US" altLang="en-US" sz="2800" dirty="0" smtClean="0">
                <a:latin typeface="Calibri" panose="020F0502020204030204" pitchFamily="34" charset="0"/>
                <a:ea typeface="ＭＳ Ｐゴシック" panose="020B0600070205080204" pitchFamily="34" charset="-128"/>
              </a:rPr>
              <a:t>Maria </a:t>
            </a:r>
            <a:r>
              <a:rPr lang="en-US" altLang="en-US" sz="2800" dirty="0">
                <a:latin typeface="Calibri" panose="020F0502020204030204" pitchFamily="34" charset="0"/>
                <a:ea typeface="ＭＳ Ｐゴシック" panose="020B0600070205080204" pitchFamily="34" charset="-128"/>
              </a:rPr>
              <a:t>Sibylla </a:t>
            </a:r>
            <a:r>
              <a:rPr lang="en-US" altLang="en-US" sz="2800" dirty="0" err="1">
                <a:latin typeface="Calibri" panose="020F0502020204030204" pitchFamily="34" charset="0"/>
                <a:ea typeface="ＭＳ Ｐゴシック" panose="020B0600070205080204" pitchFamily="34" charset="-128"/>
              </a:rPr>
              <a:t>Merian</a:t>
            </a:r>
            <a:r>
              <a:rPr lang="en-US" altLang="en-US" sz="2800" dirty="0">
                <a:latin typeface="Calibri" panose="020F0502020204030204" pitchFamily="34" charset="0"/>
                <a:ea typeface="ＭＳ Ｐゴシック" panose="020B0600070205080204" pitchFamily="34" charset="-128"/>
              </a:rPr>
              <a:t> (1647 – 1717)</a:t>
            </a:r>
          </a:p>
          <a:p>
            <a:pPr lvl="1" eaLnBrk="1" hangingPunct="1"/>
            <a:r>
              <a:rPr lang="en-US" altLang="en-US" sz="2600" dirty="0">
                <a:latin typeface="Calibri" panose="020F0502020204030204" pitchFamily="34" charset="0"/>
                <a:ea typeface="ＭＳ Ｐゴシック" panose="020B0600070205080204" pitchFamily="34" charset="-128"/>
              </a:rPr>
              <a:t>Entomology and the craft </a:t>
            </a:r>
            <a:r>
              <a:rPr lang="en-US" altLang="en-US" sz="2600" dirty="0" smtClean="0">
                <a:latin typeface="Calibri" panose="020F0502020204030204" pitchFamily="34" charset="0"/>
                <a:ea typeface="ＭＳ Ｐゴシック" panose="020B0600070205080204" pitchFamily="34" charset="-128"/>
              </a:rPr>
              <a:t>tradition</a:t>
            </a:r>
          </a:p>
          <a:p>
            <a:pPr lvl="1" eaLnBrk="1" hangingPunct="1"/>
            <a:r>
              <a:rPr lang="en-US" altLang="en-US" sz="2600" dirty="0" smtClean="0">
                <a:latin typeface="Calibri" panose="020F0502020204030204" pitchFamily="34" charset="0"/>
                <a:ea typeface="ＭＳ Ｐゴシック" panose="020B0600070205080204" pitchFamily="34" charset="-128"/>
              </a:rPr>
              <a:t>Worked in her father’s workshop- printer</a:t>
            </a:r>
          </a:p>
          <a:p>
            <a:pPr lvl="1" eaLnBrk="1" hangingPunct="1"/>
            <a:r>
              <a:rPr lang="en-US" altLang="en-US" sz="2600" dirty="0" smtClean="0">
                <a:latin typeface="Calibri" panose="020F0502020204030204" pitchFamily="34" charset="0"/>
                <a:ea typeface="ＭＳ Ｐゴシック" panose="020B0600070205080204" pitchFamily="34" charset="-128"/>
              </a:rPr>
              <a:t>Illustrator, observer of plants and animals</a:t>
            </a:r>
            <a:endParaRPr lang="en-US" altLang="en-US" sz="2600" dirty="0">
              <a:latin typeface="Calibri" panose="020F0502020204030204" pitchFamily="34" charset="0"/>
              <a:ea typeface="ＭＳ Ｐゴシック" panose="020B0600070205080204" pitchFamily="34" charset="-128"/>
            </a:endParaRPr>
          </a:p>
          <a:p>
            <a:pPr eaLnBrk="1" hangingPunct="1">
              <a:lnSpc>
                <a:spcPct val="90000"/>
              </a:lnSpc>
            </a:pPr>
            <a:r>
              <a:rPr lang="en-US" altLang="en-US" sz="2800" dirty="0">
                <a:latin typeface="Calibri" panose="020F0502020204030204" pitchFamily="34" charset="0"/>
                <a:ea typeface="ＭＳ Ｐゴシック" panose="020B0600070205080204" pitchFamily="34" charset="-128"/>
              </a:rPr>
              <a:t>Maria Winkelmann (1670 – 1720)</a:t>
            </a:r>
          </a:p>
          <a:p>
            <a:pPr lvl="1" eaLnBrk="1" hangingPunct="1">
              <a:lnSpc>
                <a:spcPct val="90000"/>
              </a:lnSpc>
            </a:pPr>
            <a:r>
              <a:rPr lang="en-US" altLang="en-US" sz="2600" dirty="0">
                <a:latin typeface="Calibri" panose="020F0502020204030204" pitchFamily="34" charset="0"/>
                <a:ea typeface="ＭＳ Ｐゴシック" panose="020B0600070205080204" pitchFamily="34" charset="-128"/>
              </a:rPr>
              <a:t>Achievements in </a:t>
            </a:r>
            <a:r>
              <a:rPr lang="en-US" altLang="en-US" sz="2600" dirty="0" smtClean="0">
                <a:latin typeface="Calibri" panose="020F0502020204030204" pitchFamily="34" charset="0"/>
                <a:ea typeface="ＭＳ Ｐゴシック" panose="020B0600070205080204" pitchFamily="34" charset="-128"/>
              </a:rPr>
              <a:t>astronomy- original contributions</a:t>
            </a:r>
            <a:endParaRPr lang="en-US" altLang="en-US" sz="2600" dirty="0">
              <a:latin typeface="Calibri" panose="020F0502020204030204" pitchFamily="34" charset="0"/>
              <a:ea typeface="ＭＳ Ｐゴシック" panose="020B0600070205080204" pitchFamily="34" charset="-128"/>
            </a:endParaRPr>
          </a:p>
          <a:p>
            <a:pPr lvl="1" eaLnBrk="1" hangingPunct="1">
              <a:lnSpc>
                <a:spcPct val="90000"/>
              </a:lnSpc>
            </a:pPr>
            <a:r>
              <a:rPr lang="en-US" altLang="en-US" sz="2600" dirty="0">
                <a:latin typeface="Calibri" panose="020F0502020204030204" pitchFamily="34" charset="0"/>
                <a:ea typeface="ＭＳ Ｐゴシック" panose="020B0600070205080204" pitchFamily="34" charset="-128"/>
              </a:rPr>
              <a:t>Difficulties with the Berlin </a:t>
            </a:r>
            <a:r>
              <a:rPr lang="en-US" altLang="en-US" sz="2600" dirty="0" smtClean="0">
                <a:latin typeface="Calibri" panose="020F0502020204030204" pitchFamily="34" charset="0"/>
                <a:ea typeface="ＭＳ Ｐゴシック" panose="020B0600070205080204" pitchFamily="34" charset="-128"/>
              </a:rPr>
              <a:t>Academy</a:t>
            </a:r>
          </a:p>
          <a:p>
            <a:pPr lvl="1" eaLnBrk="1" hangingPunct="1">
              <a:lnSpc>
                <a:spcPct val="90000"/>
              </a:lnSpc>
            </a:pPr>
            <a:r>
              <a:rPr lang="en-US" altLang="en-US" sz="2600" dirty="0" smtClean="0">
                <a:latin typeface="Calibri" panose="020F0502020204030204" pitchFamily="34" charset="0"/>
                <a:ea typeface="ＭＳ Ｐゴシック" panose="020B0600070205080204" pitchFamily="34" charset="-128"/>
              </a:rPr>
              <a:t>Typical difficulties of women in science- no formal laws excluded them, but were shut out anyway.</a:t>
            </a:r>
            <a:endParaRPr lang="en-US" altLang="en-US" sz="2600" dirty="0">
              <a:latin typeface="Calibri" panose="020F0502020204030204" pitchFamily="34" charset="0"/>
              <a:ea typeface="ＭＳ Ｐゴシック" panose="020B0600070205080204" pitchFamily="34" charset="-128"/>
            </a:endParaRPr>
          </a:p>
          <a:p>
            <a:endParaRPr lang="en-US" dirty="0"/>
          </a:p>
        </p:txBody>
      </p:sp>
    </p:spTree>
    <p:extLst>
      <p:ext uri="{BB962C8B-B14F-4D97-AF65-F5344CB8AC3E}">
        <p14:creationId xmlns:p14="http://schemas.microsoft.com/office/powerpoint/2010/main" val="218749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noChangeArrowheads="1"/>
          </p:cNvSpPr>
          <p:nvPr>
            <p:ph type="title"/>
          </p:nvPr>
        </p:nvSpPr>
        <p:spPr>
          <a:xfrm>
            <a:off x="685800" y="0"/>
            <a:ext cx="8458200" cy="1143000"/>
          </a:xfrm>
        </p:spPr>
        <p:txBody>
          <a:bodyPr/>
          <a:lstStyle/>
          <a:p>
            <a:pPr eaLnBrk="1" hangingPunct="1"/>
            <a:r>
              <a:rPr lang="en-US" altLang="en-US" dirty="0">
                <a:latin typeface="Calibri" panose="020F0502020204030204" pitchFamily="34" charset="0"/>
                <a:ea typeface="ＭＳ Ｐゴシック" panose="020B0600070205080204" pitchFamily="34" charset="-128"/>
              </a:rPr>
              <a:t>Debates on the Nature of Women</a:t>
            </a:r>
          </a:p>
        </p:txBody>
      </p:sp>
      <p:sp>
        <p:nvSpPr>
          <p:cNvPr id="31747" name="Rectangle 5"/>
          <p:cNvSpPr>
            <a:spLocks noGrp="1" noChangeArrowheads="1"/>
          </p:cNvSpPr>
          <p:nvPr>
            <p:ph type="body" idx="1"/>
          </p:nvPr>
        </p:nvSpPr>
        <p:spPr>
          <a:xfrm>
            <a:off x="685800" y="1143000"/>
            <a:ext cx="8153400" cy="5562600"/>
          </a:xfrm>
        </p:spPr>
        <p:txBody>
          <a:bodyPr/>
          <a:lstStyle/>
          <a:p>
            <a:pPr eaLnBrk="1" hangingPunct="1"/>
            <a:r>
              <a:rPr lang="en-US" altLang="en-US" dirty="0">
                <a:latin typeface="Calibri" panose="020F0502020204030204" pitchFamily="34" charset="0"/>
                <a:ea typeface="ＭＳ Ｐゴシック" panose="020B0600070205080204" pitchFamily="34" charset="-128"/>
              </a:rPr>
              <a:t>The </a:t>
            </a:r>
            <a:r>
              <a:rPr lang="en-US" altLang="en-US" i="1" dirty="0" err="1">
                <a:latin typeface="Calibri" panose="020F0502020204030204" pitchFamily="34" charset="0"/>
                <a:ea typeface="ＭＳ Ｐゴシック" panose="020B0600070205080204" pitchFamily="34" charset="-128"/>
              </a:rPr>
              <a:t>Querelles</a:t>
            </a:r>
            <a:r>
              <a:rPr lang="en-US" altLang="en-US" i="1" dirty="0">
                <a:latin typeface="Calibri" panose="020F0502020204030204" pitchFamily="34" charset="0"/>
                <a:ea typeface="ＭＳ Ｐゴシック" panose="020B0600070205080204" pitchFamily="34" charset="-128"/>
              </a:rPr>
              <a:t> des </a:t>
            </a:r>
            <a:r>
              <a:rPr lang="en-US" altLang="en-US" i="1" dirty="0" smtClean="0">
                <a:latin typeface="Calibri" panose="020F0502020204030204" pitchFamily="34" charset="0"/>
                <a:ea typeface="ＭＳ Ｐゴシック" panose="020B0600070205080204" pitchFamily="34" charset="-128"/>
              </a:rPr>
              <a:t>Femmes- </a:t>
            </a:r>
            <a:endParaRPr lang="en-US" altLang="en-US" dirty="0" smtClean="0">
              <a:latin typeface="Calibri" panose="020F0502020204030204" pitchFamily="34" charset="0"/>
              <a:ea typeface="ＭＳ Ｐゴシック" panose="020B0600070205080204" pitchFamily="34" charset="-128"/>
            </a:endParaRPr>
          </a:p>
          <a:p>
            <a:pPr lvl="1" eaLnBrk="1" hangingPunct="1"/>
            <a:r>
              <a:rPr lang="en-US" altLang="en-US" dirty="0" smtClean="0">
                <a:latin typeface="Calibri" panose="020F0502020204030204" pitchFamily="34" charset="0"/>
                <a:ea typeface="ＭＳ Ｐゴシック" panose="020B0600070205080204" pitchFamily="34" charset="-128"/>
              </a:rPr>
              <a:t>Most vocal opinions came from men.</a:t>
            </a:r>
            <a:endParaRPr lang="en-US" altLang="en-US" dirty="0">
              <a:latin typeface="Calibri" panose="020F0502020204030204" pitchFamily="34" charset="0"/>
              <a:ea typeface="ＭＳ Ｐゴシック" panose="020B0600070205080204" pitchFamily="34" charset="-128"/>
            </a:endParaRPr>
          </a:p>
          <a:p>
            <a:pPr lvl="1" eaLnBrk="1" hangingPunct="1"/>
            <a:r>
              <a:rPr lang="en-US" altLang="en-US" dirty="0">
                <a:latin typeface="Calibri" panose="020F0502020204030204" pitchFamily="34" charset="0"/>
                <a:ea typeface="ＭＳ Ｐゴシック" panose="020B0600070205080204" pitchFamily="34" charset="-128"/>
              </a:rPr>
              <a:t>Tradition: women as inherently base, prone to vice, easily swayed, and “sexually insatiable</a:t>
            </a:r>
            <a:r>
              <a:rPr lang="en-US" altLang="en-US" dirty="0" smtClean="0">
                <a:latin typeface="Calibri" panose="020F0502020204030204" pitchFamily="34" charset="0"/>
                <a:ea typeface="ＭＳ Ｐゴシック" panose="020B0600070205080204" pitchFamily="34" charset="-128"/>
              </a:rPr>
              <a:t>”</a:t>
            </a:r>
          </a:p>
          <a:p>
            <a:pPr lvl="2" eaLnBrk="1" hangingPunct="1"/>
            <a:r>
              <a:rPr lang="en-US" altLang="en-US" dirty="0" smtClean="0">
                <a:latin typeface="Calibri" panose="020F0502020204030204" pitchFamily="34" charset="0"/>
                <a:ea typeface="ＭＳ Ｐゴシック" panose="020B0600070205080204" pitchFamily="34" charset="-128"/>
              </a:rPr>
              <a:t>Educated women were seen as more “like men”</a:t>
            </a:r>
            <a:endParaRPr lang="en-US" altLang="en-US" dirty="0">
              <a:latin typeface="Calibri" panose="020F0502020204030204" pitchFamily="34" charset="0"/>
              <a:ea typeface="ＭＳ Ｐゴシック" panose="020B0600070205080204" pitchFamily="34" charset="-128"/>
            </a:endParaRPr>
          </a:p>
          <a:p>
            <a:pPr lvl="1" eaLnBrk="1" hangingPunct="1"/>
            <a:r>
              <a:rPr lang="en-US" altLang="en-US" dirty="0">
                <a:latin typeface="Calibri" panose="020F0502020204030204" pitchFamily="34" charset="0"/>
                <a:ea typeface="ＭＳ Ｐゴシック" panose="020B0600070205080204" pitchFamily="34" charset="-128"/>
              </a:rPr>
              <a:t>Challenges to tradition</a:t>
            </a:r>
          </a:p>
          <a:p>
            <a:pPr lvl="2" eaLnBrk="1" hangingPunct="1"/>
            <a:r>
              <a:rPr lang="en-US" altLang="en-US" dirty="0">
                <a:latin typeface="Calibri" panose="020F0502020204030204" pitchFamily="34" charset="0"/>
                <a:ea typeface="ＭＳ Ｐゴシック" panose="020B0600070205080204" pitchFamily="34" charset="-128"/>
              </a:rPr>
              <a:t>Women joined debate in the 17th century, rejecting this </a:t>
            </a:r>
            <a:r>
              <a:rPr lang="en-US" altLang="en-US" dirty="0" smtClean="0">
                <a:latin typeface="Calibri" panose="020F0502020204030204" pitchFamily="34" charset="0"/>
                <a:ea typeface="ＭＳ Ｐゴシック" panose="020B0600070205080204" pitchFamily="34" charset="-128"/>
              </a:rPr>
              <a:t>view</a:t>
            </a:r>
          </a:p>
          <a:p>
            <a:pPr lvl="2" eaLnBrk="1" hangingPunct="1"/>
            <a:r>
              <a:rPr lang="en-US" altLang="en-US" dirty="0" smtClean="0">
                <a:latin typeface="Calibri" panose="020F0502020204030204" pitchFamily="34" charset="0"/>
                <a:ea typeface="ＭＳ Ｐゴシック" panose="020B0600070205080204" pitchFamily="34" charset="-128"/>
              </a:rPr>
              <a:t>Like educated women before them, they argued women also had rational minds and could be </a:t>
            </a:r>
            <a:r>
              <a:rPr lang="en-US" altLang="en-US" dirty="0" smtClean="0">
                <a:latin typeface="Calibri" panose="020F0502020204030204" pitchFamily="34" charset="0"/>
                <a:ea typeface="ＭＳ Ｐゴシック" panose="020B0600070205080204" pitchFamily="34" charset="-128"/>
              </a:rPr>
              <a:t>improved </a:t>
            </a:r>
            <a:r>
              <a:rPr lang="en-US" altLang="en-US" dirty="0" smtClean="0">
                <a:latin typeface="Calibri" panose="020F0502020204030204" pitchFamily="34" charset="0"/>
                <a:ea typeface="ＭＳ Ｐゴシック" panose="020B0600070205080204" pitchFamily="34" charset="-128"/>
              </a:rPr>
              <a:t>through education</a:t>
            </a:r>
            <a:endParaRPr lang="en-US" altLang="en-US" dirty="0">
              <a:latin typeface="Calibri" panose="020F0502020204030204" pitchFamily="34" charset="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763000" cy="457200"/>
          </a:xfrm>
        </p:spPr>
        <p:txBody>
          <a:bodyPr/>
          <a:lstStyle/>
          <a:p>
            <a:r>
              <a:rPr lang="en-US" dirty="0" smtClean="0"/>
              <a:t>Continuity and Change Over Time?</a:t>
            </a:r>
            <a:endParaRPr lang="en-US"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200" y="1143000"/>
            <a:ext cx="4446443"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282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763000" cy="457200"/>
          </a:xfrm>
        </p:spPr>
        <p:txBody>
          <a:bodyPr/>
          <a:lstStyle/>
          <a:p>
            <a:r>
              <a:rPr lang="en-US" dirty="0" smtClean="0"/>
              <a:t>Continuity and Change Over Time?</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5881" y="1852612"/>
            <a:ext cx="6667500"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35098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839200" cy="457200"/>
          </a:xfrm>
        </p:spPr>
        <p:txBody>
          <a:bodyPr/>
          <a:lstStyle/>
          <a:p>
            <a:r>
              <a:rPr lang="en-US" dirty="0" smtClean="0"/>
              <a:t>Continuity and Change Over Time?</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1295400"/>
            <a:ext cx="5762625"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19200" y="5105400"/>
            <a:ext cx="7641900" cy="1200329"/>
          </a:xfrm>
          <a:prstGeom prst="rect">
            <a:avLst/>
          </a:prstGeom>
          <a:noFill/>
        </p:spPr>
        <p:txBody>
          <a:bodyPr wrap="none" rtlCol="0">
            <a:spAutoFit/>
          </a:bodyPr>
          <a:lstStyle/>
          <a:p>
            <a:r>
              <a:rPr lang="en-US" dirty="0" smtClean="0"/>
              <a:t>Missouri Representative Todd Akin (R). </a:t>
            </a:r>
            <a:r>
              <a:rPr lang="en-US" i="1" dirty="0" smtClean="0"/>
              <a:t>Also a member</a:t>
            </a:r>
          </a:p>
          <a:p>
            <a:r>
              <a:rPr lang="en-US" i="1" dirty="0"/>
              <a:t>o</a:t>
            </a:r>
            <a:r>
              <a:rPr lang="en-US" i="1" dirty="0" smtClean="0"/>
              <a:t>f the House Committee on Science, Space, and</a:t>
            </a:r>
          </a:p>
          <a:p>
            <a:r>
              <a:rPr lang="en-US" i="1" dirty="0" smtClean="0"/>
              <a:t>Technology. </a:t>
            </a:r>
            <a:endParaRPr lang="en-US" i="1" dirty="0"/>
          </a:p>
        </p:txBody>
      </p:sp>
    </p:spTree>
    <p:extLst>
      <p:ext uri="{BB962C8B-B14F-4D97-AF65-F5344CB8AC3E}">
        <p14:creationId xmlns:p14="http://schemas.microsoft.com/office/powerpoint/2010/main" val="36351078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Debates on the Nature of Women</a:t>
            </a:r>
            <a:endParaRPr lang="en-US" dirty="0"/>
          </a:p>
        </p:txBody>
      </p:sp>
      <p:sp>
        <p:nvSpPr>
          <p:cNvPr id="3" name="Content Placeholder 2"/>
          <p:cNvSpPr>
            <a:spLocks noGrp="1"/>
          </p:cNvSpPr>
          <p:nvPr>
            <p:ph idx="1"/>
          </p:nvPr>
        </p:nvSpPr>
        <p:spPr>
          <a:xfrm>
            <a:off x="652463" y="990600"/>
            <a:ext cx="8034337" cy="5715000"/>
          </a:xfrm>
        </p:spPr>
        <p:txBody>
          <a:bodyPr/>
          <a:lstStyle/>
          <a:p>
            <a:pPr eaLnBrk="1" hangingPunct="1"/>
            <a:r>
              <a:rPr lang="en-US" altLang="en-US" dirty="0">
                <a:latin typeface="Calibri" panose="020F0502020204030204" pitchFamily="34" charset="0"/>
                <a:ea typeface="ＭＳ Ｐゴシック" panose="020B0600070205080204" pitchFamily="34" charset="-128"/>
              </a:rPr>
              <a:t>The impact of science</a:t>
            </a:r>
          </a:p>
          <a:p>
            <a:pPr lvl="1" eaLnBrk="1" hangingPunct="1"/>
            <a:r>
              <a:rPr lang="en-US" altLang="en-US" dirty="0">
                <a:latin typeface="Calibri" panose="020F0502020204030204" pitchFamily="34" charset="0"/>
                <a:ea typeface="ＭＳ Ｐゴシック" panose="020B0600070205080204" pitchFamily="34" charset="-128"/>
              </a:rPr>
              <a:t>The new </a:t>
            </a:r>
            <a:r>
              <a:rPr lang="en-US" altLang="en-US" dirty="0" smtClean="0">
                <a:latin typeface="Calibri" panose="020F0502020204030204" pitchFamily="34" charset="0"/>
                <a:ea typeface="ＭＳ Ｐゴシック" panose="020B0600070205080204" pitchFamily="34" charset="-128"/>
              </a:rPr>
              <a:t>anatomy</a:t>
            </a:r>
          </a:p>
          <a:p>
            <a:pPr lvl="2" eaLnBrk="1" hangingPunct="1"/>
            <a:r>
              <a:rPr lang="en-US" altLang="en-US" dirty="0" smtClean="0">
                <a:latin typeface="Calibri" panose="020F0502020204030204" pitchFamily="34" charset="0"/>
                <a:ea typeface="ＭＳ Ｐゴシック" panose="020B0600070205080204" pitchFamily="34" charset="-128"/>
              </a:rPr>
              <a:t>“Scientific proof” that women were meant to be </a:t>
            </a:r>
            <a:r>
              <a:rPr lang="en-US" altLang="en-US" dirty="0" err="1" smtClean="0">
                <a:latin typeface="Calibri" panose="020F0502020204030204" pitchFamily="34" charset="0"/>
                <a:ea typeface="ＭＳ Ｐゴシック" panose="020B0600070205080204" pitchFamily="34" charset="-128"/>
              </a:rPr>
              <a:t>childbearers</a:t>
            </a:r>
            <a:r>
              <a:rPr lang="en-US" altLang="en-US" dirty="0" smtClean="0">
                <a:latin typeface="Calibri" panose="020F0502020204030204" pitchFamily="34" charset="0"/>
                <a:ea typeface="ＭＳ Ｐゴシック" panose="020B0600070205080204" pitchFamily="34" charset="-128"/>
              </a:rPr>
              <a:t> and intellectually inferior</a:t>
            </a:r>
          </a:p>
          <a:p>
            <a:pPr lvl="2" eaLnBrk="1" hangingPunct="1"/>
            <a:r>
              <a:rPr lang="en-US" altLang="en-US" dirty="0" smtClean="0">
                <a:latin typeface="Calibri" panose="020F0502020204030204" pitchFamily="34" charset="0"/>
                <a:ea typeface="ＭＳ Ｐゴシック" panose="020B0600070205080204" pitchFamily="34" charset="-128"/>
              </a:rPr>
              <a:t>This “science” was also later used to “prove” inferiority of Africans, Asians, Native Americans, and Jews.</a:t>
            </a:r>
          </a:p>
          <a:p>
            <a:pPr lvl="2" eaLnBrk="1" hangingPunct="1"/>
            <a:r>
              <a:rPr lang="en-US" altLang="en-US" i="1" u="sng" dirty="0" smtClean="0">
                <a:latin typeface="Calibri" panose="020F0502020204030204" pitchFamily="34" charset="0"/>
                <a:ea typeface="ＭＳ Ｐゴシック" panose="020B0600070205080204" pitchFamily="34" charset="-128"/>
              </a:rPr>
              <a:t>Powerful tools can also be powerful weapons. </a:t>
            </a:r>
            <a:endParaRPr lang="en-US" altLang="en-US" i="1" u="sng" dirty="0">
              <a:latin typeface="Calibri" panose="020F0502020204030204" pitchFamily="34" charset="0"/>
              <a:ea typeface="ＭＳ Ｐゴシック" panose="020B0600070205080204" pitchFamily="34" charset="-128"/>
            </a:endParaRPr>
          </a:p>
          <a:p>
            <a:pPr lvl="1" eaLnBrk="1" hangingPunct="1"/>
            <a:r>
              <a:rPr lang="en-US" altLang="en-US" dirty="0">
                <a:latin typeface="Calibri" panose="020F0502020204030204" pitchFamily="34" charset="0"/>
                <a:ea typeface="ＭＳ Ｐゴシック" panose="020B0600070205080204" pitchFamily="34" charset="-128"/>
              </a:rPr>
              <a:t>Women’s loss of traditional spheres of </a:t>
            </a:r>
            <a:r>
              <a:rPr lang="en-US" altLang="en-US" dirty="0" smtClean="0">
                <a:latin typeface="Calibri" panose="020F0502020204030204" pitchFamily="34" charset="0"/>
                <a:ea typeface="ＭＳ Ｐゴシック" panose="020B0600070205080204" pitchFamily="34" charset="-128"/>
              </a:rPr>
              <a:t>influence</a:t>
            </a:r>
          </a:p>
          <a:p>
            <a:pPr lvl="2" eaLnBrk="1" hangingPunct="1"/>
            <a:r>
              <a:rPr lang="en-US" altLang="en-US" dirty="0" smtClean="0">
                <a:latin typeface="Calibri" panose="020F0502020204030204" pitchFamily="34" charset="0"/>
                <a:ea typeface="ＭＳ Ｐゴシック" panose="020B0600070205080204" pitchFamily="34" charset="-128"/>
              </a:rPr>
              <a:t>Midwifery taken over by male physicians (except in lower classes)</a:t>
            </a:r>
            <a:endParaRPr lang="en-US" altLang="en-US" dirty="0">
              <a:latin typeface="Calibri" panose="020F0502020204030204" pitchFamily="34" charset="0"/>
              <a:ea typeface="ＭＳ Ｐゴシック" panose="020B0600070205080204" pitchFamily="34" charset="-128"/>
            </a:endParaRPr>
          </a:p>
          <a:p>
            <a:pPr lvl="1" eaLnBrk="1" hangingPunct="1"/>
            <a:r>
              <a:rPr lang="en-US" altLang="en-US" dirty="0" smtClean="0">
                <a:latin typeface="Calibri" panose="020F0502020204030204" pitchFamily="34" charset="0"/>
                <a:ea typeface="ＭＳ Ｐゴシック" panose="020B0600070205080204" pitchFamily="34" charset="-128"/>
              </a:rPr>
              <a:t>Irony of the Scientific Revolution: Reaffirmation </a:t>
            </a:r>
            <a:r>
              <a:rPr lang="en-US" altLang="en-US" dirty="0">
                <a:latin typeface="Calibri" panose="020F0502020204030204" pitchFamily="34" charset="0"/>
                <a:ea typeface="ＭＳ Ｐゴシック" panose="020B0600070205080204" pitchFamily="34" charset="-128"/>
              </a:rPr>
              <a:t>of traditional ideas about the nature of women</a:t>
            </a:r>
          </a:p>
          <a:p>
            <a:endParaRPr lang="en-US" dirty="0"/>
          </a:p>
        </p:txBody>
      </p:sp>
    </p:spTree>
    <p:extLst>
      <p:ext uri="{BB962C8B-B14F-4D97-AF65-F5344CB8AC3E}">
        <p14:creationId xmlns:p14="http://schemas.microsoft.com/office/powerpoint/2010/main" val="382785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763000" cy="457200"/>
          </a:xfrm>
        </p:spPr>
        <p:txBody>
          <a:bodyPr/>
          <a:lstStyle/>
          <a:p>
            <a:r>
              <a:rPr lang="en-US" dirty="0" smtClean="0"/>
              <a:t>Continuity and Change Over Time?</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990600"/>
            <a:ext cx="4604041"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324600" y="1676400"/>
            <a:ext cx="2667718" cy="3046988"/>
          </a:xfrm>
          <a:prstGeom prst="rect">
            <a:avLst/>
          </a:prstGeom>
          <a:noFill/>
        </p:spPr>
        <p:txBody>
          <a:bodyPr wrap="none" rtlCol="0">
            <a:spAutoFit/>
          </a:bodyPr>
          <a:lstStyle/>
          <a:p>
            <a:r>
              <a:rPr lang="en-US" dirty="0" smtClean="0"/>
              <a:t>Pat Robertson</a:t>
            </a:r>
          </a:p>
          <a:p>
            <a:endParaRPr lang="en-US" dirty="0" smtClean="0"/>
          </a:p>
          <a:p>
            <a:r>
              <a:rPr lang="en-US" dirty="0" smtClean="0"/>
              <a:t>American media</a:t>
            </a:r>
          </a:p>
          <a:p>
            <a:r>
              <a:rPr lang="en-US" dirty="0"/>
              <a:t>m</a:t>
            </a:r>
            <a:r>
              <a:rPr lang="en-US" dirty="0" smtClean="0"/>
              <a:t>ogul, executive</a:t>
            </a:r>
          </a:p>
          <a:p>
            <a:r>
              <a:rPr lang="en-US" dirty="0"/>
              <a:t>c</a:t>
            </a:r>
            <a:r>
              <a:rPr lang="en-US" dirty="0" smtClean="0"/>
              <a:t>hairman, and </a:t>
            </a:r>
          </a:p>
          <a:p>
            <a:r>
              <a:rPr lang="en-US" dirty="0" smtClean="0"/>
              <a:t>Southern Baptist</a:t>
            </a:r>
          </a:p>
          <a:p>
            <a:r>
              <a:rPr lang="en-US" dirty="0" smtClean="0"/>
              <a:t>Minister. Ran for</a:t>
            </a:r>
          </a:p>
          <a:p>
            <a:r>
              <a:rPr lang="en-US" dirty="0" smtClean="0"/>
              <a:t>President in 1988.</a:t>
            </a:r>
          </a:p>
        </p:txBody>
      </p:sp>
    </p:spTree>
    <p:extLst>
      <p:ext uri="{BB962C8B-B14F-4D97-AF65-F5344CB8AC3E}">
        <p14:creationId xmlns:p14="http://schemas.microsoft.com/office/powerpoint/2010/main" val="529675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noChangeArrowheads="1"/>
          </p:cNvSpPr>
          <p:nvPr>
            <p:ph type="title"/>
          </p:nvPr>
        </p:nvSpPr>
        <p:spPr>
          <a:xfrm>
            <a:off x="690563" y="152400"/>
            <a:ext cx="8453437" cy="1828800"/>
          </a:xfrm>
        </p:spPr>
        <p:txBody>
          <a:bodyPr/>
          <a:lstStyle/>
          <a:p>
            <a:pPr eaLnBrk="1" hangingPunct="1"/>
            <a:r>
              <a:rPr lang="en-US" altLang="en-US" dirty="0">
                <a:latin typeface="Calibri" panose="020F0502020204030204" pitchFamily="34" charset="0"/>
                <a:ea typeface="ＭＳ Ｐゴシック" panose="020B0600070205080204" pitchFamily="34" charset="-128"/>
              </a:rPr>
              <a:t>Toward a New Earth: Descartes, Rationalism, and a New View of Humankind</a:t>
            </a:r>
          </a:p>
        </p:txBody>
      </p:sp>
      <p:sp>
        <p:nvSpPr>
          <p:cNvPr id="32771" name="Rectangle 5"/>
          <p:cNvSpPr>
            <a:spLocks noGrp="1" noChangeArrowheads="1"/>
          </p:cNvSpPr>
          <p:nvPr>
            <p:ph type="body" idx="1"/>
          </p:nvPr>
        </p:nvSpPr>
        <p:spPr>
          <a:xfrm>
            <a:off x="685800" y="2273300"/>
            <a:ext cx="8229600" cy="4432300"/>
          </a:xfrm>
        </p:spPr>
        <p:txBody>
          <a:bodyPr/>
          <a:lstStyle/>
          <a:p>
            <a:pPr eaLnBrk="1" hangingPunct="1"/>
            <a:r>
              <a:rPr lang="en-US" altLang="en-US" dirty="0">
                <a:latin typeface="Calibri" panose="020F0502020204030204" pitchFamily="34" charset="0"/>
                <a:ea typeface="ＭＳ Ｐゴシック" panose="020B0600070205080204" pitchFamily="34" charset="-128"/>
              </a:rPr>
              <a:t>Rene Descartes (1596 – 1650</a:t>
            </a:r>
            <a:r>
              <a:rPr lang="en-US" altLang="en-US" dirty="0" smtClean="0">
                <a:latin typeface="Calibri" panose="020F0502020204030204" pitchFamily="34" charset="0"/>
                <a:ea typeface="ＭＳ Ｐゴシック" panose="020B0600070205080204" pitchFamily="34" charset="-128"/>
              </a:rPr>
              <a:t>)</a:t>
            </a:r>
          </a:p>
          <a:p>
            <a:pPr lvl="1" eaLnBrk="1" hangingPunct="1"/>
            <a:r>
              <a:rPr lang="en-US" altLang="en-US" dirty="0" smtClean="0">
                <a:latin typeface="Calibri" panose="020F0502020204030204" pitchFamily="34" charset="0"/>
                <a:ea typeface="ＭＳ Ｐゴシック" panose="020B0600070205080204" pitchFamily="34" charset="-128"/>
              </a:rPr>
              <a:t>Lower French noble; served in Thirty Years War</a:t>
            </a:r>
          </a:p>
          <a:p>
            <a:pPr lvl="1" eaLnBrk="1" hangingPunct="1"/>
            <a:r>
              <a:rPr lang="en-US" altLang="en-US" dirty="0" smtClean="0">
                <a:latin typeface="Calibri" panose="020F0502020204030204" pitchFamily="34" charset="0"/>
                <a:ea typeface="ＭＳ Ｐゴシック" panose="020B0600070205080204" pitchFamily="34" charset="-128"/>
              </a:rPr>
              <a:t>“Vision of ecstatic illumination of the mystic”- or what we call today a “breakthrough”</a:t>
            </a:r>
            <a:endParaRPr lang="en-US" altLang="en-US" dirty="0">
              <a:latin typeface="Calibri" panose="020F0502020204030204" pitchFamily="34" charset="0"/>
              <a:ea typeface="ＭＳ Ｐゴシック" panose="020B0600070205080204" pitchFamily="34" charset="-128"/>
            </a:endParaRPr>
          </a:p>
          <a:p>
            <a:pPr lvl="1" eaLnBrk="1" hangingPunct="1"/>
            <a:r>
              <a:rPr lang="en-US" altLang="en-US" dirty="0">
                <a:latin typeface="Calibri" panose="020F0502020204030204" pitchFamily="34" charset="0"/>
                <a:ea typeface="ＭＳ Ｐゴシック" panose="020B0600070205080204" pitchFamily="34" charset="-128"/>
              </a:rPr>
              <a:t>Reflections on doubt and </a:t>
            </a:r>
            <a:r>
              <a:rPr lang="en-US" altLang="en-US" dirty="0" smtClean="0">
                <a:latin typeface="Calibri" panose="020F0502020204030204" pitchFamily="34" charset="0"/>
                <a:ea typeface="ＭＳ Ｐゴシック" panose="020B0600070205080204" pitchFamily="34" charset="-128"/>
              </a:rPr>
              <a:t>uncertainty</a:t>
            </a:r>
          </a:p>
          <a:p>
            <a:pPr lvl="2" eaLnBrk="1" hangingPunct="1"/>
            <a:r>
              <a:rPr lang="en-US" altLang="en-US" dirty="0" smtClean="0">
                <a:latin typeface="Calibri" panose="020F0502020204030204" pitchFamily="34" charset="0"/>
                <a:ea typeface="ＭＳ Ｐゴシック" panose="020B0600070205080204" pitchFamily="34" charset="-128"/>
              </a:rPr>
              <a:t>The 1600’s were confusing times</a:t>
            </a:r>
          </a:p>
          <a:p>
            <a:pPr lvl="2" eaLnBrk="1" hangingPunct="1"/>
            <a:r>
              <a:rPr lang="en-US" altLang="en-US" dirty="0" smtClean="0">
                <a:latin typeface="Calibri" panose="020F0502020204030204" pitchFamily="34" charset="0"/>
                <a:ea typeface="ＭＳ Ｐゴシック" panose="020B0600070205080204" pitchFamily="34" charset="-128"/>
              </a:rPr>
              <a:t>New discoveries led to doubt of all previous thoughts.</a:t>
            </a:r>
            <a:endParaRPr lang="en-US" altLang="en-US" dirty="0">
              <a:latin typeface="Calibri" panose="020F0502020204030204" pitchFamily="34" charset="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7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77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067800" cy="457200"/>
          </a:xfrm>
        </p:spPr>
        <p:txBody>
          <a:bodyPr/>
          <a:lstStyle/>
          <a:p>
            <a:r>
              <a:rPr lang="en-US" dirty="0" smtClean="0"/>
              <a:t>René Descartes</a:t>
            </a:r>
            <a:endParaRPr lang="en-US" dirty="0"/>
          </a:p>
        </p:txBody>
      </p:sp>
      <p:sp>
        <p:nvSpPr>
          <p:cNvPr id="3" name="Content Placeholder 2"/>
          <p:cNvSpPr>
            <a:spLocks noGrp="1"/>
          </p:cNvSpPr>
          <p:nvPr>
            <p:ph idx="1"/>
          </p:nvPr>
        </p:nvSpPr>
        <p:spPr>
          <a:xfrm>
            <a:off x="652463" y="838200"/>
            <a:ext cx="8186737" cy="5715000"/>
          </a:xfrm>
        </p:spPr>
        <p:txBody>
          <a:bodyPr/>
          <a:lstStyle/>
          <a:p>
            <a:pPr eaLnBrk="1" hangingPunct="1"/>
            <a:r>
              <a:rPr lang="en-US" altLang="en-US" i="1" dirty="0">
                <a:latin typeface="Calibri" panose="020F0502020204030204" pitchFamily="34" charset="0"/>
                <a:ea typeface="ＭＳ Ｐゴシック" panose="020B0600070205080204" pitchFamily="34" charset="-128"/>
              </a:rPr>
              <a:t>Discourse on Method </a:t>
            </a:r>
            <a:r>
              <a:rPr lang="en-US" altLang="en-US" dirty="0">
                <a:latin typeface="Calibri" panose="020F0502020204030204" pitchFamily="34" charset="0"/>
                <a:ea typeface="ＭＳ Ｐゴシック" panose="020B0600070205080204" pitchFamily="34" charset="-128"/>
              </a:rPr>
              <a:t>(1637</a:t>
            </a:r>
            <a:r>
              <a:rPr lang="en-US" altLang="en-US" dirty="0" smtClean="0">
                <a:latin typeface="Calibri" panose="020F0502020204030204" pitchFamily="34" charset="0"/>
                <a:ea typeface="ＭＳ Ｐゴシック" panose="020B0600070205080204" pitchFamily="34" charset="-128"/>
              </a:rPr>
              <a:t>)</a:t>
            </a:r>
          </a:p>
          <a:p>
            <a:pPr lvl="1" eaLnBrk="1" hangingPunct="1"/>
            <a:r>
              <a:rPr lang="en-US" altLang="en-US" dirty="0" smtClean="0">
                <a:latin typeface="Calibri" panose="020F0502020204030204" pitchFamily="34" charset="0"/>
                <a:ea typeface="ＭＳ Ｐゴシック" panose="020B0600070205080204" pitchFamily="34" charset="-128"/>
              </a:rPr>
              <a:t>Can only be sure of one thing- your own existence</a:t>
            </a:r>
            <a:endParaRPr lang="en-US" altLang="en-US" dirty="0">
              <a:latin typeface="Calibri" panose="020F0502020204030204" pitchFamily="34" charset="0"/>
              <a:ea typeface="ＭＳ Ｐゴシック" panose="020B0600070205080204" pitchFamily="34" charset="-128"/>
            </a:endParaRPr>
          </a:p>
          <a:p>
            <a:pPr lvl="1" eaLnBrk="1" hangingPunct="1"/>
            <a:r>
              <a:rPr lang="en-US" altLang="en-US" dirty="0">
                <a:latin typeface="Calibri" panose="020F0502020204030204" pitchFamily="34" charset="0"/>
                <a:ea typeface="ＭＳ Ｐゴシック" panose="020B0600070205080204" pitchFamily="34" charset="-128"/>
              </a:rPr>
              <a:t>“I think, therefore I am</a:t>
            </a:r>
            <a:r>
              <a:rPr lang="en-US" altLang="en-US" dirty="0" smtClean="0">
                <a:latin typeface="Calibri" panose="020F0502020204030204" pitchFamily="34" charset="0"/>
                <a:ea typeface="ＭＳ Ｐゴシック" panose="020B0600070205080204" pitchFamily="34" charset="-128"/>
              </a:rPr>
              <a:t>.” </a:t>
            </a:r>
            <a:r>
              <a:rPr lang="en-US" altLang="en-US" i="1" dirty="0" smtClean="0">
                <a:latin typeface="Calibri" panose="020F0502020204030204" pitchFamily="34" charset="0"/>
                <a:ea typeface="ＭＳ Ｐゴシック" panose="020B0600070205080204" pitchFamily="34" charset="-128"/>
              </a:rPr>
              <a:t>(Cogito, ergo sum)</a:t>
            </a:r>
            <a:endParaRPr lang="en-US" altLang="en-US" i="1" dirty="0">
              <a:latin typeface="Calibri" panose="020F0502020204030204" pitchFamily="34" charset="0"/>
              <a:ea typeface="ＭＳ Ｐゴシック" panose="020B0600070205080204" pitchFamily="34" charset="-128"/>
            </a:endParaRPr>
          </a:p>
          <a:p>
            <a:pPr eaLnBrk="1" hangingPunct="1"/>
            <a:r>
              <a:rPr lang="en-US" altLang="en-US" dirty="0">
                <a:latin typeface="Calibri" panose="020F0502020204030204" pitchFamily="34" charset="0"/>
                <a:ea typeface="ＭＳ Ｐゴシック" panose="020B0600070205080204" pitchFamily="34" charset="-128"/>
              </a:rPr>
              <a:t>Separation of mind and matter</a:t>
            </a:r>
          </a:p>
          <a:p>
            <a:pPr lvl="1" eaLnBrk="1" hangingPunct="1"/>
            <a:r>
              <a:rPr lang="en-US" altLang="en-US" b="1" u="sng" dirty="0">
                <a:latin typeface="Calibri" panose="020F0502020204030204" pitchFamily="34" charset="0"/>
                <a:ea typeface="ＭＳ Ｐゴシック" panose="020B0600070205080204" pitchFamily="34" charset="-128"/>
              </a:rPr>
              <a:t>Cartesian </a:t>
            </a:r>
            <a:r>
              <a:rPr lang="en-US" altLang="en-US" b="1" u="sng" dirty="0" smtClean="0">
                <a:latin typeface="Calibri" panose="020F0502020204030204" pitchFamily="34" charset="0"/>
                <a:ea typeface="ＭＳ Ｐゴシック" panose="020B0600070205080204" pitchFamily="34" charset="-128"/>
              </a:rPr>
              <a:t>Dualism- </a:t>
            </a:r>
            <a:r>
              <a:rPr lang="en-US" altLang="en-US" dirty="0" smtClean="0">
                <a:latin typeface="Calibri" panose="020F0502020204030204" pitchFamily="34" charset="0"/>
                <a:ea typeface="ＭＳ Ｐゴシック" panose="020B0600070205080204" pitchFamily="34" charset="-128"/>
              </a:rPr>
              <a:t>separation of </a:t>
            </a:r>
            <a:r>
              <a:rPr lang="en-US" altLang="en-US" u="sng" dirty="0" smtClean="0">
                <a:latin typeface="Calibri" panose="020F0502020204030204" pitchFamily="34" charset="0"/>
                <a:ea typeface="ＭＳ Ｐゴシック" panose="020B0600070205080204" pitchFamily="34" charset="-128"/>
              </a:rPr>
              <a:t>mind</a:t>
            </a:r>
            <a:r>
              <a:rPr lang="en-US" altLang="en-US" dirty="0" smtClean="0">
                <a:latin typeface="Calibri" panose="020F0502020204030204" pitchFamily="34" charset="0"/>
                <a:ea typeface="ＭＳ Ｐゴシック" panose="020B0600070205080204" pitchFamily="34" charset="-128"/>
              </a:rPr>
              <a:t> (the infinite, God, reason) and </a:t>
            </a:r>
            <a:r>
              <a:rPr lang="en-US" altLang="en-US" u="sng" dirty="0" smtClean="0">
                <a:latin typeface="Calibri" panose="020F0502020204030204" pitchFamily="34" charset="0"/>
                <a:ea typeface="ＭＳ Ｐゴシック" panose="020B0600070205080204" pitchFamily="34" charset="-128"/>
              </a:rPr>
              <a:t>matter</a:t>
            </a:r>
            <a:r>
              <a:rPr lang="en-US" altLang="en-US" dirty="0" smtClean="0">
                <a:latin typeface="Calibri" panose="020F0502020204030204" pitchFamily="34" charset="0"/>
                <a:ea typeface="ＭＳ Ｐゴシック" panose="020B0600070205080204" pitchFamily="34" charset="-128"/>
              </a:rPr>
              <a:t> (the body, the physical world, the finite).</a:t>
            </a:r>
          </a:p>
          <a:p>
            <a:pPr lvl="2" eaLnBrk="1" hangingPunct="1"/>
            <a:r>
              <a:rPr lang="en-US" altLang="en-US" dirty="0" smtClean="0">
                <a:latin typeface="Calibri" panose="020F0502020204030204" pitchFamily="34" charset="0"/>
                <a:ea typeface="ＭＳ Ｐゴシック" panose="020B0600070205080204" pitchFamily="34" charset="-128"/>
              </a:rPr>
              <a:t>Mathematics are reason; numbers are infinite</a:t>
            </a:r>
          </a:p>
          <a:p>
            <a:pPr lvl="2" eaLnBrk="1" hangingPunct="1"/>
            <a:r>
              <a:rPr lang="en-US" altLang="en-US" dirty="0" smtClean="0">
                <a:latin typeface="Calibri" panose="020F0502020204030204" pitchFamily="34" charset="0"/>
                <a:ea typeface="ＭＳ Ｐゴシック" panose="020B0600070205080204" pitchFamily="34" charset="-128"/>
              </a:rPr>
              <a:t>You can doubt the physical senses/world, but the mind is part of the infinite. It is the path to knowledge.</a:t>
            </a:r>
          </a:p>
          <a:p>
            <a:pPr lvl="2" eaLnBrk="1" hangingPunct="1"/>
            <a:r>
              <a:rPr lang="en-US" altLang="en-US" dirty="0" smtClean="0">
                <a:latin typeface="Calibri" panose="020F0502020204030204" pitchFamily="34" charset="0"/>
                <a:ea typeface="ＭＳ Ｐゴシック" panose="020B0600070205080204" pitchFamily="34" charset="-128"/>
              </a:rPr>
              <a:t>Mathematics is the mind’s best tool. </a:t>
            </a:r>
          </a:p>
          <a:p>
            <a:pPr lvl="2" eaLnBrk="1" hangingPunct="1"/>
            <a:r>
              <a:rPr lang="en-US" altLang="en-US" dirty="0" smtClean="0">
                <a:latin typeface="Calibri" panose="020F0502020204030204" pitchFamily="34" charset="0"/>
                <a:ea typeface="ＭＳ Ｐゴシック" panose="020B0600070205080204" pitchFamily="34" charset="-128"/>
              </a:rPr>
              <a:t>Therefore we can understand the universe as a clock- God is the great clockmaker and geometrician.</a:t>
            </a:r>
            <a:endParaRPr lang="en-US" altLang="en-US" dirty="0">
              <a:latin typeface="Calibri" panose="020F0502020204030204" pitchFamily="34" charset="0"/>
              <a:ea typeface="ＭＳ Ｐゴシック" panose="020B0600070205080204" pitchFamily="34" charset="-128"/>
            </a:endParaRPr>
          </a:p>
          <a:p>
            <a:pPr eaLnBrk="1" hangingPunct="1"/>
            <a:r>
              <a:rPr lang="en-US" altLang="en-US" dirty="0">
                <a:latin typeface="Calibri" panose="020F0502020204030204" pitchFamily="34" charset="0"/>
                <a:ea typeface="ＭＳ Ｐゴシック" panose="020B0600070205080204" pitchFamily="34" charset="-128"/>
              </a:rPr>
              <a:t>Consequences: the birth of modern rationalism</a:t>
            </a:r>
          </a:p>
          <a:p>
            <a:endParaRPr lang="en-US" dirty="0"/>
          </a:p>
        </p:txBody>
      </p:sp>
    </p:spTree>
    <p:extLst>
      <p:ext uri="{BB962C8B-B14F-4D97-AF65-F5344CB8AC3E}">
        <p14:creationId xmlns:p14="http://schemas.microsoft.com/office/powerpoint/2010/main" val="72291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9144000" cy="457200"/>
          </a:xfrm>
        </p:spPr>
        <p:txBody>
          <a:bodyPr/>
          <a:lstStyle/>
          <a:p>
            <a:pPr>
              <a:defRPr/>
            </a:pPr>
            <a:r>
              <a:rPr lang="en-US" sz="3000" kern="1200" dirty="0">
                <a:solidFill>
                  <a:srgbClr val="000000"/>
                </a:solidFill>
                <a:latin typeface="Calibri"/>
                <a:ea typeface="ＭＳ Ｐゴシック"/>
                <a:cs typeface="ＭＳ Ｐゴシック"/>
              </a:rPr>
              <a:t>A nineteenth-century painting of Galileo before the Holy Office in the Vatican in 1633</a:t>
            </a:r>
            <a:endParaRPr lang="en-US" sz="3000" dirty="0"/>
          </a:p>
        </p:txBody>
      </p:sp>
      <p:sp>
        <p:nvSpPr>
          <p:cNvPr id="5122"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p472</a:t>
            </a:r>
          </a:p>
        </p:txBody>
      </p:sp>
      <p:pic>
        <p:nvPicPr>
          <p:cNvPr id="512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024255"/>
            <a:ext cx="6858000" cy="559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9067800" cy="457200"/>
          </a:xfrm>
        </p:spPr>
        <p:txBody>
          <a:bodyPr/>
          <a:lstStyle/>
          <a:p>
            <a:r>
              <a:rPr lang="en-US" dirty="0"/>
              <a:t>René Descartes</a:t>
            </a:r>
          </a:p>
        </p:txBody>
      </p:sp>
      <p:sp>
        <p:nvSpPr>
          <p:cNvPr id="3" name="Content Placeholder 2"/>
          <p:cNvSpPr>
            <a:spLocks noGrp="1"/>
          </p:cNvSpPr>
          <p:nvPr>
            <p:ph idx="1"/>
          </p:nvPr>
        </p:nvSpPr>
        <p:spPr>
          <a:xfrm>
            <a:off x="652463" y="1219200"/>
            <a:ext cx="8034337" cy="5334000"/>
          </a:xfrm>
        </p:spPr>
        <p:txBody>
          <a:bodyPr/>
          <a:lstStyle/>
          <a:p>
            <a:pPr eaLnBrk="1" hangingPunct="1"/>
            <a:r>
              <a:rPr lang="en-US" altLang="en-US" dirty="0">
                <a:latin typeface="Calibri" panose="020F0502020204030204" pitchFamily="34" charset="0"/>
                <a:ea typeface="ＭＳ Ｐゴシック" panose="020B0600070205080204" pitchFamily="34" charset="-128"/>
              </a:rPr>
              <a:t>Consequences: the birth of modern </a:t>
            </a:r>
            <a:r>
              <a:rPr lang="en-US" altLang="en-US" b="1" u="sng" dirty="0" smtClean="0">
                <a:latin typeface="Calibri" panose="020F0502020204030204" pitchFamily="34" charset="0"/>
                <a:ea typeface="ＭＳ Ｐゴシック" panose="020B0600070205080204" pitchFamily="34" charset="-128"/>
              </a:rPr>
              <a:t>rationalism</a:t>
            </a:r>
          </a:p>
          <a:p>
            <a:pPr lvl="1" eaLnBrk="1" hangingPunct="1"/>
            <a:r>
              <a:rPr lang="en-US" altLang="en-US" dirty="0" smtClean="0">
                <a:latin typeface="Calibri" panose="020F0502020204030204" pitchFamily="34" charset="0"/>
                <a:ea typeface="ＭＳ Ｐゴシック" panose="020B0600070205080204" pitchFamily="34" charset="-128"/>
              </a:rPr>
              <a:t>The theory that opinions and actions should be based on </a:t>
            </a:r>
            <a:r>
              <a:rPr lang="en-US" altLang="en-US" b="1" i="1" dirty="0" smtClean="0">
                <a:latin typeface="Calibri" panose="020F0502020204030204" pitchFamily="34" charset="0"/>
                <a:ea typeface="ＭＳ Ｐゴシック" panose="020B0600070205080204" pitchFamily="34" charset="-128"/>
              </a:rPr>
              <a:t>reason and knowledge </a:t>
            </a:r>
            <a:r>
              <a:rPr lang="en-US" altLang="en-US" dirty="0" smtClean="0">
                <a:latin typeface="Calibri" panose="020F0502020204030204" pitchFamily="34" charset="0"/>
                <a:ea typeface="ＭＳ Ｐゴシック" panose="020B0600070205080204" pitchFamily="34" charset="-128"/>
              </a:rPr>
              <a:t>rather than religious belief, emotional response, or even experience itself. </a:t>
            </a:r>
          </a:p>
          <a:p>
            <a:pPr eaLnBrk="1" hangingPunct="1"/>
            <a:r>
              <a:rPr lang="en-US" altLang="en-US" dirty="0" smtClean="0">
                <a:latin typeface="Calibri" panose="020F0502020204030204" pitchFamily="34" charset="0"/>
                <a:ea typeface="ＭＳ Ｐゴシック" panose="020B0600070205080204" pitchFamily="34" charset="-128"/>
              </a:rPr>
              <a:t>His books were later banned by the church</a:t>
            </a:r>
          </a:p>
          <a:p>
            <a:pPr eaLnBrk="1" hangingPunct="1"/>
            <a:r>
              <a:rPr lang="en-US" altLang="en-US" dirty="0" smtClean="0">
                <a:latin typeface="Calibri" panose="020F0502020204030204" pitchFamily="34" charset="0"/>
                <a:ea typeface="ＭＳ Ｐゴシック" panose="020B0600070205080204" pitchFamily="34" charset="-128"/>
              </a:rPr>
              <a:t>Devastating implications for traditional religious views of the universe, and humans’ views of themselves. </a:t>
            </a:r>
          </a:p>
          <a:p>
            <a:pPr eaLnBrk="1" hangingPunct="1"/>
            <a:endParaRPr lang="en-US" altLang="en-US" dirty="0">
              <a:latin typeface="Calibri" panose="020F0502020204030204" pitchFamily="34" charset="0"/>
              <a:ea typeface="ＭＳ Ｐゴシック" panose="020B0600070205080204" pitchFamily="34" charset="-128"/>
            </a:endParaRPr>
          </a:p>
          <a:p>
            <a:endParaRPr lang="en-US" dirty="0"/>
          </a:p>
          <a:p>
            <a:endParaRPr lang="en-US" dirty="0"/>
          </a:p>
        </p:txBody>
      </p:sp>
    </p:spTree>
    <p:extLst>
      <p:ext uri="{BB962C8B-B14F-4D97-AF65-F5344CB8AC3E}">
        <p14:creationId xmlns:p14="http://schemas.microsoft.com/office/powerpoint/2010/main" val="295577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9144000" cy="457200"/>
          </a:xfrm>
        </p:spPr>
        <p:txBody>
          <a:bodyPr/>
          <a:lstStyle/>
          <a:p>
            <a:pPr>
              <a:defRPr/>
            </a:pPr>
            <a:r>
              <a:rPr lang="en-US" sz="3000" kern="1200" dirty="0">
                <a:solidFill>
                  <a:srgbClr val="000000"/>
                </a:solidFill>
                <a:latin typeface="Calibri"/>
                <a:ea typeface="ＭＳ Ｐゴシック"/>
                <a:cs typeface="ＭＳ Ｐゴシック"/>
              </a:rPr>
              <a:t>Descartes</a:t>
            </a:r>
            <a:endParaRPr lang="en-US" dirty="0"/>
          </a:p>
        </p:txBody>
      </p:sp>
      <p:sp>
        <p:nvSpPr>
          <p:cNvPr id="33794"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p489</a:t>
            </a:r>
          </a:p>
        </p:txBody>
      </p:sp>
      <p:pic>
        <p:nvPicPr>
          <p:cNvPr id="3379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6675" y="762000"/>
            <a:ext cx="3930650"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Rectangle 2"/>
          <p:cNvSpPr>
            <a:spLocks noChangeArrowheads="1"/>
          </p:cNvSpPr>
          <p:nvPr/>
        </p:nvSpPr>
        <p:spPr bwMode="auto">
          <a:xfrm>
            <a:off x="1676400" y="5492750"/>
            <a:ext cx="5791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000">
                <a:latin typeface="Calibri" panose="020F0502020204030204" pitchFamily="34" charset="0"/>
              </a:rPr>
              <a:t>Rene´ Descartes was one of the primary figures in the</a:t>
            </a:r>
          </a:p>
          <a:p>
            <a:pPr>
              <a:spcBef>
                <a:spcPct val="0"/>
              </a:spcBef>
              <a:buClrTx/>
              <a:buSzTx/>
              <a:buFontTx/>
              <a:buNone/>
            </a:pPr>
            <a:r>
              <a:rPr lang="en-US" altLang="en-US" sz="2000">
                <a:latin typeface="Calibri" panose="020F0502020204030204" pitchFamily="34" charset="0"/>
              </a:rPr>
              <a:t>Scientific Revolution. </a:t>
            </a:r>
            <a:endParaRPr lang="en-US" altLang="en-US" sz="20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noChangeArrowheads="1"/>
          </p:cNvSpPr>
          <p:nvPr>
            <p:ph type="title"/>
          </p:nvPr>
        </p:nvSpPr>
        <p:spPr>
          <a:xfrm>
            <a:off x="685800" y="76200"/>
            <a:ext cx="8458200" cy="1219200"/>
          </a:xfrm>
        </p:spPr>
        <p:txBody>
          <a:bodyPr/>
          <a:lstStyle/>
          <a:p>
            <a:pPr eaLnBrk="1" hangingPunct="1"/>
            <a:r>
              <a:rPr lang="en-US" altLang="en-US" dirty="0">
                <a:latin typeface="Calibri" panose="020F0502020204030204" pitchFamily="34" charset="0"/>
                <a:ea typeface="ＭＳ Ｐゴシック" panose="020B0600070205080204" pitchFamily="34" charset="-128"/>
              </a:rPr>
              <a:t>The Scientific Method and the Spread of Scientific Knowledge </a:t>
            </a:r>
          </a:p>
        </p:txBody>
      </p:sp>
      <p:sp>
        <p:nvSpPr>
          <p:cNvPr id="35843" name="Rectangle 5"/>
          <p:cNvSpPr>
            <a:spLocks noGrp="1" noChangeArrowheads="1"/>
          </p:cNvSpPr>
          <p:nvPr>
            <p:ph type="body" idx="1"/>
          </p:nvPr>
        </p:nvSpPr>
        <p:spPr>
          <a:xfrm>
            <a:off x="652463" y="1371600"/>
            <a:ext cx="8110537" cy="5334000"/>
          </a:xfrm>
        </p:spPr>
        <p:txBody>
          <a:bodyPr/>
          <a:lstStyle/>
          <a:p>
            <a:pPr eaLnBrk="1" hangingPunct="1">
              <a:lnSpc>
                <a:spcPct val="90000"/>
              </a:lnSpc>
            </a:pPr>
            <a:r>
              <a:rPr lang="en-US" altLang="en-US" dirty="0">
                <a:latin typeface="Calibri" panose="020F0502020204030204" pitchFamily="34" charset="0"/>
                <a:ea typeface="ＭＳ Ｐゴシック" panose="020B0600070205080204" pitchFamily="34" charset="-128"/>
              </a:rPr>
              <a:t>The Scientific Method</a:t>
            </a:r>
          </a:p>
          <a:p>
            <a:pPr lvl="1" eaLnBrk="1" hangingPunct="1">
              <a:lnSpc>
                <a:spcPct val="90000"/>
              </a:lnSpc>
            </a:pPr>
            <a:r>
              <a:rPr lang="en-US" altLang="en-US" dirty="0">
                <a:latin typeface="Calibri" panose="020F0502020204030204" pitchFamily="34" charset="0"/>
                <a:ea typeface="ＭＳ Ｐゴシック" panose="020B0600070205080204" pitchFamily="34" charset="-128"/>
              </a:rPr>
              <a:t>Francis Bacon (1561 – 1626)</a:t>
            </a:r>
          </a:p>
          <a:p>
            <a:pPr lvl="2" eaLnBrk="1" hangingPunct="1">
              <a:lnSpc>
                <a:spcPct val="90000"/>
              </a:lnSpc>
            </a:pPr>
            <a:r>
              <a:rPr lang="en-US" altLang="en-US" dirty="0">
                <a:latin typeface="Calibri" panose="020F0502020204030204" pitchFamily="34" charset="0"/>
                <a:ea typeface="ＭＳ Ｐゴシック" panose="020B0600070205080204" pitchFamily="34" charset="-128"/>
              </a:rPr>
              <a:t>Rejection of Copernicus and Kepler; Misunderstanding of Galileo</a:t>
            </a:r>
          </a:p>
          <a:p>
            <a:pPr lvl="2" eaLnBrk="1" hangingPunct="1">
              <a:lnSpc>
                <a:spcPct val="90000"/>
              </a:lnSpc>
            </a:pPr>
            <a:r>
              <a:rPr lang="en-US" altLang="en-US" i="1" dirty="0">
                <a:latin typeface="Calibri" panose="020F0502020204030204" pitchFamily="34" charset="0"/>
                <a:ea typeface="ＭＳ Ｐゴシック" panose="020B0600070205080204" pitchFamily="34" charset="-128"/>
              </a:rPr>
              <a:t>The Great Instauration </a:t>
            </a:r>
            <a:r>
              <a:rPr lang="en-US" altLang="en-US" dirty="0">
                <a:latin typeface="Calibri" panose="020F0502020204030204" pitchFamily="34" charset="0"/>
                <a:ea typeface="ＭＳ Ｐゴシック" panose="020B0600070205080204" pitchFamily="34" charset="-128"/>
              </a:rPr>
              <a:t>and correct </a:t>
            </a:r>
            <a:r>
              <a:rPr lang="en-US" altLang="en-US" b="1" dirty="0">
                <a:latin typeface="Calibri" panose="020F0502020204030204" pitchFamily="34" charset="0"/>
                <a:ea typeface="ＭＳ Ｐゴシック" panose="020B0600070205080204" pitchFamily="34" charset="-128"/>
              </a:rPr>
              <a:t>scientific method </a:t>
            </a:r>
            <a:r>
              <a:rPr lang="en-US" altLang="en-US" dirty="0" smtClean="0">
                <a:latin typeface="Calibri" panose="020F0502020204030204" pitchFamily="34" charset="0"/>
                <a:ea typeface="ＭＳ Ｐゴシック" panose="020B0600070205080204" pitchFamily="34" charset="-128"/>
              </a:rPr>
              <a:t>(his true accomplishment)</a:t>
            </a:r>
          </a:p>
          <a:p>
            <a:pPr lvl="2" eaLnBrk="1" hangingPunct="1">
              <a:lnSpc>
                <a:spcPct val="90000"/>
              </a:lnSpc>
            </a:pPr>
            <a:r>
              <a:rPr lang="en-US" altLang="en-US" b="1" dirty="0" smtClean="0">
                <a:latin typeface="Calibri" panose="020F0502020204030204" pitchFamily="34" charset="0"/>
                <a:ea typeface="ＭＳ Ｐゴシック" panose="020B0600070205080204" pitchFamily="34" charset="-128"/>
              </a:rPr>
              <a:t>Father of empiricism- practice of relying on experimentation and observation for knowledge.</a:t>
            </a:r>
            <a:endParaRPr lang="en-US" altLang="en-US" b="1" dirty="0">
              <a:latin typeface="Calibri" panose="020F0502020204030204" pitchFamily="34" charset="0"/>
              <a:ea typeface="ＭＳ Ｐゴシック" panose="020B0600070205080204" pitchFamily="34" charset="-128"/>
            </a:endParaRPr>
          </a:p>
          <a:p>
            <a:pPr lvl="2" eaLnBrk="1" hangingPunct="1">
              <a:lnSpc>
                <a:spcPct val="90000"/>
              </a:lnSpc>
            </a:pPr>
            <a:r>
              <a:rPr lang="en-US" altLang="en-US" dirty="0">
                <a:latin typeface="Calibri" panose="020F0502020204030204" pitchFamily="34" charset="0"/>
                <a:ea typeface="ＭＳ Ｐゴシック" panose="020B0600070205080204" pitchFamily="34" charset="-128"/>
              </a:rPr>
              <a:t>Built on </a:t>
            </a:r>
            <a:r>
              <a:rPr lang="en-US" altLang="en-US" b="1" u="sng" dirty="0">
                <a:latin typeface="Calibri" panose="020F0502020204030204" pitchFamily="34" charset="0"/>
                <a:ea typeface="ＭＳ Ｐゴシック" panose="020B0600070205080204" pitchFamily="34" charset="-128"/>
              </a:rPr>
              <a:t>inductive principles</a:t>
            </a:r>
            <a:r>
              <a:rPr lang="en-US" altLang="en-US" dirty="0">
                <a:latin typeface="Calibri" panose="020F0502020204030204" pitchFamily="34" charset="0"/>
                <a:ea typeface="ＭＳ Ｐゴシック" panose="020B0600070205080204" pitchFamily="34" charset="-128"/>
              </a:rPr>
              <a:t>, proceeding from the particular to the general</a:t>
            </a:r>
          </a:p>
          <a:p>
            <a:pPr lvl="2" eaLnBrk="1" hangingPunct="1">
              <a:lnSpc>
                <a:spcPct val="90000"/>
              </a:lnSpc>
            </a:pPr>
            <a:r>
              <a:rPr lang="en-US" altLang="en-US" dirty="0">
                <a:latin typeface="Calibri" panose="020F0502020204030204" pitchFamily="34" charset="0"/>
                <a:ea typeface="ＭＳ Ｐゴシック" panose="020B0600070205080204" pitchFamily="34" charset="-128"/>
              </a:rPr>
              <a:t>Experimentation and domination of </a:t>
            </a:r>
            <a:r>
              <a:rPr lang="en-US" altLang="en-US" dirty="0" smtClean="0">
                <a:latin typeface="Calibri" panose="020F0502020204030204" pitchFamily="34" charset="0"/>
                <a:ea typeface="ＭＳ Ｐゴシック" panose="020B0600070205080204" pitchFamily="34" charset="-128"/>
              </a:rPr>
              <a:t>nature- control and domination of nature should be central focus of science</a:t>
            </a:r>
          </a:p>
          <a:p>
            <a:pPr lvl="3" eaLnBrk="1" hangingPunct="1">
              <a:lnSpc>
                <a:spcPct val="90000"/>
              </a:lnSpc>
            </a:pPr>
            <a:r>
              <a:rPr lang="en-US" altLang="en-US" dirty="0" smtClean="0">
                <a:latin typeface="Calibri" panose="020F0502020204030204" pitchFamily="34" charset="0"/>
                <a:ea typeface="ＭＳ Ｐゴシック" panose="020B0600070205080204" pitchFamily="34" charset="-128"/>
              </a:rPr>
              <a:t>20</a:t>
            </a:r>
            <a:r>
              <a:rPr lang="en-US" altLang="en-US" baseline="30000" dirty="0" smtClean="0">
                <a:latin typeface="Calibri" panose="020F0502020204030204" pitchFamily="34" charset="0"/>
                <a:ea typeface="ＭＳ Ｐゴシック" panose="020B0600070205080204" pitchFamily="34" charset="-128"/>
              </a:rPr>
              <a:t>th</a:t>
            </a:r>
            <a:r>
              <a:rPr lang="en-US" altLang="en-US" dirty="0" smtClean="0">
                <a:latin typeface="Calibri" panose="020F0502020204030204" pitchFamily="34" charset="0"/>
                <a:ea typeface="ＭＳ Ｐゴシック" panose="020B0600070205080204" pitchFamily="34" charset="-128"/>
              </a:rPr>
              <a:t> century: study environmental impacts</a:t>
            </a:r>
            <a:endParaRPr lang="en-US" altLang="en-US" dirty="0">
              <a:latin typeface="Calibri" panose="020F0502020204030204" pitchFamily="34" charset="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8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1066800"/>
          </a:xfrm>
        </p:spPr>
        <p:txBody>
          <a:bodyPr/>
          <a:lstStyle/>
          <a:p>
            <a:r>
              <a:rPr lang="en-US" dirty="0" smtClean="0"/>
              <a:t>Inductive reasoning: </a:t>
            </a:r>
            <a:r>
              <a:rPr lang="en-US" i="1" dirty="0" smtClean="0"/>
              <a:t>from the specific to the general</a:t>
            </a:r>
            <a:endParaRPr lang="en-US" i="1" dirty="0"/>
          </a:p>
        </p:txBody>
      </p:sp>
      <p:sp>
        <p:nvSpPr>
          <p:cNvPr id="3" name="Content Placeholder 2"/>
          <p:cNvSpPr>
            <a:spLocks noGrp="1"/>
          </p:cNvSpPr>
          <p:nvPr>
            <p:ph idx="1"/>
          </p:nvPr>
        </p:nvSpPr>
        <p:spPr/>
        <p:txBody>
          <a:bodyPr/>
          <a:lstStyle/>
          <a:p>
            <a:r>
              <a:rPr lang="en-US" altLang="en-US" dirty="0">
                <a:ea typeface="ＭＳ Ｐゴシック" pitchFamily="112" charset="-128"/>
              </a:rPr>
              <a:t>The white-eyed fruit fly </a:t>
            </a:r>
            <a:r>
              <a:rPr lang="en-US" altLang="en-US" dirty="0" smtClean="0">
                <a:ea typeface="ＭＳ Ｐゴシック" pitchFamily="112" charset="-128"/>
              </a:rPr>
              <a:t>has </a:t>
            </a:r>
            <a:r>
              <a:rPr lang="en-US" altLang="en-US" dirty="0">
                <a:ea typeface="ＭＳ Ｐゴシック" pitchFamily="112" charset="-128"/>
              </a:rPr>
              <a:t>RNA</a:t>
            </a:r>
          </a:p>
          <a:p>
            <a:r>
              <a:rPr lang="en-US" altLang="en-US" dirty="0">
                <a:ea typeface="ＭＳ Ｐゴシック" pitchFamily="112" charset="-128"/>
              </a:rPr>
              <a:t>The red-eyed fruit fly has RNA</a:t>
            </a:r>
          </a:p>
          <a:p>
            <a:r>
              <a:rPr lang="en-US" altLang="en-US" dirty="0">
                <a:ea typeface="ＭＳ Ｐゴシック" pitchFamily="112" charset="-128"/>
              </a:rPr>
              <a:t>The Hawaiian fruit fly has </a:t>
            </a:r>
            <a:r>
              <a:rPr lang="en-US" altLang="en-US" dirty="0" smtClean="0">
                <a:ea typeface="ＭＳ Ｐゴシック" pitchFamily="112" charset="-128"/>
              </a:rPr>
              <a:t>RNA</a:t>
            </a:r>
          </a:p>
          <a:p>
            <a:pPr marL="0" indent="0">
              <a:buNone/>
            </a:pPr>
            <a:endParaRPr lang="en-US" altLang="en-US" dirty="0">
              <a:ea typeface="ＭＳ Ｐゴシック" pitchFamily="112" charset="-128"/>
            </a:endParaRPr>
          </a:p>
          <a:p>
            <a:r>
              <a:rPr lang="en-US" altLang="en-US" dirty="0">
                <a:ea typeface="ＭＳ Ｐゴシック" pitchFamily="112" charset="-128"/>
              </a:rPr>
              <a:t>Therefore all fruit flies have RNA</a:t>
            </a:r>
          </a:p>
          <a:p>
            <a:endParaRPr lang="en-US" dirty="0"/>
          </a:p>
        </p:txBody>
      </p:sp>
    </p:spTree>
    <p:extLst>
      <p:ext uri="{BB962C8B-B14F-4D97-AF65-F5344CB8AC3E}">
        <p14:creationId xmlns:p14="http://schemas.microsoft.com/office/powerpoint/2010/main" val="398139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Scientific Method</a:t>
            </a:r>
            <a:endParaRPr lang="en-US" dirty="0"/>
          </a:p>
        </p:txBody>
      </p:sp>
      <p:sp>
        <p:nvSpPr>
          <p:cNvPr id="3" name="Content Placeholder 2"/>
          <p:cNvSpPr>
            <a:spLocks noGrp="1"/>
          </p:cNvSpPr>
          <p:nvPr>
            <p:ph idx="1"/>
          </p:nvPr>
        </p:nvSpPr>
        <p:spPr>
          <a:xfrm>
            <a:off x="652463" y="1066800"/>
            <a:ext cx="8034337" cy="5486400"/>
          </a:xfrm>
        </p:spPr>
        <p:txBody>
          <a:bodyPr/>
          <a:lstStyle/>
          <a:p>
            <a:pPr eaLnBrk="1" hangingPunct="1">
              <a:lnSpc>
                <a:spcPct val="90000"/>
              </a:lnSpc>
            </a:pPr>
            <a:r>
              <a:rPr lang="en-US" altLang="en-US" dirty="0">
                <a:latin typeface="Calibri" panose="020F0502020204030204" pitchFamily="34" charset="0"/>
                <a:ea typeface="ＭＳ Ｐゴシック" panose="020B0600070205080204" pitchFamily="34" charset="-128"/>
              </a:rPr>
              <a:t>Descartes</a:t>
            </a:r>
          </a:p>
          <a:p>
            <a:pPr lvl="1" eaLnBrk="1" hangingPunct="1">
              <a:lnSpc>
                <a:spcPct val="90000"/>
              </a:lnSpc>
            </a:pPr>
            <a:r>
              <a:rPr lang="en-US" altLang="en-US" b="1" u="sng" dirty="0">
                <a:latin typeface="Calibri" panose="020F0502020204030204" pitchFamily="34" charset="0"/>
                <a:ea typeface="ＭＳ Ｐゴシック" panose="020B0600070205080204" pitchFamily="34" charset="-128"/>
              </a:rPr>
              <a:t>Deduction</a:t>
            </a:r>
            <a:r>
              <a:rPr lang="en-US" altLang="en-US" dirty="0">
                <a:latin typeface="Calibri" panose="020F0502020204030204" pitchFamily="34" charset="0"/>
                <a:ea typeface="ＭＳ Ｐゴシック" panose="020B0600070205080204" pitchFamily="34" charset="-128"/>
              </a:rPr>
              <a:t> and mathematical </a:t>
            </a:r>
            <a:r>
              <a:rPr lang="en-US" altLang="en-US" dirty="0" smtClean="0">
                <a:latin typeface="Calibri" panose="020F0502020204030204" pitchFamily="34" charset="0"/>
                <a:ea typeface="ＭＳ Ｐゴシック" panose="020B0600070205080204" pitchFamily="34" charset="-128"/>
              </a:rPr>
              <a:t>logic</a:t>
            </a:r>
          </a:p>
          <a:p>
            <a:pPr lvl="2" eaLnBrk="1" hangingPunct="1">
              <a:lnSpc>
                <a:spcPct val="90000"/>
              </a:lnSpc>
            </a:pPr>
            <a:r>
              <a:rPr lang="en-US" altLang="en-US" dirty="0" smtClean="0">
                <a:latin typeface="Calibri" panose="020F0502020204030204" pitchFamily="34" charset="0"/>
                <a:ea typeface="ＭＳ Ｐゴシック" panose="020B0600070205080204" pitchFamily="34" charset="-128"/>
              </a:rPr>
              <a:t>Steps in an argument must be solid, like a mathematical proof</a:t>
            </a:r>
          </a:p>
          <a:p>
            <a:pPr lvl="2" eaLnBrk="1" hangingPunct="1">
              <a:lnSpc>
                <a:spcPct val="90000"/>
              </a:lnSpc>
            </a:pPr>
            <a:r>
              <a:rPr lang="en-US" altLang="en-US" dirty="0" smtClean="0">
                <a:latin typeface="Calibri" panose="020F0502020204030204" pitchFamily="34" charset="0"/>
                <a:ea typeface="ＭＳ Ｐゴシック" panose="020B0600070205080204" pitchFamily="34" charset="-128"/>
              </a:rPr>
              <a:t>Start with more “self-evident” truths, and deduce logical conclusions from there. </a:t>
            </a:r>
          </a:p>
          <a:p>
            <a:pPr lvl="1" eaLnBrk="1" hangingPunct="1">
              <a:lnSpc>
                <a:spcPct val="90000"/>
              </a:lnSpc>
            </a:pPr>
            <a:r>
              <a:rPr lang="en-US" altLang="en-US" dirty="0" smtClean="0">
                <a:latin typeface="Calibri" panose="020F0502020204030204" pitchFamily="34" charset="0"/>
                <a:ea typeface="ＭＳ Ｐゴシック" panose="020B0600070205080204" pitchFamily="34" charset="-128"/>
              </a:rPr>
              <a:t>Rational deduction: From the general to the specific:</a:t>
            </a:r>
          </a:p>
          <a:p>
            <a:pPr lvl="2" eaLnBrk="1" hangingPunct="1">
              <a:lnSpc>
                <a:spcPct val="90000"/>
              </a:lnSpc>
            </a:pPr>
            <a:r>
              <a:rPr lang="en-US" altLang="en-US" dirty="0">
                <a:latin typeface="Calibri" panose="020F0502020204030204" pitchFamily="34" charset="0"/>
                <a:ea typeface="ＭＳ Ｐゴシック" panose="020B0600070205080204" pitchFamily="34" charset="-128"/>
              </a:rPr>
              <a:t>All organisms have RNA</a:t>
            </a:r>
          </a:p>
          <a:p>
            <a:pPr lvl="2" eaLnBrk="1" hangingPunct="1">
              <a:lnSpc>
                <a:spcPct val="90000"/>
              </a:lnSpc>
            </a:pPr>
            <a:r>
              <a:rPr lang="en-US" altLang="en-US" dirty="0">
                <a:latin typeface="Calibri" panose="020F0502020204030204" pitchFamily="34" charset="0"/>
                <a:ea typeface="ＭＳ Ｐゴシック" panose="020B0600070205080204" pitchFamily="34" charset="-128"/>
              </a:rPr>
              <a:t>The fruit fly is an organism</a:t>
            </a:r>
          </a:p>
          <a:p>
            <a:pPr lvl="2" eaLnBrk="1" hangingPunct="1">
              <a:lnSpc>
                <a:spcPct val="90000"/>
              </a:lnSpc>
            </a:pPr>
            <a:r>
              <a:rPr lang="en-US" altLang="en-US" dirty="0">
                <a:latin typeface="Calibri" panose="020F0502020204030204" pitchFamily="34" charset="0"/>
                <a:ea typeface="ＭＳ Ｐゴシック" panose="020B0600070205080204" pitchFamily="34" charset="-128"/>
              </a:rPr>
              <a:t>Therefore the fruit fly has </a:t>
            </a:r>
            <a:r>
              <a:rPr lang="en-US" altLang="en-US" dirty="0" smtClean="0">
                <a:latin typeface="Calibri" panose="020F0502020204030204" pitchFamily="34" charset="0"/>
                <a:ea typeface="ＭＳ Ｐゴシック" panose="020B0600070205080204" pitchFamily="34" charset="-128"/>
              </a:rPr>
              <a:t>RNA</a:t>
            </a:r>
            <a:endParaRPr lang="en-US" altLang="en-US" dirty="0">
              <a:latin typeface="Calibri" panose="020F0502020204030204" pitchFamily="34" charset="0"/>
              <a:ea typeface="ＭＳ Ｐゴシック" panose="020B0600070205080204" pitchFamily="34" charset="-128"/>
            </a:endParaRPr>
          </a:p>
          <a:p>
            <a:pPr lvl="1" eaLnBrk="1" hangingPunct="1">
              <a:lnSpc>
                <a:spcPct val="90000"/>
              </a:lnSpc>
            </a:pPr>
            <a:r>
              <a:rPr lang="en-US" altLang="en-US" dirty="0">
                <a:latin typeface="Calibri" panose="020F0502020204030204" pitchFamily="34" charset="0"/>
                <a:ea typeface="ＭＳ Ｐゴシック" panose="020B0600070205080204" pitchFamily="34" charset="-128"/>
              </a:rPr>
              <a:t>Newton’s unification of Bacon’s empiricism and Descartes rationalism</a:t>
            </a:r>
          </a:p>
          <a:p>
            <a:endParaRPr lang="en-US" dirty="0"/>
          </a:p>
        </p:txBody>
      </p:sp>
    </p:spTree>
    <p:extLst>
      <p:ext uri="{BB962C8B-B14F-4D97-AF65-F5344CB8AC3E}">
        <p14:creationId xmlns:p14="http://schemas.microsoft.com/office/powerpoint/2010/main" val="232840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Scientific Method</a:t>
            </a:r>
            <a:endParaRPr lang="en-US" dirty="0"/>
          </a:p>
        </p:txBody>
      </p:sp>
      <p:sp>
        <p:nvSpPr>
          <p:cNvPr id="3" name="Content Placeholder 2"/>
          <p:cNvSpPr>
            <a:spLocks noGrp="1"/>
          </p:cNvSpPr>
          <p:nvPr>
            <p:ph idx="1"/>
          </p:nvPr>
        </p:nvSpPr>
        <p:spPr>
          <a:xfrm>
            <a:off x="652463" y="1219200"/>
            <a:ext cx="8034337" cy="5334000"/>
          </a:xfrm>
        </p:spPr>
        <p:txBody>
          <a:bodyPr/>
          <a:lstStyle/>
          <a:p>
            <a:pPr marL="342900" lvl="1" indent="-342900"/>
            <a:r>
              <a:rPr lang="en-US" altLang="en-US" dirty="0">
                <a:latin typeface="Calibri" panose="020F0502020204030204" pitchFamily="34" charset="0"/>
                <a:ea typeface="ＭＳ Ｐゴシック" panose="020B0600070205080204" pitchFamily="34" charset="-128"/>
              </a:rPr>
              <a:t>Newton’s </a:t>
            </a:r>
            <a:r>
              <a:rPr lang="en-US" altLang="en-US" dirty="0" smtClean="0">
                <a:latin typeface="Calibri" panose="020F0502020204030204" pitchFamily="34" charset="0"/>
                <a:ea typeface="ＭＳ Ｐゴシック" panose="020B0600070205080204" pitchFamily="34" charset="-128"/>
              </a:rPr>
              <a:t>unification (synthesis) </a:t>
            </a:r>
            <a:r>
              <a:rPr lang="en-US" altLang="en-US" dirty="0">
                <a:latin typeface="Calibri" panose="020F0502020204030204" pitchFamily="34" charset="0"/>
                <a:ea typeface="ＭＳ Ｐゴシック" panose="020B0600070205080204" pitchFamily="34" charset="-128"/>
              </a:rPr>
              <a:t>of Bacon’s </a:t>
            </a:r>
            <a:r>
              <a:rPr lang="en-US" altLang="en-US" dirty="0" smtClean="0">
                <a:latin typeface="Calibri" panose="020F0502020204030204" pitchFamily="34" charset="0"/>
                <a:ea typeface="ＭＳ Ｐゴシック" panose="020B0600070205080204" pitchFamily="34" charset="-128"/>
              </a:rPr>
              <a:t>empiricism and inductive reasoning with Descartes’ rationalism and deductive reasoning.</a:t>
            </a:r>
          </a:p>
          <a:p>
            <a:pPr marL="342900" lvl="1" indent="-342900"/>
            <a:r>
              <a:rPr lang="en-US" altLang="en-US" dirty="0" smtClean="0">
                <a:latin typeface="Calibri" panose="020F0502020204030204" pitchFamily="34" charset="0"/>
                <a:ea typeface="ＭＳ Ｐゴシック" panose="020B0600070205080204" pitchFamily="34" charset="-128"/>
              </a:rPr>
              <a:t>Begin with scientific observations and experiments, and then arrive at general concepts… and then deduce new knowledge from those by testing and verifying (modern science!)</a:t>
            </a:r>
          </a:p>
          <a:p>
            <a:pPr marL="342900" lvl="1" indent="-342900"/>
            <a:r>
              <a:rPr lang="en-US" altLang="en-US" dirty="0" smtClean="0">
                <a:latin typeface="Calibri" panose="020F0502020204030204" pitchFamily="34" charset="0"/>
                <a:ea typeface="ＭＳ Ｐゴシック" panose="020B0600070205080204" pitchFamily="34" charset="-128"/>
              </a:rPr>
              <a:t>The Scientific Method answers the question “How?” but not “Why?”</a:t>
            </a:r>
          </a:p>
          <a:p>
            <a:pPr marL="742950" lvl="2" indent="-342900"/>
            <a:r>
              <a:rPr lang="en-US" altLang="en-US" dirty="0" smtClean="0">
                <a:latin typeface="Calibri" panose="020F0502020204030204" pitchFamily="34" charset="0"/>
                <a:ea typeface="ＭＳ Ｐゴシック" panose="020B0600070205080204" pitchFamily="34" charset="-128"/>
              </a:rPr>
              <a:t>The Church still held (holds) importance there. </a:t>
            </a:r>
            <a:endParaRPr lang="en-US" altLang="en-US" dirty="0">
              <a:latin typeface="Calibri" panose="020F0502020204030204" pitchFamily="34" charset="0"/>
              <a:ea typeface="ＭＳ Ｐゴシック" panose="020B0600070205080204" pitchFamily="34" charset="-128"/>
            </a:endParaRPr>
          </a:p>
          <a:p>
            <a:endParaRPr lang="en-US" dirty="0"/>
          </a:p>
        </p:txBody>
      </p:sp>
    </p:spTree>
    <p:extLst>
      <p:ext uri="{BB962C8B-B14F-4D97-AF65-F5344CB8AC3E}">
        <p14:creationId xmlns:p14="http://schemas.microsoft.com/office/powerpoint/2010/main" val="321536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9144000" cy="457200"/>
          </a:xfrm>
        </p:spPr>
        <p:txBody>
          <a:bodyPr/>
          <a:lstStyle/>
          <a:p>
            <a:pPr>
              <a:defRPr/>
            </a:pPr>
            <a:r>
              <a:rPr lang="en-US" sz="3000" kern="1200" dirty="0">
                <a:solidFill>
                  <a:srgbClr val="000000"/>
                </a:solidFill>
                <a:latin typeface="Calibri"/>
                <a:ea typeface="ＭＳ Ｐゴシック"/>
                <a:cs typeface="ＭＳ Ｐゴシック"/>
              </a:rPr>
              <a:t>Louis XIV and Colbert Visit the Academy of Sciences</a:t>
            </a:r>
            <a:endParaRPr lang="en-US" dirty="0"/>
          </a:p>
        </p:txBody>
      </p:sp>
      <p:sp>
        <p:nvSpPr>
          <p:cNvPr id="36866"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p491</a:t>
            </a:r>
          </a:p>
        </p:txBody>
      </p:sp>
      <p:pic>
        <p:nvPicPr>
          <p:cNvPr id="3686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1650" y="762000"/>
            <a:ext cx="56007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ectangle 2"/>
          <p:cNvSpPr>
            <a:spLocks noChangeArrowheads="1"/>
          </p:cNvSpPr>
          <p:nvPr/>
        </p:nvSpPr>
        <p:spPr bwMode="auto">
          <a:xfrm>
            <a:off x="1028700" y="5346700"/>
            <a:ext cx="7086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000">
                <a:latin typeface="Calibri" panose="020F0502020204030204" pitchFamily="34" charset="0"/>
              </a:rPr>
              <a:t>In the seventeenth century, individual scientists received royal and princely patronage, and a number of learned societies were established. </a:t>
            </a:r>
            <a:endParaRPr lang="en-US" altLang="en-US" sz="20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9144000" cy="457200"/>
          </a:xfrm>
        </p:spPr>
        <p:txBody>
          <a:bodyPr/>
          <a:lstStyle/>
          <a:p>
            <a:pPr>
              <a:defRPr/>
            </a:pPr>
            <a:r>
              <a:rPr lang="en-US" sz="3000" kern="1200" dirty="0">
                <a:solidFill>
                  <a:srgbClr val="000000"/>
                </a:solidFill>
                <a:latin typeface="Calibri"/>
                <a:ea typeface="ＭＳ Ｐゴシック"/>
                <a:cs typeface="ＭＳ Ｐゴシック"/>
              </a:rPr>
              <a:t>Images of Everyday Life: The Science of Collecting </a:t>
            </a:r>
            <a:br>
              <a:rPr lang="en-US" sz="3000" kern="1200" dirty="0">
                <a:solidFill>
                  <a:srgbClr val="000000"/>
                </a:solidFill>
                <a:latin typeface="Calibri"/>
                <a:ea typeface="ＭＳ Ｐゴシック"/>
                <a:cs typeface="ＭＳ Ｐゴシック"/>
              </a:rPr>
            </a:br>
            <a:r>
              <a:rPr lang="en-US" sz="3000" kern="1200" dirty="0">
                <a:solidFill>
                  <a:srgbClr val="000000"/>
                </a:solidFill>
                <a:latin typeface="Calibri"/>
                <a:ea typeface="ＭＳ Ｐゴシック"/>
                <a:cs typeface="ＭＳ Ｐゴシック"/>
              </a:rPr>
              <a:t>(Slide 1 of 3)</a:t>
            </a:r>
            <a:endParaRPr lang="en-US" dirty="0"/>
          </a:p>
        </p:txBody>
      </p:sp>
      <p:sp>
        <p:nvSpPr>
          <p:cNvPr id="38914"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p492</a:t>
            </a:r>
          </a:p>
        </p:txBody>
      </p:sp>
      <p:pic>
        <p:nvPicPr>
          <p:cNvPr id="3891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82813" y="1350962"/>
            <a:ext cx="4778375" cy="424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2"/>
          <p:cNvSpPr>
            <a:spLocks noChangeArrowheads="1"/>
          </p:cNvSpPr>
          <p:nvPr/>
        </p:nvSpPr>
        <p:spPr bwMode="auto">
          <a:xfrm>
            <a:off x="2924175" y="5695950"/>
            <a:ext cx="329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000">
                <a:latin typeface="Calibri" panose="020F0502020204030204" pitchFamily="34" charset="0"/>
              </a:rPr>
              <a:t>Various beetles and arachnids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76237"/>
            <a:ext cx="9144000" cy="457200"/>
          </a:xfrm>
        </p:spPr>
        <p:txBody>
          <a:bodyPr/>
          <a:lstStyle/>
          <a:p>
            <a:pPr>
              <a:defRPr/>
            </a:pPr>
            <a:r>
              <a:rPr lang="en-US" sz="3000" kern="1200" dirty="0">
                <a:solidFill>
                  <a:srgbClr val="000000"/>
                </a:solidFill>
                <a:latin typeface="Calibri"/>
                <a:ea typeface="ＭＳ Ｐゴシック"/>
                <a:cs typeface="ＭＳ Ｐゴシック"/>
              </a:rPr>
              <a:t>Images of Everyday Life: The Science of Collecting </a:t>
            </a:r>
            <a:br>
              <a:rPr lang="en-US" sz="3000" kern="1200" dirty="0">
                <a:solidFill>
                  <a:srgbClr val="000000"/>
                </a:solidFill>
                <a:latin typeface="Calibri"/>
                <a:ea typeface="ＭＳ Ｐゴシック"/>
                <a:cs typeface="ＭＳ Ｐゴシック"/>
              </a:rPr>
            </a:br>
            <a:r>
              <a:rPr lang="en-US" sz="3000" kern="1200" dirty="0">
                <a:solidFill>
                  <a:srgbClr val="000000"/>
                </a:solidFill>
                <a:latin typeface="Calibri"/>
                <a:ea typeface="ＭＳ Ｐゴシック"/>
                <a:cs typeface="ＭＳ Ｐゴシック"/>
              </a:rPr>
              <a:t>(Slide 2 of 3)</a:t>
            </a:r>
            <a:endParaRPr lang="en-US" dirty="0"/>
          </a:p>
        </p:txBody>
      </p:sp>
      <p:sp>
        <p:nvSpPr>
          <p:cNvPr id="40962"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p492</a:t>
            </a:r>
          </a:p>
        </p:txBody>
      </p:sp>
      <p:pic>
        <p:nvPicPr>
          <p:cNvPr id="4096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49563" y="1214437"/>
            <a:ext cx="3444875" cy="41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Rectangle 2"/>
          <p:cNvSpPr>
            <a:spLocks noChangeArrowheads="1"/>
          </p:cNvSpPr>
          <p:nvPr/>
        </p:nvSpPr>
        <p:spPr bwMode="auto">
          <a:xfrm>
            <a:off x="3649663" y="5543550"/>
            <a:ext cx="1844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000">
                <a:latin typeface="Calibri" panose="020F0502020204030204" pitchFamily="34" charset="0"/>
              </a:rPr>
              <a:t>Sir Hans Sloane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09575"/>
            <a:ext cx="9144000" cy="457200"/>
          </a:xfrm>
        </p:spPr>
        <p:txBody>
          <a:bodyPr/>
          <a:lstStyle/>
          <a:p>
            <a:pPr>
              <a:defRPr/>
            </a:pPr>
            <a:r>
              <a:rPr lang="en-US" sz="3000" kern="1200" dirty="0">
                <a:solidFill>
                  <a:srgbClr val="000000"/>
                </a:solidFill>
                <a:latin typeface="Calibri"/>
                <a:ea typeface="ＭＳ Ｐゴシック"/>
                <a:cs typeface="ＭＳ Ｐゴシック"/>
              </a:rPr>
              <a:t>Images of Everyday Life: The Science of Collecting </a:t>
            </a:r>
            <a:br>
              <a:rPr lang="en-US" sz="3000" kern="1200" dirty="0">
                <a:solidFill>
                  <a:srgbClr val="000000"/>
                </a:solidFill>
                <a:latin typeface="Calibri"/>
                <a:ea typeface="ＭＳ Ｐゴシック"/>
                <a:cs typeface="ＭＳ Ｐゴシック"/>
              </a:rPr>
            </a:br>
            <a:r>
              <a:rPr lang="en-US" sz="3000" kern="1200" dirty="0">
                <a:solidFill>
                  <a:srgbClr val="000000"/>
                </a:solidFill>
                <a:latin typeface="Calibri"/>
                <a:ea typeface="ＭＳ Ｐゴシック"/>
                <a:cs typeface="ＭＳ Ｐゴシック"/>
              </a:rPr>
              <a:t>(Slide 3 of 3)</a:t>
            </a:r>
            <a:endParaRPr lang="en-US" dirty="0"/>
          </a:p>
        </p:txBody>
      </p:sp>
      <p:sp>
        <p:nvSpPr>
          <p:cNvPr id="43010"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p492</a:t>
            </a:r>
          </a:p>
        </p:txBody>
      </p:sp>
      <p:pic>
        <p:nvPicPr>
          <p:cNvPr id="4301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4788" y="1400175"/>
            <a:ext cx="6194425"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Rectangle 2"/>
          <p:cNvSpPr>
            <a:spLocks noChangeArrowheads="1"/>
          </p:cNvSpPr>
          <p:nvPr/>
        </p:nvSpPr>
        <p:spPr bwMode="auto">
          <a:xfrm>
            <a:off x="2889250" y="5619750"/>
            <a:ext cx="3365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000">
                <a:latin typeface="Calibri" panose="020F0502020204030204" pitchFamily="34" charset="0"/>
              </a:rPr>
              <a:t>French Royal Botanical Garden</a:t>
            </a:r>
            <a:endParaRPr lang="en-US" altLang="en-US"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title"/>
          </p:nvPr>
        </p:nvSpPr>
        <p:spPr>
          <a:xfrm>
            <a:off x="685800" y="76200"/>
            <a:ext cx="8458200" cy="457200"/>
          </a:xfrm>
        </p:spPr>
        <p:txBody>
          <a:bodyPr/>
          <a:lstStyle/>
          <a:p>
            <a:pPr eaLnBrk="1" hangingPunct="1"/>
            <a:r>
              <a:rPr lang="en-US" altLang="en-US" dirty="0">
                <a:latin typeface="Calibri" panose="020F0502020204030204" pitchFamily="34" charset="0"/>
                <a:ea typeface="ＭＳ Ｐゴシック" panose="020B0600070205080204" pitchFamily="34" charset="-128"/>
              </a:rPr>
              <a:t>Background to the Scientific Revolution</a:t>
            </a:r>
          </a:p>
        </p:txBody>
      </p:sp>
      <p:sp>
        <p:nvSpPr>
          <p:cNvPr id="2" name="Rectangle 5"/>
          <p:cNvSpPr>
            <a:spLocks noGrp="1" noChangeArrowheads="1"/>
          </p:cNvSpPr>
          <p:nvPr>
            <p:ph type="body" idx="1"/>
          </p:nvPr>
        </p:nvSpPr>
        <p:spPr>
          <a:xfrm>
            <a:off x="652463" y="838200"/>
            <a:ext cx="8262937" cy="5867400"/>
          </a:xfrm>
        </p:spPr>
        <p:txBody>
          <a:bodyPr/>
          <a:lstStyle/>
          <a:p>
            <a:pPr eaLnBrk="1" hangingPunct="1">
              <a:lnSpc>
                <a:spcPct val="90000"/>
              </a:lnSpc>
              <a:defRPr/>
            </a:pPr>
            <a:r>
              <a:rPr lang="en-US" altLang="en-US" dirty="0">
                <a:latin typeface="Calibri" pitchFamily="34" charset="0"/>
                <a:ea typeface="ＭＳ Ｐゴシック" pitchFamily="34" charset="-128"/>
              </a:rPr>
              <a:t>Ancient Authors and Renaissance Artists</a:t>
            </a:r>
          </a:p>
          <a:p>
            <a:pPr lvl="1" eaLnBrk="1" hangingPunct="1">
              <a:lnSpc>
                <a:spcPct val="90000"/>
              </a:lnSpc>
              <a:defRPr/>
            </a:pPr>
            <a:r>
              <a:rPr lang="en-US" altLang="en-US" dirty="0">
                <a:latin typeface="Calibri" pitchFamily="34" charset="0"/>
                <a:ea typeface="ＭＳ Ｐゴシック" pitchFamily="34" charset="-128"/>
              </a:rPr>
              <a:t>Limitations in the perspectives of medieval scientists</a:t>
            </a:r>
          </a:p>
          <a:p>
            <a:pPr lvl="1" eaLnBrk="1" hangingPunct="1">
              <a:lnSpc>
                <a:spcPct val="90000"/>
              </a:lnSpc>
              <a:defRPr/>
            </a:pPr>
            <a:r>
              <a:rPr lang="en-US" altLang="en-US" dirty="0">
                <a:latin typeface="Calibri" pitchFamily="34" charset="0"/>
                <a:ea typeface="ＭＳ Ｐゴシック" pitchFamily="34" charset="-128"/>
              </a:rPr>
              <a:t>The Renaissance and ancient knowledge</a:t>
            </a:r>
          </a:p>
          <a:p>
            <a:pPr lvl="2" eaLnBrk="1" hangingPunct="1">
              <a:lnSpc>
                <a:spcPct val="90000"/>
              </a:lnSpc>
              <a:defRPr/>
            </a:pPr>
            <a:r>
              <a:rPr lang="en-US" altLang="en-US" dirty="0">
                <a:latin typeface="Calibri" pitchFamily="34" charset="0"/>
                <a:ea typeface="ＭＳ Ｐゴシック" pitchFamily="34" charset="-128"/>
              </a:rPr>
              <a:t>Contradictions of medieval authorities</a:t>
            </a:r>
          </a:p>
          <a:p>
            <a:pPr lvl="2" eaLnBrk="1" hangingPunct="1">
              <a:lnSpc>
                <a:spcPct val="90000"/>
              </a:lnSpc>
              <a:defRPr/>
            </a:pPr>
            <a:r>
              <a:rPr lang="en-US" altLang="en-US" dirty="0">
                <a:latin typeface="Calibri" pitchFamily="34" charset="0"/>
                <a:ea typeface="ＭＳ Ｐゴシック" pitchFamily="34" charset="-128"/>
              </a:rPr>
              <a:t>Close observation of nature</a:t>
            </a:r>
          </a:p>
          <a:p>
            <a:pPr lvl="2" eaLnBrk="1" hangingPunct="1">
              <a:lnSpc>
                <a:spcPct val="90000"/>
              </a:lnSpc>
              <a:defRPr/>
            </a:pPr>
            <a:r>
              <a:rPr lang="en-US" altLang="en-US" dirty="0">
                <a:latin typeface="Calibri" pitchFamily="34" charset="0"/>
                <a:ea typeface="ＭＳ Ｐゴシック" pitchFamily="34" charset="-128"/>
              </a:rPr>
              <a:t>Perspective and anatomical proportions</a:t>
            </a:r>
          </a:p>
          <a:p>
            <a:pPr eaLnBrk="1" hangingPunct="1">
              <a:lnSpc>
                <a:spcPct val="90000"/>
              </a:lnSpc>
              <a:defRPr/>
            </a:pPr>
            <a:r>
              <a:rPr lang="en-US" altLang="en-US" dirty="0">
                <a:latin typeface="Calibri" pitchFamily="34" charset="0"/>
                <a:ea typeface="ＭＳ Ｐゴシック" pitchFamily="34" charset="-128"/>
              </a:rPr>
              <a:t>Technological Innovations and Mathematics</a:t>
            </a:r>
          </a:p>
          <a:p>
            <a:pPr marL="740664" eaLnBrk="1" hangingPunct="1">
              <a:lnSpc>
                <a:spcPct val="90000"/>
              </a:lnSpc>
              <a:defRPr/>
            </a:pPr>
            <a:r>
              <a:rPr lang="en-US" altLang="en-US" sz="2800" dirty="0">
                <a:latin typeface="Calibri" pitchFamily="34" charset="0"/>
                <a:ea typeface="ＭＳ Ｐゴシック" pitchFamily="34" charset="-128"/>
              </a:rPr>
              <a:t>Tensions between technology and Scientific Revolution </a:t>
            </a:r>
          </a:p>
          <a:p>
            <a:pPr marL="740664" eaLnBrk="1" hangingPunct="1">
              <a:lnSpc>
                <a:spcPct val="90000"/>
              </a:lnSpc>
              <a:defRPr/>
            </a:pPr>
            <a:r>
              <a:rPr lang="en-US" altLang="en-US" sz="2800" dirty="0">
                <a:latin typeface="Calibri" pitchFamily="34" charset="0"/>
                <a:ea typeface="ＭＳ Ｐゴシック" pitchFamily="34" charset="-128"/>
              </a:rPr>
              <a:t>Mathematics regarded as key to understanding </a:t>
            </a:r>
          </a:p>
          <a:p>
            <a:pPr eaLnBrk="1" hangingPunct="1">
              <a:lnSpc>
                <a:spcPct val="90000"/>
              </a:lnSpc>
              <a:defRPr/>
            </a:pPr>
            <a:r>
              <a:rPr lang="en-US" altLang="en-US" dirty="0">
                <a:latin typeface="Calibri" pitchFamily="34" charset="0"/>
                <a:ea typeface="ＭＳ Ｐゴシック" pitchFamily="34" charset="-128"/>
              </a:rPr>
              <a:t>Renaissance Magic</a:t>
            </a:r>
          </a:p>
          <a:p>
            <a:pPr lvl="1" eaLnBrk="1" hangingPunct="1">
              <a:lnSpc>
                <a:spcPct val="90000"/>
              </a:lnSpc>
              <a:defRPr/>
            </a:pPr>
            <a:r>
              <a:rPr lang="en-US" altLang="en-US" dirty="0">
                <a:latin typeface="Calibri" pitchFamily="34" charset="0"/>
                <a:ea typeface="ＭＳ Ｐゴシック" pitchFamily="34" charset="-128"/>
              </a:rPr>
              <a:t>Hermetic magic and alchemical thought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noChangeArrowheads="1"/>
          </p:cNvSpPr>
          <p:nvPr>
            <p:ph type="title"/>
          </p:nvPr>
        </p:nvSpPr>
        <p:spPr>
          <a:xfrm>
            <a:off x="685800" y="76200"/>
            <a:ext cx="8458200" cy="1219200"/>
          </a:xfrm>
        </p:spPr>
        <p:txBody>
          <a:bodyPr/>
          <a:lstStyle/>
          <a:p>
            <a:pPr eaLnBrk="1" hangingPunct="1"/>
            <a:r>
              <a:rPr lang="en-US" altLang="en-US" dirty="0">
                <a:latin typeface="Calibri" panose="020F0502020204030204" pitchFamily="34" charset="0"/>
                <a:ea typeface="ＭＳ Ｐゴシック" panose="020B0600070205080204" pitchFamily="34" charset="-128"/>
              </a:rPr>
              <a:t>The Scientific Method and the Spread of Scientific </a:t>
            </a:r>
            <a:r>
              <a:rPr lang="en-US" altLang="en-US" dirty="0" smtClean="0">
                <a:latin typeface="Calibri" panose="020F0502020204030204" pitchFamily="34" charset="0"/>
                <a:ea typeface="ＭＳ Ｐゴシック" panose="020B0600070205080204" pitchFamily="34" charset="-128"/>
              </a:rPr>
              <a:t>Knowledge</a:t>
            </a:r>
            <a:endParaRPr lang="en-US" altLang="en-US" dirty="0">
              <a:latin typeface="Calibri" panose="020F0502020204030204" pitchFamily="34" charset="0"/>
              <a:ea typeface="ＭＳ Ｐゴシック" panose="020B0600070205080204" pitchFamily="34" charset="-128"/>
            </a:endParaRPr>
          </a:p>
        </p:txBody>
      </p:sp>
      <p:sp>
        <p:nvSpPr>
          <p:cNvPr id="45059" name="Rectangle 5"/>
          <p:cNvSpPr>
            <a:spLocks noGrp="1" noChangeArrowheads="1"/>
          </p:cNvSpPr>
          <p:nvPr>
            <p:ph type="body" idx="1"/>
          </p:nvPr>
        </p:nvSpPr>
        <p:spPr>
          <a:xfrm>
            <a:off x="652463" y="1524000"/>
            <a:ext cx="7769225" cy="4113213"/>
          </a:xfrm>
        </p:spPr>
        <p:txBody>
          <a:bodyPr/>
          <a:lstStyle/>
          <a:p>
            <a:pPr eaLnBrk="1" hangingPunct="1">
              <a:lnSpc>
                <a:spcPct val="90000"/>
              </a:lnSpc>
            </a:pPr>
            <a:r>
              <a:rPr lang="en-US" altLang="en-US">
                <a:latin typeface="Calibri" panose="020F0502020204030204" pitchFamily="34" charset="0"/>
                <a:ea typeface="ＭＳ Ｐゴシック" panose="020B0600070205080204" pitchFamily="34" charset="-128"/>
              </a:rPr>
              <a:t>The Scientific Societies</a:t>
            </a:r>
          </a:p>
          <a:p>
            <a:pPr lvl="1" eaLnBrk="1" hangingPunct="1">
              <a:lnSpc>
                <a:spcPct val="90000"/>
              </a:lnSpc>
            </a:pPr>
            <a:r>
              <a:rPr lang="en-US" altLang="en-US">
                <a:latin typeface="Calibri" panose="020F0502020204030204" pitchFamily="34" charset="0"/>
                <a:ea typeface="ＭＳ Ｐゴシック" panose="020B0600070205080204" pitchFamily="34" charset="-128"/>
              </a:rPr>
              <a:t>English Royal Society</a:t>
            </a:r>
          </a:p>
          <a:p>
            <a:pPr lvl="2" eaLnBrk="1" hangingPunct="1">
              <a:lnSpc>
                <a:spcPct val="90000"/>
              </a:lnSpc>
            </a:pPr>
            <a:r>
              <a:rPr lang="en-US" altLang="en-US">
                <a:latin typeface="Calibri" panose="020F0502020204030204" pitchFamily="34" charset="0"/>
                <a:ea typeface="ＭＳ Ｐゴシック" panose="020B0600070205080204" pitchFamily="34" charset="-128"/>
              </a:rPr>
              <a:t>Informal meetings at London and Oxford</a:t>
            </a:r>
          </a:p>
          <a:p>
            <a:pPr lvl="2" eaLnBrk="1" hangingPunct="1">
              <a:lnSpc>
                <a:spcPct val="90000"/>
              </a:lnSpc>
            </a:pPr>
            <a:r>
              <a:rPr lang="en-US" altLang="en-US">
                <a:latin typeface="Calibri" panose="020F0502020204030204" pitchFamily="34" charset="0"/>
                <a:ea typeface="ＭＳ Ｐゴシック" panose="020B0600070205080204" pitchFamily="34" charset="-128"/>
              </a:rPr>
              <a:t>Received formal charter in 1662 from Charles II</a:t>
            </a:r>
          </a:p>
          <a:p>
            <a:pPr lvl="1" eaLnBrk="1" hangingPunct="1">
              <a:lnSpc>
                <a:spcPct val="90000"/>
              </a:lnSpc>
            </a:pPr>
            <a:r>
              <a:rPr lang="en-US" altLang="en-US">
                <a:latin typeface="Calibri" panose="020F0502020204030204" pitchFamily="34" charset="0"/>
                <a:ea typeface="ＭＳ Ｐゴシック" panose="020B0600070205080204" pitchFamily="34" charset="-128"/>
              </a:rPr>
              <a:t>French Royal Academy</a:t>
            </a:r>
          </a:p>
          <a:p>
            <a:pPr lvl="2" eaLnBrk="1" hangingPunct="1">
              <a:lnSpc>
                <a:spcPct val="90000"/>
              </a:lnSpc>
            </a:pPr>
            <a:r>
              <a:rPr lang="en-US" altLang="en-US">
                <a:latin typeface="Calibri" panose="020F0502020204030204" pitchFamily="34" charset="0"/>
                <a:ea typeface="ＭＳ Ｐゴシック" panose="020B0600070205080204" pitchFamily="34" charset="-128"/>
              </a:rPr>
              <a:t>Informal meetings in Paris</a:t>
            </a:r>
          </a:p>
          <a:p>
            <a:pPr lvl="2" eaLnBrk="1" hangingPunct="1">
              <a:lnSpc>
                <a:spcPct val="90000"/>
              </a:lnSpc>
            </a:pPr>
            <a:r>
              <a:rPr lang="en-US" altLang="en-US">
                <a:latin typeface="Calibri" panose="020F0502020204030204" pitchFamily="34" charset="0"/>
                <a:ea typeface="ＭＳ Ｐゴシック" panose="020B0600070205080204" pitchFamily="34" charset="-128"/>
              </a:rPr>
              <a:t>Formally recognized by Louis XIV (1666)</a:t>
            </a:r>
          </a:p>
          <a:p>
            <a:pPr lvl="1" eaLnBrk="1" hangingPunct="1">
              <a:lnSpc>
                <a:spcPct val="90000"/>
              </a:lnSpc>
            </a:pPr>
            <a:r>
              <a:rPr lang="en-US" altLang="en-US">
                <a:latin typeface="Calibri" panose="020F0502020204030204" pitchFamily="34" charset="0"/>
                <a:ea typeface="ＭＳ Ｐゴシック" panose="020B0600070205080204" pitchFamily="34" charset="-128"/>
              </a:rPr>
              <a:t>Contributions</a:t>
            </a:r>
          </a:p>
          <a:p>
            <a:pPr lvl="2" eaLnBrk="1" hangingPunct="1">
              <a:lnSpc>
                <a:spcPct val="90000"/>
              </a:lnSpc>
            </a:pPr>
            <a:r>
              <a:rPr lang="en-US" altLang="en-US">
                <a:latin typeface="Calibri" panose="020F0502020204030204" pitchFamily="34" charset="0"/>
                <a:ea typeface="ＭＳ Ｐゴシック" panose="020B0600070205080204" pitchFamily="34" charset="-128"/>
              </a:rPr>
              <a:t>Recognition of the practical value of scientific research</a:t>
            </a:r>
          </a:p>
          <a:p>
            <a:pPr lvl="2" eaLnBrk="1" hangingPunct="1">
              <a:lnSpc>
                <a:spcPct val="90000"/>
              </a:lnSpc>
            </a:pPr>
            <a:r>
              <a:rPr lang="en-US" altLang="en-US">
                <a:latin typeface="Calibri" panose="020F0502020204030204" pitchFamily="34" charset="0"/>
                <a:ea typeface="ＭＳ Ｐゴシック" panose="020B0600070205080204" pitchFamily="34" charset="-128"/>
              </a:rPr>
              <a:t>Focus on theoretical work in mechanics and astronomy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noChangeArrowheads="1"/>
          </p:cNvSpPr>
          <p:nvPr>
            <p:ph type="title"/>
          </p:nvPr>
        </p:nvSpPr>
        <p:spPr>
          <a:xfrm>
            <a:off x="685800" y="76200"/>
            <a:ext cx="8458200" cy="1219200"/>
          </a:xfrm>
        </p:spPr>
        <p:txBody>
          <a:bodyPr/>
          <a:lstStyle/>
          <a:p>
            <a:pPr eaLnBrk="1" hangingPunct="1"/>
            <a:r>
              <a:rPr lang="en-US" altLang="en-US" dirty="0">
                <a:latin typeface="Calibri" panose="020F0502020204030204" pitchFamily="34" charset="0"/>
                <a:ea typeface="ＭＳ Ｐゴシック" panose="020B0600070205080204" pitchFamily="34" charset="-128"/>
              </a:rPr>
              <a:t>The Scientific Method and the Spread of Scientific </a:t>
            </a:r>
            <a:r>
              <a:rPr lang="en-US" altLang="en-US" dirty="0" smtClean="0">
                <a:latin typeface="Calibri" panose="020F0502020204030204" pitchFamily="34" charset="0"/>
                <a:ea typeface="ＭＳ Ｐゴシック" panose="020B0600070205080204" pitchFamily="34" charset="-128"/>
              </a:rPr>
              <a:t>Knowledge</a:t>
            </a:r>
            <a:endParaRPr lang="en-US" altLang="en-US" dirty="0">
              <a:latin typeface="Calibri" panose="020F0502020204030204" pitchFamily="34" charset="0"/>
              <a:ea typeface="ＭＳ Ｐゴシック" panose="020B0600070205080204" pitchFamily="34" charset="-128"/>
            </a:endParaRPr>
          </a:p>
        </p:txBody>
      </p:sp>
      <p:sp>
        <p:nvSpPr>
          <p:cNvPr id="46083" name="Rectangle 5"/>
          <p:cNvSpPr>
            <a:spLocks noGrp="1" noChangeArrowheads="1"/>
          </p:cNvSpPr>
          <p:nvPr>
            <p:ph type="body" idx="1"/>
          </p:nvPr>
        </p:nvSpPr>
        <p:spPr>
          <a:xfrm>
            <a:off x="652463" y="1524000"/>
            <a:ext cx="7769225" cy="4113213"/>
          </a:xfrm>
        </p:spPr>
        <p:txBody>
          <a:bodyPr/>
          <a:lstStyle/>
          <a:p>
            <a:pPr eaLnBrk="1" hangingPunct="1"/>
            <a:r>
              <a:rPr lang="en-US" altLang="en-US">
                <a:latin typeface="Calibri" panose="020F0502020204030204" pitchFamily="34" charset="0"/>
                <a:ea typeface="ＭＳ Ｐゴシック" panose="020B0600070205080204" pitchFamily="34" charset="-128"/>
              </a:rPr>
              <a:t>Science and Society</a:t>
            </a:r>
          </a:p>
          <a:p>
            <a:pPr lvl="1" eaLnBrk="1" hangingPunct="1"/>
            <a:r>
              <a:rPr lang="en-US" altLang="en-US">
                <a:latin typeface="Calibri" panose="020F0502020204030204" pitchFamily="34" charset="0"/>
                <a:ea typeface="ＭＳ Ｐゴシック" panose="020B0600070205080204" pitchFamily="34" charset="-128"/>
              </a:rPr>
              <a:t>People recognized science’s rational superiority </a:t>
            </a:r>
          </a:p>
          <a:p>
            <a:pPr lvl="1" eaLnBrk="1" hangingPunct="1"/>
            <a:r>
              <a:rPr lang="en-US" altLang="en-US">
                <a:latin typeface="Calibri" panose="020F0502020204030204" pitchFamily="34" charset="0"/>
                <a:ea typeface="ＭＳ Ｐゴシック" panose="020B0600070205080204" pitchFamily="34" charset="-128"/>
              </a:rPr>
              <a:t>Economic implications</a:t>
            </a:r>
          </a:p>
          <a:p>
            <a:pPr lvl="2" eaLnBrk="1" hangingPunct="1"/>
            <a:r>
              <a:rPr lang="en-US" altLang="en-US">
                <a:latin typeface="Calibri" panose="020F0502020204030204" pitchFamily="34" charset="0"/>
                <a:ea typeface="ＭＳ Ｐゴシック" panose="020B0600070205080204" pitchFamily="34" charset="-128"/>
              </a:rPr>
              <a:t>Science offered new ways to exploit resources for profit</a:t>
            </a:r>
          </a:p>
          <a:p>
            <a:pPr lvl="3" eaLnBrk="1" hangingPunct="1"/>
            <a:r>
              <a:rPr lang="en-US" altLang="en-US">
                <a:latin typeface="Calibri" panose="020F0502020204030204" pitchFamily="34" charset="0"/>
                <a:ea typeface="ＭＳ Ｐゴシック" panose="020B0600070205080204" pitchFamily="34" charset="-128"/>
              </a:rPr>
              <a:t>Science as a part of elite culture</a:t>
            </a:r>
          </a:p>
          <a:p>
            <a:pPr lvl="1" eaLnBrk="1" hangingPunct="1"/>
            <a:r>
              <a:rPr lang="en-US" altLang="en-US">
                <a:latin typeface="Calibri" panose="020F0502020204030204" pitchFamily="34" charset="0"/>
                <a:ea typeface="ＭＳ Ｐゴシック" panose="020B0600070205080204" pitchFamily="34" charset="-128"/>
              </a:rPr>
              <a:t>Political implications</a:t>
            </a:r>
          </a:p>
          <a:p>
            <a:pPr lvl="2" eaLnBrk="1" hangingPunct="1"/>
            <a:r>
              <a:rPr lang="en-US" altLang="en-US">
                <a:latin typeface="Calibri" panose="020F0502020204030204" pitchFamily="34" charset="0"/>
                <a:ea typeface="ＭＳ Ｐゴシック" panose="020B0600070205080204" pitchFamily="34" charset="-128"/>
              </a:rPr>
              <a:t>Linking the scientific conception of the natural world to social stability </a:t>
            </a:r>
          </a:p>
          <a:p>
            <a:pPr lvl="2" eaLnBrk="1" hangingPunct="1"/>
            <a:r>
              <a:rPr lang="en-US" altLang="en-US">
                <a:latin typeface="Calibri" panose="020F0502020204030204" pitchFamily="34" charset="0"/>
                <a:ea typeface="ＭＳ Ｐゴシック" panose="020B0600070205080204" pitchFamily="34" charset="-128"/>
              </a:rPr>
              <a:t>Patronage to bolster military applications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noChangeArrowheads="1"/>
          </p:cNvSpPr>
          <p:nvPr>
            <p:ph type="title"/>
          </p:nvPr>
        </p:nvSpPr>
        <p:spPr>
          <a:xfrm>
            <a:off x="690563" y="0"/>
            <a:ext cx="8453437" cy="1143000"/>
          </a:xfrm>
        </p:spPr>
        <p:txBody>
          <a:bodyPr/>
          <a:lstStyle/>
          <a:p>
            <a:pPr eaLnBrk="1" hangingPunct="1"/>
            <a:r>
              <a:rPr lang="en-US" altLang="en-US" dirty="0">
                <a:latin typeface="Calibri" panose="020F0502020204030204" pitchFamily="34" charset="0"/>
                <a:ea typeface="ＭＳ Ｐゴシック" panose="020B0600070205080204" pitchFamily="34" charset="-128"/>
              </a:rPr>
              <a:t>Science and Religion</a:t>
            </a:r>
          </a:p>
        </p:txBody>
      </p:sp>
      <p:sp>
        <p:nvSpPr>
          <p:cNvPr id="47107" name="Rectangle 5"/>
          <p:cNvSpPr>
            <a:spLocks noGrp="1" noChangeArrowheads="1"/>
          </p:cNvSpPr>
          <p:nvPr>
            <p:ph type="body" idx="1"/>
          </p:nvPr>
        </p:nvSpPr>
        <p:spPr>
          <a:xfrm>
            <a:off x="704010" y="1143000"/>
            <a:ext cx="7769225" cy="5257800"/>
          </a:xfrm>
        </p:spPr>
        <p:txBody>
          <a:bodyPr/>
          <a:lstStyle/>
          <a:p>
            <a:pPr eaLnBrk="1" hangingPunct="1">
              <a:lnSpc>
                <a:spcPct val="90000"/>
              </a:lnSpc>
            </a:pPr>
            <a:r>
              <a:rPr lang="en-US" altLang="en-US" dirty="0">
                <a:latin typeface="Calibri" panose="020F0502020204030204" pitchFamily="34" charset="0"/>
                <a:ea typeface="ＭＳ Ｐゴシック" panose="020B0600070205080204" pitchFamily="34" charset="-128"/>
              </a:rPr>
              <a:t>Tensions between Science and Religion</a:t>
            </a:r>
          </a:p>
          <a:p>
            <a:pPr eaLnBrk="1" hangingPunct="1">
              <a:lnSpc>
                <a:spcPct val="90000"/>
              </a:lnSpc>
            </a:pPr>
            <a:r>
              <a:rPr lang="en-US" altLang="en-US" dirty="0">
                <a:latin typeface="Calibri" panose="020F0502020204030204" pitchFamily="34" charset="0"/>
                <a:ea typeface="ＭＳ Ｐゴシック" panose="020B0600070205080204" pitchFamily="34" charset="-128"/>
              </a:rPr>
              <a:t>Benedict de Spinoza (1632 – 1677)</a:t>
            </a:r>
          </a:p>
          <a:p>
            <a:pPr lvl="1" eaLnBrk="1" hangingPunct="1">
              <a:lnSpc>
                <a:spcPct val="90000"/>
              </a:lnSpc>
            </a:pPr>
            <a:r>
              <a:rPr lang="en-US" altLang="en-US" dirty="0">
                <a:latin typeface="Calibri" panose="020F0502020204030204" pitchFamily="34" charset="0"/>
                <a:ea typeface="ＭＳ Ｐゴシック" panose="020B0600070205080204" pitchFamily="34" charset="-128"/>
              </a:rPr>
              <a:t>Philosophy of pantheism (monism)</a:t>
            </a:r>
          </a:p>
          <a:p>
            <a:pPr lvl="1" eaLnBrk="1" hangingPunct="1">
              <a:lnSpc>
                <a:spcPct val="90000"/>
              </a:lnSpc>
            </a:pPr>
            <a:r>
              <a:rPr lang="en-US" altLang="en-US" dirty="0">
                <a:latin typeface="Calibri" panose="020F0502020204030204" pitchFamily="34" charset="0"/>
                <a:ea typeface="ＭＳ Ｐゴシック" panose="020B0600070205080204" pitchFamily="34" charset="-128"/>
              </a:rPr>
              <a:t>Reason creates happiness and freedom</a:t>
            </a:r>
          </a:p>
          <a:p>
            <a:pPr eaLnBrk="1" hangingPunct="1">
              <a:lnSpc>
                <a:spcPct val="90000"/>
              </a:lnSpc>
            </a:pPr>
            <a:r>
              <a:rPr lang="en-US" altLang="en-US" dirty="0">
                <a:latin typeface="Calibri" panose="020F0502020204030204" pitchFamily="34" charset="0"/>
                <a:ea typeface="ＭＳ Ｐゴシック" panose="020B0600070205080204" pitchFamily="34" charset="-128"/>
              </a:rPr>
              <a:t>Blaise Pascal (1623 – 1662)</a:t>
            </a:r>
          </a:p>
          <a:p>
            <a:pPr lvl="1" eaLnBrk="1" hangingPunct="1">
              <a:lnSpc>
                <a:spcPct val="90000"/>
              </a:lnSpc>
            </a:pPr>
            <a:r>
              <a:rPr lang="en-US" altLang="en-US" dirty="0">
                <a:latin typeface="Calibri" panose="020F0502020204030204" pitchFamily="34" charset="0"/>
                <a:ea typeface="ＭＳ Ｐゴシック" panose="020B0600070205080204" pitchFamily="34" charset="-128"/>
              </a:rPr>
              <a:t>Sought unity of science and religion</a:t>
            </a:r>
          </a:p>
          <a:p>
            <a:pPr lvl="1" eaLnBrk="1" hangingPunct="1">
              <a:lnSpc>
                <a:spcPct val="90000"/>
              </a:lnSpc>
            </a:pPr>
            <a:r>
              <a:rPr lang="en-US" altLang="en-US" i="1" dirty="0" err="1">
                <a:latin typeface="Calibri" panose="020F0502020204030204" pitchFamily="34" charset="0"/>
                <a:ea typeface="ＭＳ Ｐゴシック" panose="020B0600070205080204" pitchFamily="34" charset="-128"/>
              </a:rPr>
              <a:t>Pensées</a:t>
            </a:r>
            <a:r>
              <a:rPr lang="en-US" altLang="en-US" dirty="0">
                <a:latin typeface="Calibri" panose="020F0502020204030204" pitchFamily="34" charset="0"/>
                <a:ea typeface="ＭＳ Ｐゴシック" panose="020B0600070205080204" pitchFamily="34" charset="-128"/>
              </a:rPr>
              <a:t> (Thoughts)</a:t>
            </a:r>
          </a:p>
          <a:p>
            <a:pPr lvl="2" eaLnBrk="1" hangingPunct="1">
              <a:lnSpc>
                <a:spcPct val="90000"/>
              </a:lnSpc>
            </a:pPr>
            <a:r>
              <a:rPr lang="en-US" altLang="en-US" dirty="0">
                <a:latin typeface="Calibri" panose="020F0502020204030204" pitchFamily="34" charset="0"/>
                <a:ea typeface="ＭＳ Ｐゴシック" panose="020B0600070205080204" pitchFamily="34" charset="-128"/>
              </a:rPr>
              <a:t>Sought to convert rationalists to Christianity</a:t>
            </a:r>
          </a:p>
          <a:p>
            <a:pPr lvl="1" eaLnBrk="1" hangingPunct="1">
              <a:lnSpc>
                <a:spcPct val="90000"/>
              </a:lnSpc>
            </a:pPr>
            <a:r>
              <a:rPr lang="en-US" altLang="en-US" dirty="0">
                <a:latin typeface="Calibri" panose="020F0502020204030204" pitchFamily="34" charset="0"/>
                <a:ea typeface="ＭＳ Ｐゴシック" panose="020B0600070205080204" pitchFamily="34" charset="-128"/>
              </a:rPr>
              <a:t>Christianity not contrary to reason</a:t>
            </a:r>
          </a:p>
          <a:p>
            <a:pPr lvl="1" eaLnBrk="1" hangingPunct="1">
              <a:lnSpc>
                <a:spcPct val="90000"/>
              </a:lnSpc>
            </a:pPr>
            <a:r>
              <a:rPr lang="en-US" altLang="en-US" dirty="0">
                <a:latin typeface="Calibri" panose="020F0502020204030204" pitchFamily="34" charset="0"/>
                <a:ea typeface="ＭＳ Ｐゴシック" panose="020B0600070205080204" pitchFamily="34" charset="-128"/>
              </a:rPr>
              <a:t>Reason had </a:t>
            </a:r>
            <a:r>
              <a:rPr lang="en-US" altLang="en-US" dirty="0" smtClean="0">
                <a:latin typeface="Calibri" panose="020F0502020204030204" pitchFamily="34" charset="0"/>
                <a:ea typeface="ＭＳ Ｐゴシック" panose="020B0600070205080204" pitchFamily="34" charset="-128"/>
              </a:rPr>
              <a:t>limits</a:t>
            </a:r>
          </a:p>
          <a:p>
            <a:pPr lvl="1" eaLnBrk="1" hangingPunct="1">
              <a:lnSpc>
                <a:spcPct val="90000"/>
              </a:lnSpc>
            </a:pPr>
            <a:r>
              <a:rPr lang="en-US" altLang="en-US" dirty="0" smtClean="0">
                <a:latin typeface="Calibri" panose="020F0502020204030204" pitchFamily="34" charset="0"/>
                <a:ea typeface="ＭＳ Ｐゴシック" panose="020B0600070205080204" pitchFamily="34" charset="-128"/>
              </a:rPr>
              <a:t>His famous wager</a:t>
            </a:r>
            <a:endParaRPr lang="en-US" altLang="en-US" dirty="0">
              <a:latin typeface="Calibri" panose="020F0502020204030204" pitchFamily="34"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9144000" cy="457200"/>
          </a:xfrm>
        </p:spPr>
        <p:txBody>
          <a:bodyPr/>
          <a:lstStyle/>
          <a:p>
            <a:pPr>
              <a:defRPr/>
            </a:pPr>
            <a:r>
              <a:rPr lang="en-US" sz="3000" kern="1200" dirty="0" err="1">
                <a:solidFill>
                  <a:srgbClr val="000000"/>
                </a:solidFill>
                <a:latin typeface="Calibri"/>
                <a:ea typeface="ＭＳ Ｐゴシック"/>
                <a:cs typeface="ＭＳ Ｐゴシック"/>
              </a:rPr>
              <a:t>Blaise</a:t>
            </a:r>
            <a:r>
              <a:rPr lang="en-US" sz="3000" kern="1200" dirty="0">
                <a:solidFill>
                  <a:srgbClr val="000000"/>
                </a:solidFill>
                <a:latin typeface="Calibri"/>
                <a:ea typeface="ＭＳ Ｐゴシック"/>
                <a:cs typeface="ＭＳ Ｐゴシック"/>
              </a:rPr>
              <a:t> Pascal</a:t>
            </a:r>
            <a:endParaRPr lang="en-US" dirty="0"/>
          </a:p>
        </p:txBody>
      </p:sp>
      <p:sp>
        <p:nvSpPr>
          <p:cNvPr id="48130"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p494</a:t>
            </a:r>
          </a:p>
        </p:txBody>
      </p:sp>
      <p:pic>
        <p:nvPicPr>
          <p:cNvPr id="4813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762000"/>
            <a:ext cx="364966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Rectangle 2"/>
          <p:cNvSpPr>
            <a:spLocks noChangeArrowheads="1"/>
          </p:cNvSpPr>
          <p:nvPr/>
        </p:nvSpPr>
        <p:spPr bwMode="auto">
          <a:xfrm>
            <a:off x="1557338" y="5257800"/>
            <a:ext cx="6019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000">
                <a:latin typeface="Calibri" panose="020F0502020204030204" pitchFamily="34" charset="0"/>
              </a:rPr>
              <a:t>Blaise Pascal was a brilliant scientist and mathematician</a:t>
            </a:r>
          </a:p>
          <a:p>
            <a:pPr>
              <a:spcBef>
                <a:spcPct val="0"/>
              </a:spcBef>
              <a:buClrTx/>
              <a:buSzTx/>
              <a:buFontTx/>
              <a:buNone/>
            </a:pPr>
            <a:r>
              <a:rPr lang="en-US" altLang="en-US" sz="2000">
                <a:latin typeface="Calibri" panose="020F0502020204030204" pitchFamily="34" charset="0"/>
              </a:rPr>
              <a:t>who hoped to keep science and Christianity united.</a:t>
            </a:r>
            <a:endParaRPr lang="en-US" altLang="en-US" sz="20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457200"/>
            <a:ext cx="8458200" cy="457200"/>
          </a:xfrm>
        </p:spPr>
        <p:txBody>
          <a:bodyPr/>
          <a:lstStyle/>
          <a:p>
            <a:pPr>
              <a:defRPr/>
            </a:pPr>
            <a:r>
              <a:rPr lang="en-US" kern="1200" dirty="0">
                <a:solidFill>
                  <a:srgbClr val="000000"/>
                </a:solidFill>
                <a:latin typeface="Calibri"/>
                <a:ea typeface="ＭＳ Ｐゴシック"/>
                <a:cs typeface="ＭＳ Ｐゴシック"/>
              </a:rPr>
              <a:t>CHRONOLOGY Consequences of the Scientific Revolution: Important Works</a:t>
            </a:r>
            <a:endParaRPr lang="en-US" dirty="0"/>
          </a:p>
        </p:txBody>
      </p:sp>
      <p:sp>
        <p:nvSpPr>
          <p:cNvPr id="50178"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p495</a:t>
            </a:r>
          </a:p>
        </p:txBody>
      </p:sp>
      <p:graphicFrame>
        <p:nvGraphicFramePr>
          <p:cNvPr id="6" name="Table 5"/>
          <p:cNvGraphicFramePr>
            <a:graphicFrameLocks noGrp="1"/>
          </p:cNvGraphicFramePr>
          <p:nvPr>
            <p:extLst>
              <p:ext uri="{D42A27DB-BD31-4B8C-83A1-F6EECF244321}">
                <p14:modId xmlns:p14="http://schemas.microsoft.com/office/powerpoint/2010/main" val="3527940768"/>
              </p:ext>
            </p:extLst>
          </p:nvPr>
        </p:nvGraphicFramePr>
        <p:xfrm>
          <a:off x="1057114" y="1671626"/>
          <a:ext cx="7896385" cy="3001985"/>
        </p:xfrm>
        <a:graphic>
          <a:graphicData uri="http://schemas.openxmlformats.org/drawingml/2006/table">
            <a:tbl>
              <a:tblPr firstRow="1">
                <a:tableStyleId>{5A111915-BE36-4E01-A7E5-04B1672EAD32}</a:tableStyleId>
              </a:tblPr>
              <a:tblGrid>
                <a:gridCol w="6448585">
                  <a:extLst>
                    <a:ext uri="{9D8B030D-6E8A-4147-A177-3AD203B41FA5}">
                      <a16:colId xmlns="" xmlns:a16="http://schemas.microsoft.com/office/drawing/2014/main" val="20000"/>
                    </a:ext>
                  </a:extLst>
                </a:gridCol>
                <a:gridCol w="1447800">
                  <a:extLst>
                    <a:ext uri="{9D8B030D-6E8A-4147-A177-3AD203B41FA5}">
                      <a16:colId xmlns="" xmlns:a16="http://schemas.microsoft.com/office/drawing/2014/main" val="20001"/>
                    </a:ext>
                  </a:extLst>
                </a:gridCol>
              </a:tblGrid>
              <a:tr h="552920">
                <a:tc>
                  <a:txBody>
                    <a:bodyPr/>
                    <a:lstStyle/>
                    <a:p>
                      <a:pPr marL="0" marR="0">
                        <a:lnSpc>
                          <a:spcPct val="115000"/>
                        </a:lnSpc>
                        <a:spcBef>
                          <a:spcPts val="0"/>
                        </a:spcBef>
                        <a:spcAft>
                          <a:spcPts val="0"/>
                        </a:spcAft>
                      </a:pPr>
                      <a:r>
                        <a:rPr lang="en-US" sz="2500" dirty="0">
                          <a:solidFill>
                            <a:schemeClr val="tx1"/>
                          </a:solidFill>
                          <a:effectLst/>
                          <a:latin typeface="Calibri" panose="020F0502020204030204" pitchFamily="34" charset="0"/>
                        </a:rPr>
                        <a:t>Work</a:t>
                      </a:r>
                      <a:endParaRPr lang="en-US" sz="2500" i="1" dirty="0">
                        <a:solidFill>
                          <a:schemeClr val="tx1"/>
                        </a:solidFill>
                        <a:effectLst/>
                        <a:latin typeface="Calibri" panose="020F0502020204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2500" dirty="0">
                          <a:solidFill>
                            <a:schemeClr val="tx1"/>
                          </a:solidFill>
                          <a:effectLst/>
                          <a:latin typeface="Calibri" panose="020F0502020204030204" pitchFamily="34" charset="0"/>
                        </a:rPr>
                        <a:t>Dates</a:t>
                      </a:r>
                      <a:endParaRPr lang="en-US" sz="2500" dirty="0">
                        <a:solidFill>
                          <a:schemeClr val="tx1"/>
                        </a:solidFill>
                        <a:effectLst/>
                        <a:latin typeface="Calibri" panose="020F0502020204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513880">
                <a:tc>
                  <a:txBody>
                    <a:bodyPr/>
                    <a:lstStyle/>
                    <a:p>
                      <a:pPr marL="0" marR="0">
                        <a:lnSpc>
                          <a:spcPct val="115000"/>
                        </a:lnSpc>
                        <a:spcBef>
                          <a:spcPts val="0"/>
                        </a:spcBef>
                        <a:spcAft>
                          <a:spcPts val="0"/>
                        </a:spcAft>
                      </a:pPr>
                      <a:r>
                        <a:rPr lang="en-US" sz="2500" b="0" i="0" dirty="0">
                          <a:effectLst/>
                          <a:latin typeface="Calibri" panose="020F0502020204030204" pitchFamily="34" charset="0"/>
                          <a:ea typeface="Calibri"/>
                          <a:cs typeface="Times New Roman"/>
                        </a:rPr>
                        <a:t>Bacon, </a:t>
                      </a:r>
                      <a:r>
                        <a:rPr lang="en-US" sz="2500" b="0" i="1" dirty="0">
                          <a:effectLst/>
                          <a:latin typeface="Calibri" panose="020F0502020204030204" pitchFamily="34" charset="0"/>
                          <a:ea typeface="Calibri"/>
                          <a:cs typeface="Times New Roman"/>
                        </a:rPr>
                        <a:t>The Great Instauration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2500" dirty="0">
                          <a:effectLst/>
                          <a:latin typeface="Calibri" panose="020F0502020204030204" pitchFamily="34" charset="0"/>
                          <a:ea typeface="Calibri"/>
                          <a:cs typeface="Times New Roman"/>
                        </a:rPr>
                        <a:t>1620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525485">
                <a:tc>
                  <a:txBody>
                    <a:bodyPr/>
                    <a:lstStyle/>
                    <a:p>
                      <a:pPr marL="0" marR="0">
                        <a:lnSpc>
                          <a:spcPct val="115000"/>
                        </a:lnSpc>
                        <a:spcBef>
                          <a:spcPts val="0"/>
                        </a:spcBef>
                        <a:spcAft>
                          <a:spcPts val="0"/>
                        </a:spcAft>
                      </a:pPr>
                      <a:r>
                        <a:rPr lang="en-US" sz="2500" b="0" i="0" dirty="0">
                          <a:effectLst/>
                          <a:latin typeface="Calibri" panose="020F0502020204030204" pitchFamily="34" charset="0"/>
                          <a:ea typeface="Calibri"/>
                          <a:cs typeface="Times New Roman"/>
                        </a:rPr>
                        <a:t>Descartes, </a:t>
                      </a:r>
                      <a:r>
                        <a:rPr lang="en-US" sz="2500" b="0" i="1" dirty="0">
                          <a:effectLst/>
                          <a:latin typeface="Calibri" panose="020F0502020204030204" pitchFamily="34" charset="0"/>
                          <a:ea typeface="Calibri"/>
                          <a:cs typeface="Times New Roman"/>
                        </a:rPr>
                        <a:t>Discourse on Method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2500" dirty="0">
                          <a:effectLst/>
                          <a:latin typeface="Calibri" panose="020F0502020204030204" pitchFamily="34" charset="0"/>
                          <a:ea typeface="Calibri"/>
                          <a:cs typeface="Times New Roman"/>
                        </a:rPr>
                        <a:t>1637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533400">
                <a:tc>
                  <a:txBody>
                    <a:bodyPr/>
                    <a:lstStyle/>
                    <a:p>
                      <a:pPr marL="0" marR="0">
                        <a:lnSpc>
                          <a:spcPct val="115000"/>
                        </a:lnSpc>
                        <a:spcBef>
                          <a:spcPts val="0"/>
                        </a:spcBef>
                        <a:spcAft>
                          <a:spcPts val="0"/>
                        </a:spcAft>
                      </a:pPr>
                      <a:r>
                        <a:rPr lang="en-US" sz="2500" b="0" i="0" dirty="0">
                          <a:effectLst/>
                          <a:latin typeface="Calibri" panose="020F0502020204030204" pitchFamily="34" charset="0"/>
                          <a:ea typeface="Calibri"/>
                          <a:cs typeface="Times New Roman"/>
                        </a:rPr>
                        <a:t>Pascal, </a:t>
                      </a:r>
                      <a:r>
                        <a:rPr lang="en-US" sz="2500" b="0" i="1" dirty="0" err="1">
                          <a:effectLst/>
                          <a:latin typeface="Calibri" panose="020F0502020204030204" pitchFamily="34" charset="0"/>
                          <a:ea typeface="Calibri"/>
                          <a:cs typeface="Times New Roman"/>
                        </a:rPr>
                        <a:t>Pensées</a:t>
                      </a:r>
                      <a:endParaRPr lang="en-US" sz="2500" b="0" i="1" dirty="0">
                        <a:effectLst/>
                        <a:latin typeface="Calibri" panose="020F0502020204030204"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2500" dirty="0">
                          <a:effectLst/>
                          <a:latin typeface="Calibri" panose="020F0502020204030204" pitchFamily="34" charset="0"/>
                          <a:ea typeface="Calibri"/>
                          <a:cs typeface="Times New Roman"/>
                        </a:rPr>
                        <a:t>1669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409897">
                <a:tc>
                  <a:txBody>
                    <a:bodyPr/>
                    <a:lstStyle/>
                    <a:p>
                      <a:pPr marL="0" marR="0">
                        <a:lnSpc>
                          <a:spcPct val="115000"/>
                        </a:lnSpc>
                        <a:spcBef>
                          <a:spcPts val="0"/>
                        </a:spcBef>
                        <a:spcAft>
                          <a:spcPts val="0"/>
                        </a:spcAft>
                      </a:pPr>
                      <a:r>
                        <a:rPr lang="en-US" sz="2500" b="0" i="0" dirty="0">
                          <a:effectLst/>
                          <a:latin typeface="Calibri" panose="020F0502020204030204" pitchFamily="34" charset="0"/>
                          <a:ea typeface="Calibri"/>
                          <a:cs typeface="Times New Roman"/>
                        </a:rPr>
                        <a:t>Spinoza, </a:t>
                      </a:r>
                      <a:r>
                        <a:rPr lang="en-US" sz="2500" b="0" i="1" dirty="0">
                          <a:effectLst/>
                          <a:latin typeface="Calibri" panose="020F0502020204030204" pitchFamily="34" charset="0"/>
                          <a:ea typeface="Calibri"/>
                          <a:cs typeface="Times New Roman"/>
                        </a:rPr>
                        <a:t>Ethics Demonstrated in the Geometrical Manner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15000"/>
                        </a:lnSpc>
                        <a:spcBef>
                          <a:spcPts val="0"/>
                        </a:spcBef>
                        <a:spcAft>
                          <a:spcPts val="0"/>
                        </a:spcAft>
                      </a:pPr>
                      <a:r>
                        <a:rPr lang="en-US" sz="2500" dirty="0">
                          <a:effectLst/>
                          <a:latin typeface="Calibri" panose="020F0502020204030204" pitchFamily="34" charset="0"/>
                          <a:ea typeface="Calibri"/>
                          <a:cs typeface="Times New Roman"/>
                        </a:rPr>
                        <a:t>1677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9144000" cy="457200"/>
          </a:xfrm>
        </p:spPr>
        <p:txBody>
          <a:bodyPr/>
          <a:lstStyle/>
          <a:p>
            <a:pPr eaLnBrk="1" hangingPunct="1">
              <a:defRPr/>
            </a:pPr>
            <a:r>
              <a:rPr lang="en-US" sz="3000" kern="1200" dirty="0">
                <a:solidFill>
                  <a:srgbClr val="000000"/>
                </a:solidFill>
                <a:latin typeface="Calibri"/>
                <a:ea typeface="ＭＳ Ｐゴシック"/>
                <a:cs typeface="ＭＳ Ｐゴシック"/>
              </a:rPr>
              <a:t>Chapter Timeline</a:t>
            </a:r>
            <a:endParaRPr lang="en-US" dirty="0"/>
          </a:p>
        </p:txBody>
      </p:sp>
      <p:sp>
        <p:nvSpPr>
          <p:cNvPr id="52226"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p497</a:t>
            </a:r>
          </a:p>
        </p:txBody>
      </p:sp>
      <p:pic>
        <p:nvPicPr>
          <p:cNvPr id="5222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870108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noChangeArrowheads="1"/>
          </p:cNvSpPr>
          <p:nvPr>
            <p:ph type="title"/>
          </p:nvPr>
        </p:nvSpPr>
        <p:spPr>
          <a:xfrm>
            <a:off x="652463" y="228600"/>
            <a:ext cx="8491537" cy="457200"/>
          </a:xfrm>
        </p:spPr>
        <p:txBody>
          <a:bodyPr/>
          <a:lstStyle/>
          <a:p>
            <a:pPr eaLnBrk="1" hangingPunct="1"/>
            <a:r>
              <a:rPr lang="en-US" altLang="en-US" dirty="0">
                <a:latin typeface="Calibri" panose="020F0502020204030204" pitchFamily="34" charset="0"/>
                <a:ea typeface="ＭＳ Ｐゴシック" panose="020B0600070205080204" pitchFamily="34" charset="-128"/>
              </a:rPr>
              <a:t>Discussion Questions</a:t>
            </a:r>
          </a:p>
        </p:txBody>
      </p:sp>
      <p:sp>
        <p:nvSpPr>
          <p:cNvPr id="54275" name="Rectangle 5"/>
          <p:cNvSpPr>
            <a:spLocks noGrp="1" noChangeArrowheads="1"/>
          </p:cNvSpPr>
          <p:nvPr>
            <p:ph type="body" idx="1"/>
          </p:nvPr>
        </p:nvSpPr>
        <p:spPr>
          <a:xfrm>
            <a:off x="625569" y="1143000"/>
            <a:ext cx="8034337" cy="4953000"/>
          </a:xfrm>
        </p:spPr>
        <p:txBody>
          <a:bodyPr/>
          <a:lstStyle/>
          <a:p>
            <a:pPr eaLnBrk="1" hangingPunct="1">
              <a:lnSpc>
                <a:spcPct val="90000"/>
              </a:lnSpc>
            </a:pPr>
            <a:r>
              <a:rPr lang="en-US" altLang="en-US" sz="2400" dirty="0">
                <a:latin typeface="Calibri" panose="020F0502020204030204" pitchFamily="34" charset="0"/>
                <a:ea typeface="ＭＳ Ｐゴシック" panose="020B0600070205080204" pitchFamily="34" charset="-128"/>
              </a:rPr>
              <a:t>How did the Middle Ages and the Renaissance contribute to the Scientific Revolution?</a:t>
            </a:r>
          </a:p>
          <a:p>
            <a:pPr eaLnBrk="1" hangingPunct="1">
              <a:lnSpc>
                <a:spcPct val="90000"/>
              </a:lnSpc>
            </a:pPr>
            <a:r>
              <a:rPr lang="en-US" altLang="en-US" sz="2400" dirty="0">
                <a:latin typeface="Calibri" panose="020F0502020204030204" pitchFamily="34" charset="0"/>
                <a:ea typeface="ＭＳ Ｐゴシック" panose="020B0600070205080204" pitchFamily="34" charset="-128"/>
              </a:rPr>
              <a:t>Why were advances in mathematics so important during the Scientific Revolution?</a:t>
            </a:r>
          </a:p>
          <a:p>
            <a:pPr eaLnBrk="1" hangingPunct="1">
              <a:lnSpc>
                <a:spcPct val="90000"/>
              </a:lnSpc>
            </a:pPr>
            <a:r>
              <a:rPr lang="en-US" altLang="en-US" sz="2400" dirty="0">
                <a:latin typeface="Calibri" panose="020F0502020204030204" pitchFamily="34" charset="0"/>
                <a:ea typeface="ＭＳ Ｐゴシック" panose="020B0600070205080204" pitchFamily="34" charset="-128"/>
              </a:rPr>
              <a:t>Why did religious leaders react so negatively to the new advances in Science, especially in astronomy?</a:t>
            </a:r>
          </a:p>
          <a:p>
            <a:pPr eaLnBrk="1" hangingPunct="1">
              <a:lnSpc>
                <a:spcPct val="90000"/>
              </a:lnSpc>
            </a:pPr>
            <a:r>
              <a:rPr lang="en-US" altLang="en-US" sz="2400" dirty="0">
                <a:latin typeface="Calibri" panose="020F0502020204030204" pitchFamily="34" charset="0"/>
                <a:ea typeface="ＭＳ Ｐゴシック" panose="020B0600070205080204" pitchFamily="34" charset="-128"/>
              </a:rPr>
              <a:t>Why is Newton’s </a:t>
            </a:r>
            <a:r>
              <a:rPr lang="en-US" altLang="en-US" sz="2400" i="1" dirty="0">
                <a:latin typeface="Calibri" panose="020F0502020204030204" pitchFamily="34" charset="0"/>
                <a:ea typeface="ＭＳ Ｐゴシック" panose="020B0600070205080204" pitchFamily="34" charset="-128"/>
              </a:rPr>
              <a:t>Principia</a:t>
            </a:r>
            <a:r>
              <a:rPr lang="en-US" altLang="en-US" sz="2400" dirty="0">
                <a:latin typeface="Calibri" panose="020F0502020204030204" pitchFamily="34" charset="0"/>
                <a:ea typeface="ＭＳ Ｐゴシック" panose="020B0600070205080204" pitchFamily="34" charset="-128"/>
              </a:rPr>
              <a:t> called the “hinge point of modern scientific thought”?</a:t>
            </a:r>
          </a:p>
          <a:p>
            <a:pPr eaLnBrk="1" hangingPunct="1">
              <a:lnSpc>
                <a:spcPct val="90000"/>
              </a:lnSpc>
            </a:pPr>
            <a:r>
              <a:rPr lang="en-US" altLang="en-US" sz="2400" dirty="0">
                <a:latin typeface="Calibri" panose="020F0502020204030204" pitchFamily="34" charset="0"/>
                <a:ea typeface="ＭＳ Ｐゴシック" panose="020B0600070205080204" pitchFamily="34" charset="-128"/>
              </a:rPr>
              <a:t>How did women come to play such an important role in the Scientific Revolution?</a:t>
            </a:r>
          </a:p>
          <a:p>
            <a:pPr eaLnBrk="1" hangingPunct="1">
              <a:lnSpc>
                <a:spcPct val="90000"/>
              </a:lnSpc>
            </a:pPr>
            <a:r>
              <a:rPr lang="en-US" altLang="en-US" sz="2400" dirty="0">
                <a:latin typeface="Calibri" panose="020F0502020204030204" pitchFamily="34" charset="0"/>
                <a:ea typeface="ＭＳ Ｐゴシック" panose="020B0600070205080204" pitchFamily="34" charset="-128"/>
              </a:rPr>
              <a:t>Why did scientific societies refuse to recognize women involved in the sciences?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noChangeArrowheads="1"/>
          </p:cNvSpPr>
          <p:nvPr>
            <p:ph type="title"/>
          </p:nvPr>
        </p:nvSpPr>
        <p:spPr>
          <a:xfrm>
            <a:off x="685800" y="76200"/>
            <a:ext cx="8458200" cy="1066800"/>
          </a:xfrm>
        </p:spPr>
        <p:txBody>
          <a:bodyPr/>
          <a:lstStyle/>
          <a:p>
            <a:pPr eaLnBrk="1" hangingPunct="1"/>
            <a:r>
              <a:rPr lang="en-US" altLang="en-US" dirty="0">
                <a:latin typeface="Calibri" panose="020F0502020204030204" pitchFamily="34" charset="0"/>
                <a:ea typeface="ＭＳ Ｐゴシック" panose="020B0600070205080204" pitchFamily="34" charset="-128"/>
              </a:rPr>
              <a:t>Toward a New Heaven: </a:t>
            </a:r>
            <a:br>
              <a:rPr lang="en-US" altLang="en-US" dirty="0">
                <a:latin typeface="Calibri" panose="020F0502020204030204" pitchFamily="34" charset="0"/>
                <a:ea typeface="ＭＳ Ｐゴシック" panose="020B0600070205080204" pitchFamily="34" charset="-128"/>
              </a:rPr>
            </a:br>
            <a:r>
              <a:rPr lang="en-US" altLang="en-US" dirty="0">
                <a:latin typeface="Calibri" panose="020F0502020204030204" pitchFamily="34" charset="0"/>
                <a:ea typeface="ＭＳ Ｐゴシック" panose="020B0600070205080204" pitchFamily="34" charset="-128"/>
              </a:rPr>
              <a:t>A Revolution in Astronomy (Slide 1 of 2)</a:t>
            </a:r>
          </a:p>
        </p:txBody>
      </p:sp>
      <p:sp>
        <p:nvSpPr>
          <p:cNvPr id="8195" name="Rectangle 5"/>
          <p:cNvSpPr>
            <a:spLocks noGrp="1" noChangeArrowheads="1"/>
          </p:cNvSpPr>
          <p:nvPr>
            <p:ph type="body" idx="1"/>
          </p:nvPr>
        </p:nvSpPr>
        <p:spPr/>
        <p:txBody>
          <a:bodyPr/>
          <a:lstStyle/>
          <a:p>
            <a:pPr eaLnBrk="1" hangingPunct="1">
              <a:lnSpc>
                <a:spcPct val="90000"/>
              </a:lnSpc>
            </a:pPr>
            <a:r>
              <a:rPr lang="en-US" altLang="en-US">
                <a:latin typeface="Calibri" panose="020F0502020204030204" pitchFamily="34" charset="0"/>
                <a:ea typeface="ＭＳ Ｐゴシック" panose="020B0600070205080204" pitchFamily="34" charset="-128"/>
              </a:rPr>
              <a:t>Medieval Cosmological Views </a:t>
            </a:r>
          </a:p>
          <a:p>
            <a:pPr lvl="1" eaLnBrk="1" hangingPunct="1">
              <a:lnSpc>
                <a:spcPct val="90000"/>
              </a:lnSpc>
            </a:pPr>
            <a:r>
              <a:rPr lang="en-US" altLang="en-US">
                <a:latin typeface="Calibri" panose="020F0502020204030204" pitchFamily="34" charset="0"/>
                <a:ea typeface="ＭＳ Ｐゴシック" panose="020B0600070205080204" pitchFamily="34" charset="-128"/>
              </a:rPr>
              <a:t>Based on Aristotle, Ptolemy, and Christian theology</a:t>
            </a:r>
          </a:p>
          <a:p>
            <a:pPr lvl="1" eaLnBrk="1" hangingPunct="1">
              <a:lnSpc>
                <a:spcPct val="90000"/>
              </a:lnSpc>
            </a:pPr>
            <a:r>
              <a:rPr lang="en-US" altLang="en-US">
                <a:latin typeface="Calibri" panose="020F0502020204030204" pitchFamily="34" charset="0"/>
                <a:ea typeface="ＭＳ Ｐゴシック" panose="020B0600070205080204" pitchFamily="34" charset="-128"/>
              </a:rPr>
              <a:t>Geocentric conception</a:t>
            </a:r>
          </a:p>
          <a:p>
            <a:pPr lvl="2" eaLnBrk="1" hangingPunct="1">
              <a:lnSpc>
                <a:spcPct val="90000"/>
              </a:lnSpc>
            </a:pPr>
            <a:r>
              <a:rPr lang="en-US" altLang="en-US">
                <a:latin typeface="Calibri" panose="020F0502020204030204" pitchFamily="34" charset="0"/>
                <a:ea typeface="ＭＳ Ｐゴシック" panose="020B0600070205080204" pitchFamily="34" charset="-128"/>
              </a:rPr>
              <a:t>Concentric spheres with fixed earth at center</a:t>
            </a:r>
          </a:p>
          <a:p>
            <a:pPr lvl="1" eaLnBrk="1" hangingPunct="1">
              <a:lnSpc>
                <a:spcPct val="90000"/>
              </a:lnSpc>
              <a:buClrTx/>
              <a:buFont typeface="Wingdings" panose="05000000000000000000" pitchFamily="2" charset="2"/>
              <a:buBlip>
                <a:blip r:embed="rId2"/>
              </a:buBlip>
            </a:pPr>
            <a:r>
              <a:rPr lang="en-US" altLang="en-US" sz="3200">
                <a:latin typeface="Calibri" panose="020F0502020204030204" pitchFamily="34" charset="0"/>
                <a:ea typeface="ＭＳ Ｐゴシック" panose="020B0600070205080204" pitchFamily="34" charset="-128"/>
              </a:rPr>
              <a:t>Nicolaus Copernicus </a:t>
            </a:r>
            <a:r>
              <a:rPr lang="en-US" altLang="en-US">
                <a:latin typeface="Calibri" panose="020F0502020204030204" pitchFamily="34" charset="0"/>
                <a:ea typeface="ＭＳ Ｐゴシック" panose="020B0600070205080204" pitchFamily="34" charset="-128"/>
              </a:rPr>
              <a:t>(1473 – 1543)</a:t>
            </a:r>
            <a:endParaRPr lang="en-US" altLang="en-US" sz="3200">
              <a:latin typeface="Calibri" panose="020F0502020204030204" pitchFamily="34" charset="0"/>
              <a:ea typeface="ＭＳ Ｐゴシック" panose="020B0600070205080204" pitchFamily="34" charset="-128"/>
            </a:endParaRPr>
          </a:p>
          <a:p>
            <a:pPr lvl="1" eaLnBrk="1" hangingPunct="1">
              <a:lnSpc>
                <a:spcPct val="90000"/>
              </a:lnSpc>
            </a:pPr>
            <a:r>
              <a:rPr lang="en-US" altLang="en-US" i="1">
                <a:latin typeface="Calibri" panose="020F0502020204030204" pitchFamily="34" charset="0"/>
                <a:ea typeface="ＭＳ Ｐゴシック" panose="020B0600070205080204" pitchFamily="34" charset="-128"/>
              </a:rPr>
              <a:t>On The Revolution of the Heavenly Spheres</a:t>
            </a:r>
          </a:p>
          <a:p>
            <a:pPr lvl="2" eaLnBrk="1" hangingPunct="1">
              <a:lnSpc>
                <a:spcPct val="90000"/>
              </a:lnSpc>
            </a:pPr>
            <a:r>
              <a:rPr lang="en-US" altLang="en-US">
                <a:latin typeface="Calibri" panose="020F0502020204030204" pitchFamily="34" charset="0"/>
                <a:ea typeface="ＭＳ Ｐゴシック" panose="020B0600070205080204" pitchFamily="34" charset="-128"/>
              </a:rPr>
              <a:t>Observation  and heliocentric conception</a:t>
            </a:r>
          </a:p>
          <a:p>
            <a:pPr lvl="3" eaLnBrk="1" hangingPunct="1">
              <a:lnSpc>
                <a:spcPct val="90000"/>
              </a:lnSpc>
            </a:pPr>
            <a:r>
              <a:rPr lang="en-US" altLang="en-US" sz="1800">
                <a:latin typeface="Calibri" panose="020F0502020204030204" pitchFamily="34" charset="0"/>
                <a:ea typeface="ＭＳ Ｐゴシック" panose="020B0600070205080204" pitchFamily="34" charset="-128"/>
              </a:rPr>
              <a:t>The conservatism of Copernicus</a:t>
            </a:r>
          </a:p>
          <a:p>
            <a:pPr lvl="2" eaLnBrk="1" hangingPunct="1">
              <a:lnSpc>
                <a:spcPct val="90000"/>
              </a:lnSpc>
            </a:pPr>
            <a:r>
              <a:rPr lang="en-US" altLang="en-US">
                <a:latin typeface="Calibri" panose="020F0502020204030204" pitchFamily="34" charset="0"/>
                <a:ea typeface="ＭＳ Ｐゴシック" panose="020B0600070205080204" pitchFamily="34" charset="-128"/>
              </a:rPr>
              <a:t>Creates doubt about the Ptolemaic system</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9144000" cy="457200"/>
          </a:xfrm>
        </p:spPr>
        <p:txBody>
          <a:bodyPr/>
          <a:lstStyle/>
          <a:p>
            <a:pPr>
              <a:defRPr/>
            </a:pPr>
            <a:r>
              <a:rPr lang="en-US" sz="3000" kern="1200" dirty="0">
                <a:solidFill>
                  <a:srgbClr val="000000"/>
                </a:solidFill>
                <a:latin typeface="Calibri"/>
                <a:ea typeface="ＭＳ Ｐゴシック"/>
                <a:cs typeface="ＭＳ Ｐゴシック"/>
              </a:rPr>
              <a:t>Medieval Conception of the Universe</a:t>
            </a:r>
            <a:endParaRPr lang="en-US" dirty="0"/>
          </a:p>
        </p:txBody>
      </p:sp>
      <p:sp>
        <p:nvSpPr>
          <p:cNvPr id="9218"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p474</a:t>
            </a:r>
          </a:p>
        </p:txBody>
      </p:sp>
      <p:pic>
        <p:nvPicPr>
          <p:cNvPr id="922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6013" y="754063"/>
            <a:ext cx="4371975"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2"/>
          <p:cNvSpPr>
            <a:spLocks noChangeArrowheads="1"/>
          </p:cNvSpPr>
          <p:nvPr/>
        </p:nvSpPr>
        <p:spPr bwMode="auto">
          <a:xfrm>
            <a:off x="1104900" y="5335588"/>
            <a:ext cx="6934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000">
                <a:latin typeface="Calibri" panose="020F0502020204030204" pitchFamily="34" charset="0"/>
              </a:rPr>
              <a:t>As this sixteenth-century illustration shows, the medieval cosmological view placed the earth at the center of the universe, surrounded by a series of concentric spheres.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9144000" cy="457200"/>
          </a:xfrm>
        </p:spPr>
        <p:txBody>
          <a:bodyPr/>
          <a:lstStyle/>
          <a:p>
            <a:pPr>
              <a:defRPr/>
            </a:pPr>
            <a:r>
              <a:rPr lang="en-US" sz="3000" kern="1200" dirty="0">
                <a:solidFill>
                  <a:srgbClr val="000000"/>
                </a:solidFill>
                <a:latin typeface="Calibri"/>
                <a:ea typeface="ＭＳ Ｐゴシック"/>
                <a:cs typeface="ＭＳ Ｐゴシック"/>
              </a:rPr>
              <a:t>The Copernican System</a:t>
            </a:r>
            <a:endParaRPr lang="en-US" dirty="0"/>
          </a:p>
        </p:txBody>
      </p:sp>
      <p:sp>
        <p:nvSpPr>
          <p:cNvPr id="11266"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p475</a:t>
            </a:r>
          </a:p>
        </p:txBody>
      </p:sp>
      <p:pic>
        <p:nvPicPr>
          <p:cNvPr id="1126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71725" y="838200"/>
            <a:ext cx="4400550" cy="430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2"/>
          <p:cNvSpPr>
            <a:spLocks noChangeArrowheads="1"/>
          </p:cNvSpPr>
          <p:nvPr/>
        </p:nvSpPr>
        <p:spPr bwMode="auto">
          <a:xfrm>
            <a:off x="1028700" y="5449888"/>
            <a:ext cx="7086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000">
                <a:latin typeface="Calibri" panose="020F0502020204030204" pitchFamily="34" charset="0"/>
              </a:rPr>
              <a:t>As shown in this illustration from the first edition of the book, Copernicus maintained that the sun was the center of the universe and that the planets, including the earth, revolved around it. </a:t>
            </a:r>
            <a:endParaRPr lang="en-US" altLang="en-US"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title"/>
          </p:nvPr>
        </p:nvSpPr>
        <p:spPr>
          <a:xfrm>
            <a:off x="685800" y="14288"/>
            <a:ext cx="8458200" cy="990600"/>
          </a:xfrm>
        </p:spPr>
        <p:txBody>
          <a:bodyPr/>
          <a:lstStyle/>
          <a:p>
            <a:pPr eaLnBrk="1" hangingPunct="1"/>
            <a:r>
              <a:rPr lang="en-US" altLang="en-US" dirty="0">
                <a:latin typeface="Calibri" panose="020F0502020204030204" pitchFamily="34" charset="0"/>
                <a:ea typeface="ＭＳ Ｐゴシック" panose="020B0600070205080204" pitchFamily="34" charset="-128"/>
              </a:rPr>
              <a:t>Toward a New Heaven: </a:t>
            </a:r>
            <a:br>
              <a:rPr lang="en-US" altLang="en-US" dirty="0">
                <a:latin typeface="Calibri" panose="020F0502020204030204" pitchFamily="34" charset="0"/>
                <a:ea typeface="ＭＳ Ｐゴシック" panose="020B0600070205080204" pitchFamily="34" charset="-128"/>
              </a:rPr>
            </a:br>
            <a:r>
              <a:rPr lang="en-US" altLang="en-US" dirty="0">
                <a:latin typeface="Calibri" panose="020F0502020204030204" pitchFamily="34" charset="0"/>
                <a:ea typeface="ＭＳ Ｐゴシック" panose="020B0600070205080204" pitchFamily="34" charset="-128"/>
              </a:rPr>
              <a:t>A Revolution in Astronomy (Slide 2 of 2)</a:t>
            </a:r>
          </a:p>
        </p:txBody>
      </p:sp>
      <p:sp>
        <p:nvSpPr>
          <p:cNvPr id="2" name="Rectangle 5"/>
          <p:cNvSpPr>
            <a:spLocks noGrp="1" noChangeArrowheads="1"/>
          </p:cNvSpPr>
          <p:nvPr>
            <p:ph type="body" idx="1"/>
          </p:nvPr>
        </p:nvSpPr>
        <p:spPr>
          <a:xfrm>
            <a:off x="652463" y="1066800"/>
            <a:ext cx="7769225" cy="5791200"/>
          </a:xfrm>
        </p:spPr>
        <p:txBody>
          <a:bodyPr/>
          <a:lstStyle/>
          <a:p>
            <a:pPr eaLnBrk="1" hangingPunct="1">
              <a:lnSpc>
                <a:spcPct val="90000"/>
              </a:lnSpc>
              <a:defRPr/>
            </a:pPr>
            <a:r>
              <a:rPr lang="en-US" altLang="en-US" dirty="0" err="1">
                <a:latin typeface="Calibri" pitchFamily="34" charset="0"/>
                <a:ea typeface="ＭＳ Ｐゴシック" pitchFamily="34" charset="-128"/>
              </a:rPr>
              <a:t>Tycho</a:t>
            </a:r>
            <a:r>
              <a:rPr lang="en-US" altLang="en-US" dirty="0">
                <a:latin typeface="Calibri" pitchFamily="34" charset="0"/>
                <a:ea typeface="ＭＳ Ｐゴシック" pitchFamily="34" charset="-128"/>
              </a:rPr>
              <a:t> Brahe (1546 – 1601)</a:t>
            </a:r>
          </a:p>
          <a:p>
            <a:pPr marL="740664" eaLnBrk="1" hangingPunct="1">
              <a:lnSpc>
                <a:spcPct val="90000"/>
              </a:lnSpc>
              <a:defRPr/>
            </a:pPr>
            <a:r>
              <a:rPr lang="en-US" altLang="en-US" sz="2800" dirty="0">
                <a:latin typeface="Calibri" pitchFamily="34" charset="0"/>
                <a:ea typeface="ＭＳ Ｐゴシック" pitchFamily="34" charset="-128"/>
              </a:rPr>
              <a:t>Uraniborg Castle</a:t>
            </a:r>
          </a:p>
          <a:p>
            <a:pPr marL="740664" eaLnBrk="1" hangingPunct="1">
              <a:lnSpc>
                <a:spcPct val="90000"/>
              </a:lnSpc>
              <a:defRPr/>
            </a:pPr>
            <a:r>
              <a:rPr lang="en-US" altLang="en-US" sz="2800" dirty="0">
                <a:latin typeface="Calibri" pitchFamily="34" charset="0"/>
                <a:ea typeface="ＭＳ Ｐゴシック" pitchFamily="34" charset="-128"/>
              </a:rPr>
              <a:t>Rejected Aristotelian-Ptolemaic system </a:t>
            </a:r>
          </a:p>
          <a:p>
            <a:pPr eaLnBrk="1" hangingPunct="1">
              <a:lnSpc>
                <a:spcPct val="90000"/>
              </a:lnSpc>
              <a:defRPr/>
            </a:pPr>
            <a:r>
              <a:rPr lang="en-US" altLang="en-US" dirty="0">
                <a:latin typeface="Calibri" pitchFamily="34" charset="0"/>
                <a:ea typeface="ＭＳ Ｐゴシック" pitchFamily="34" charset="-128"/>
              </a:rPr>
              <a:t>Johannes Kepler (1571 – 1630)</a:t>
            </a:r>
          </a:p>
          <a:p>
            <a:pPr lvl="1" eaLnBrk="1" hangingPunct="1">
              <a:lnSpc>
                <a:spcPct val="90000"/>
              </a:lnSpc>
              <a:defRPr/>
            </a:pPr>
            <a:r>
              <a:rPr lang="en-US" altLang="en-US" dirty="0">
                <a:latin typeface="Calibri" pitchFamily="34" charset="0"/>
                <a:ea typeface="ＭＳ Ｐゴシック" pitchFamily="34" charset="-128"/>
              </a:rPr>
              <a:t>Hermetic thought and mathematical magic</a:t>
            </a:r>
          </a:p>
          <a:p>
            <a:pPr lvl="1" eaLnBrk="1" hangingPunct="1">
              <a:lnSpc>
                <a:spcPct val="90000"/>
              </a:lnSpc>
              <a:defRPr/>
            </a:pPr>
            <a:r>
              <a:rPr lang="en-US" altLang="en-US" dirty="0">
                <a:latin typeface="Calibri" pitchFamily="34" charset="0"/>
                <a:ea typeface="ＭＳ Ｐゴシック" pitchFamily="34" charset="-128"/>
              </a:rPr>
              <a:t>Laws of planetary motion</a:t>
            </a:r>
          </a:p>
          <a:p>
            <a:pPr lvl="2" eaLnBrk="1" hangingPunct="1">
              <a:lnSpc>
                <a:spcPct val="90000"/>
              </a:lnSpc>
              <a:defRPr/>
            </a:pPr>
            <a:r>
              <a:rPr lang="en-US" altLang="en-US" dirty="0">
                <a:latin typeface="Calibri" pitchFamily="34" charset="0"/>
                <a:ea typeface="ＭＳ Ｐゴシック" pitchFamily="34" charset="-128"/>
              </a:rPr>
              <a:t>Discrediting the Aristotelian-Ptolemaic system</a:t>
            </a:r>
          </a:p>
          <a:p>
            <a:pPr lvl="2" eaLnBrk="1" hangingPunct="1">
              <a:lnSpc>
                <a:spcPct val="90000"/>
              </a:lnSpc>
              <a:defRPr/>
            </a:pPr>
            <a:r>
              <a:rPr lang="en-US" altLang="en-US" dirty="0">
                <a:latin typeface="Calibri" pitchFamily="34" charset="0"/>
                <a:ea typeface="ＭＳ Ｐゴシック" pitchFamily="34" charset="-128"/>
              </a:rPr>
              <a:t>Eliminating the idea of uniform circular motion</a:t>
            </a:r>
          </a:p>
          <a:p>
            <a:pPr eaLnBrk="1" hangingPunct="1">
              <a:lnSpc>
                <a:spcPct val="90000"/>
              </a:lnSpc>
              <a:defRPr/>
            </a:pPr>
            <a:r>
              <a:rPr lang="en-US" altLang="en-US" dirty="0">
                <a:latin typeface="Calibri" pitchFamily="34" charset="0"/>
                <a:ea typeface="ＭＳ Ｐゴシック" pitchFamily="34" charset="-128"/>
              </a:rPr>
              <a:t>Galileo Galilei (1564 – 1642)</a:t>
            </a:r>
          </a:p>
          <a:p>
            <a:pPr lvl="1" eaLnBrk="1" hangingPunct="1">
              <a:lnSpc>
                <a:spcPct val="90000"/>
              </a:lnSpc>
              <a:defRPr/>
            </a:pPr>
            <a:r>
              <a:rPr lang="en-US" altLang="en-US" dirty="0">
                <a:latin typeface="Calibri" pitchFamily="34" charset="0"/>
                <a:ea typeface="ＭＳ Ｐゴシック" pitchFamily="34" charset="-128"/>
              </a:rPr>
              <a:t>The telescope and </a:t>
            </a:r>
            <a:r>
              <a:rPr lang="en-US" altLang="en-US" i="1" dirty="0">
                <a:latin typeface="Calibri" pitchFamily="34" charset="0"/>
                <a:ea typeface="ＭＳ Ｐゴシック" pitchFamily="34" charset="-128"/>
              </a:rPr>
              <a:t>The Starry Messenger</a:t>
            </a:r>
          </a:p>
          <a:p>
            <a:pPr lvl="1" eaLnBrk="1" hangingPunct="1">
              <a:lnSpc>
                <a:spcPct val="90000"/>
              </a:lnSpc>
              <a:defRPr/>
            </a:pPr>
            <a:r>
              <a:rPr lang="en-US" altLang="en-US" dirty="0">
                <a:latin typeface="Calibri" pitchFamily="34" charset="0"/>
                <a:ea typeface="ＭＳ Ｐゴシック" pitchFamily="34" charset="-128"/>
              </a:rPr>
              <a:t>Galileo and the Inquisition</a:t>
            </a:r>
          </a:p>
          <a:p>
            <a:pPr lvl="1" eaLnBrk="1" hangingPunct="1">
              <a:lnSpc>
                <a:spcPct val="90000"/>
              </a:lnSpc>
              <a:defRPr/>
            </a:pPr>
            <a:r>
              <a:rPr lang="en-US" altLang="en-US" dirty="0">
                <a:latin typeface="Calibri" pitchFamily="34" charset="0"/>
                <a:ea typeface="ＭＳ Ｐゴシック" pitchFamily="34" charset="-128"/>
              </a:rPr>
              <a:t>Problem of motion; principle of inertia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9144000" cy="457200"/>
          </a:xfrm>
        </p:spPr>
        <p:txBody>
          <a:bodyPr/>
          <a:lstStyle/>
          <a:p>
            <a:pPr>
              <a:defRPr/>
            </a:pPr>
            <a:r>
              <a:rPr lang="en-US" sz="3000" kern="1200" dirty="0" err="1">
                <a:solidFill>
                  <a:srgbClr val="000000"/>
                </a:solidFill>
                <a:latin typeface="Calibri"/>
                <a:ea typeface="ＭＳ Ｐゴシック"/>
                <a:cs typeface="ＭＳ Ｐゴシック"/>
              </a:rPr>
              <a:t>Tycho</a:t>
            </a:r>
            <a:r>
              <a:rPr lang="en-US" sz="3000" kern="1200" dirty="0">
                <a:solidFill>
                  <a:srgbClr val="000000"/>
                </a:solidFill>
                <a:latin typeface="Calibri"/>
                <a:ea typeface="ＭＳ Ｐゴシック"/>
                <a:cs typeface="ＭＳ Ｐゴシック"/>
              </a:rPr>
              <a:t> Brahe </a:t>
            </a:r>
            <a:endParaRPr lang="en-US" dirty="0"/>
          </a:p>
        </p:txBody>
      </p:sp>
      <p:sp>
        <p:nvSpPr>
          <p:cNvPr id="14338" name="TextBox 2"/>
          <p:cNvSpPr txBox="1">
            <a:spLocks noChangeArrowheads="1"/>
          </p:cNvSpPr>
          <p:nvPr/>
        </p:nvSpPr>
        <p:spPr bwMode="auto">
          <a:xfrm>
            <a:off x="8566150" y="6604000"/>
            <a:ext cx="577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ClrTx/>
              <a:buSzTx/>
              <a:buFontTx/>
              <a:buNone/>
            </a:pPr>
            <a:r>
              <a:rPr lang="en-US" altLang="en-US" sz="1200" b="1"/>
              <a:t> p477</a:t>
            </a:r>
          </a:p>
        </p:txBody>
      </p:sp>
      <p:pic>
        <p:nvPicPr>
          <p:cNvPr id="1434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38450" y="733425"/>
            <a:ext cx="3465513"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2"/>
          <p:cNvSpPr>
            <a:spLocks noChangeArrowheads="1"/>
          </p:cNvSpPr>
          <p:nvPr/>
        </p:nvSpPr>
        <p:spPr bwMode="auto">
          <a:xfrm>
            <a:off x="647700" y="5257800"/>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8040"/>
              </a:buClr>
              <a:buSzPct val="75000"/>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008040"/>
              </a:buClr>
              <a:buSzPct val="75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008040"/>
              </a:buClr>
              <a:buSzPct val="75000"/>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008040"/>
              </a:buClr>
              <a:buSzPct val="75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000">
                <a:latin typeface="Calibri" panose="020F0502020204030204" pitchFamily="34" charset="0"/>
              </a:rPr>
              <a:t>Brahe’s work at the Uraniborg observatory provided astronomers with the best data on the position of the celestial bodies. </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1716</TotalTime>
  <Words>3207</Words>
  <Application>Microsoft Office PowerPoint</Application>
  <PresentationFormat>On-screen Show (4:3)</PresentationFormat>
  <Paragraphs>402</Paragraphs>
  <Slides>46</Slides>
  <Notes>18</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Default Design</vt:lpstr>
      <vt:lpstr>Toward a New Heaven and a New Earth: The Scientific Revolution and the Emergence of Modern Science</vt:lpstr>
      <vt:lpstr>Focus Questions</vt:lpstr>
      <vt:lpstr>A nineteenth-century painting of Galileo before the Holy Office in the Vatican in 1633</vt:lpstr>
      <vt:lpstr>Background to the Scientific Revolution</vt:lpstr>
      <vt:lpstr>Toward a New Heaven:  A Revolution in Astronomy (Slide 1 of 2)</vt:lpstr>
      <vt:lpstr>Medieval Conception of the Universe</vt:lpstr>
      <vt:lpstr>The Copernican System</vt:lpstr>
      <vt:lpstr>Toward a New Heaven:  A Revolution in Astronomy (Slide 2 of 2)</vt:lpstr>
      <vt:lpstr>Tycho Brahe </vt:lpstr>
      <vt:lpstr>The Telescope (Slide 1 of 2)</vt:lpstr>
      <vt:lpstr>The Telescope (Slide 2 of 2)</vt:lpstr>
      <vt:lpstr>Isaac Newton (1642 – 1727)</vt:lpstr>
      <vt:lpstr>Isaac Newton</vt:lpstr>
      <vt:lpstr>Isaac Newton</vt:lpstr>
      <vt:lpstr>CHRONOLOGY Important Works of the Scientific Revolution</vt:lpstr>
      <vt:lpstr>Advances in Medicine and Chemistry</vt:lpstr>
      <vt:lpstr>Advances in Medicine and Chemistry</vt:lpstr>
      <vt:lpstr>Andreas Vesalius</vt:lpstr>
      <vt:lpstr>Women in the Origins of  Modern Science</vt:lpstr>
      <vt:lpstr>Margaret Cavendish</vt:lpstr>
      <vt:lpstr>Women in Science</vt:lpstr>
      <vt:lpstr>Debates on the Nature of Women</vt:lpstr>
      <vt:lpstr>Continuity and Change Over Time?</vt:lpstr>
      <vt:lpstr>Continuity and Change Over Time?</vt:lpstr>
      <vt:lpstr>Continuity and Change Over Time?</vt:lpstr>
      <vt:lpstr>Debates on the Nature of Women</vt:lpstr>
      <vt:lpstr>Continuity and Change Over Time?</vt:lpstr>
      <vt:lpstr>Toward a New Earth: Descartes, Rationalism, and a New View of Humankind</vt:lpstr>
      <vt:lpstr>René Descartes</vt:lpstr>
      <vt:lpstr>René Descartes</vt:lpstr>
      <vt:lpstr>Descartes</vt:lpstr>
      <vt:lpstr>The Scientific Method and the Spread of Scientific Knowledge </vt:lpstr>
      <vt:lpstr>Inductive reasoning: from the specific to the general</vt:lpstr>
      <vt:lpstr>The Scientific Method</vt:lpstr>
      <vt:lpstr>The Scientific Method</vt:lpstr>
      <vt:lpstr>Louis XIV and Colbert Visit the Academy of Sciences</vt:lpstr>
      <vt:lpstr>Images of Everyday Life: The Science of Collecting  (Slide 1 of 3)</vt:lpstr>
      <vt:lpstr>Images of Everyday Life: The Science of Collecting  (Slide 2 of 3)</vt:lpstr>
      <vt:lpstr>Images of Everyday Life: The Science of Collecting  (Slide 3 of 3)</vt:lpstr>
      <vt:lpstr>The Scientific Method and the Spread of Scientific Knowledge</vt:lpstr>
      <vt:lpstr>The Scientific Method and the Spread of Scientific Knowledge</vt:lpstr>
      <vt:lpstr>Science and Religion</vt:lpstr>
      <vt:lpstr>Blaise Pascal</vt:lpstr>
      <vt:lpstr>CHRONOLOGY Consequences of the Scientific Revolution: Important Works</vt:lpstr>
      <vt:lpstr>Chapter Timeline</vt:lpstr>
      <vt:lpstr>Discussion Questions</vt:lpstr>
    </vt:vector>
  </TitlesOfParts>
  <Company>Learning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Thomson</dc:creator>
  <cp:lastModifiedBy>Paula Dillon</cp:lastModifiedBy>
  <cp:revision>81</cp:revision>
  <dcterms:created xsi:type="dcterms:W3CDTF">2008-08-28T18:47:09Z</dcterms:created>
  <dcterms:modified xsi:type="dcterms:W3CDTF">2017-11-07T13:52:30Z</dcterms:modified>
</cp:coreProperties>
</file>