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A324-22A1-49BD-A0F1-B614746DA4D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1A0A2B-5E0C-48A6-97D7-A6AF8EA01A4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A324-22A1-49BD-A0F1-B614746DA4D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0A2B-5E0C-48A6-97D7-A6AF8EA01A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A324-22A1-49BD-A0F1-B614746DA4D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0A2B-5E0C-48A6-97D7-A6AF8EA01A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4AA324-22A1-49BD-A0F1-B614746DA4D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A1A0A2B-5E0C-48A6-97D7-A6AF8EA01A4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A324-22A1-49BD-A0F1-B614746DA4D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0A2B-5E0C-48A6-97D7-A6AF8EA01A4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A324-22A1-49BD-A0F1-B614746DA4D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0A2B-5E0C-48A6-97D7-A6AF8EA01A4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0A2B-5E0C-48A6-97D7-A6AF8EA01A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A324-22A1-49BD-A0F1-B614746DA4D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A324-22A1-49BD-A0F1-B614746DA4D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0A2B-5E0C-48A6-97D7-A6AF8EA01A4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A324-22A1-49BD-A0F1-B614746DA4D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A0A2B-5E0C-48A6-97D7-A6AF8EA01A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4AA324-22A1-49BD-A0F1-B614746DA4D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1A0A2B-5E0C-48A6-97D7-A6AF8EA01A4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A324-22A1-49BD-A0F1-B614746DA4D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1A0A2B-5E0C-48A6-97D7-A6AF8EA01A4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74AA324-22A1-49BD-A0F1-B614746DA4D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A1A0A2B-5E0C-48A6-97D7-A6AF8EA01A4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 Lesson 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Civil War and Reconstruction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49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Vicksburg, Mississippi</a:t>
            </a:r>
            <a:r>
              <a:rPr lang="en-US" dirty="0" smtClean="0"/>
              <a:t>: May 1863. Grant captures last Confederate stronghold by laying siege to the city. Confederate troops there surrendered July 4, 1863.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u="sng" dirty="0" smtClean="0"/>
              <a:t>Gettysburg, Pennsylvania</a:t>
            </a:r>
            <a:r>
              <a:rPr lang="en-US" dirty="0" smtClean="0"/>
              <a:t>: July 2 1863. Lee’s forces attacked Union troops near the town, and Lee ordered 15,000 men to attack. Union held their ground.</a:t>
            </a:r>
          </a:p>
          <a:p>
            <a:pPr lvl="1"/>
            <a:r>
              <a:rPr lang="en-US" dirty="0" smtClean="0"/>
              <a:t>7,000 casualties in 30 minutes.</a:t>
            </a:r>
          </a:p>
          <a:p>
            <a:pPr lvl="1"/>
            <a:r>
              <a:rPr lang="en-US" dirty="0" smtClean="0"/>
              <a:t>Didn’t break Union lines.</a:t>
            </a:r>
          </a:p>
          <a:p>
            <a:pPr lvl="1"/>
            <a:r>
              <a:rPr lang="en-US" dirty="0" smtClean="0"/>
              <a:t>Confederate troops retreat to Virginia, and they remained on the defensive. </a:t>
            </a:r>
          </a:p>
          <a:p>
            <a:pPr lvl="1"/>
            <a:r>
              <a:rPr lang="en-US" dirty="0" smtClean="0"/>
              <a:t>More than 50,000 casualties total!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Battles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1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June 1864: Grant seizes city of Petersburg, Virginia</a:t>
            </a:r>
          </a:p>
          <a:p>
            <a:r>
              <a:rPr lang="en-US" dirty="0" smtClean="0"/>
              <a:t>September 1864” General William Tecumseh Sherman captures Atlanta, Georgia, and begins his “March to the Sea”, burning and pillaging the path.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Battles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76600"/>
            <a:ext cx="56864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46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Confederate military prison</a:t>
            </a:r>
          </a:p>
          <a:p>
            <a:r>
              <a:rPr lang="en-US" dirty="0" smtClean="0"/>
              <a:t>Held 45,000 Union Prisoners of </a:t>
            </a:r>
            <a:r>
              <a:rPr lang="en-US" dirty="0" smtClean="0"/>
              <a:t>War</a:t>
            </a:r>
            <a:r>
              <a:rPr lang="en-US" dirty="0" smtClean="0"/>
              <a:t>, 13,000 of which died of malnutrition, starvation and disease.</a:t>
            </a:r>
          </a:p>
          <a:p>
            <a:r>
              <a:rPr lang="en-US" dirty="0" smtClean="0"/>
              <a:t>Only operated in the last 12 months of the war.</a:t>
            </a:r>
          </a:p>
          <a:p>
            <a:r>
              <a:rPr lang="en-US" dirty="0" smtClean="0"/>
              <a:t>Managed by Capt. Henry </a:t>
            </a:r>
            <a:r>
              <a:rPr lang="en-US" dirty="0" err="1" smtClean="0"/>
              <a:t>Wirz</a:t>
            </a:r>
            <a:r>
              <a:rPr lang="en-US" dirty="0" smtClean="0"/>
              <a:t>, who was tried and executed for war crimes at the war’s end.</a:t>
            </a:r>
          </a:p>
          <a:p>
            <a:r>
              <a:rPr lang="en-US" dirty="0" smtClean="0"/>
              <a:t>Horrific conditions, many prisoners lost their minds and believed they were truly in hell.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Andersonville Prison, Georgia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2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Andersonville Prison, Georgia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5" r="30559"/>
          <a:stretch/>
        </p:blipFill>
        <p:spPr bwMode="auto">
          <a:xfrm>
            <a:off x="685800" y="1707356"/>
            <a:ext cx="2590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07586"/>
            <a:ext cx="1905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4" y="1814513"/>
            <a:ext cx="2257425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4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January 31, 1865- passes the House of Reps, goes to states for ratification.</a:t>
            </a:r>
          </a:p>
          <a:p>
            <a:r>
              <a:rPr lang="en-US" dirty="0" smtClean="0"/>
              <a:t>Not ratified until December 1865! </a:t>
            </a:r>
          </a:p>
          <a:p>
            <a:r>
              <a:rPr lang="en-US" dirty="0" smtClean="0"/>
              <a:t>Banned slavery in the United States.</a:t>
            </a:r>
          </a:p>
          <a:p>
            <a:pPr lvl="1"/>
            <a:r>
              <a:rPr lang="en-US" dirty="0" smtClean="0"/>
              <a:t>Culmination of the abolition movement that had been brewing for nearly a century.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Thirteenth Amendment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4114800" cy="294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27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Union troops cut last rail lines into Petersburg, Virginia- essentially trapping Confederate troops behind enemy lines. </a:t>
            </a:r>
          </a:p>
          <a:p>
            <a:r>
              <a:rPr lang="en-US" dirty="0" smtClean="0"/>
              <a:t>Lee surrenders to Grant at </a:t>
            </a:r>
            <a:r>
              <a:rPr lang="en-US" dirty="0" err="1" smtClean="0"/>
              <a:t>Appomatox</a:t>
            </a:r>
            <a:r>
              <a:rPr lang="en-US" dirty="0" smtClean="0"/>
              <a:t> Court House on April 9, 1865. </a:t>
            </a:r>
          </a:p>
          <a:p>
            <a:r>
              <a:rPr lang="en-US" dirty="0" smtClean="0"/>
              <a:t>Grant was generous and allowed troops to keep their horses and go home. </a:t>
            </a:r>
          </a:p>
          <a:p>
            <a:r>
              <a:rPr lang="en-US" dirty="0" smtClean="0"/>
              <a:t>Two days later, Lincoln was assassinated. </a:t>
            </a:r>
          </a:p>
          <a:p>
            <a:r>
              <a:rPr lang="en-US" dirty="0" smtClean="0"/>
              <a:t>The Union was slaved, slavery was over, and now the South faced the task of reconstructing its society without slavery.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 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8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 Ends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4" y="1524000"/>
            <a:ext cx="751819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626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Lincoln’s Plan: Offered amnesty to all southerners who swore oath of loyalty to the United States and accepted new terms on slavery.</a:t>
            </a:r>
          </a:p>
          <a:p>
            <a:pPr lvl="1"/>
            <a:r>
              <a:rPr lang="en-US" dirty="0" smtClean="0"/>
              <a:t>Radical Republicans did not want Confederates to return to power; wanted to guarantee black people the right to vote.</a:t>
            </a:r>
          </a:p>
          <a:p>
            <a:r>
              <a:rPr lang="en-US" dirty="0" smtClean="0"/>
              <a:t>Andrew Johnson’s Plan:</a:t>
            </a:r>
          </a:p>
          <a:p>
            <a:pPr lvl="1"/>
            <a:r>
              <a:rPr lang="en-US" dirty="0" smtClean="0"/>
              <a:t>Tennessee Democrat, became president after Lincoln’s death.</a:t>
            </a:r>
          </a:p>
          <a:p>
            <a:pPr lvl="1"/>
            <a:r>
              <a:rPr lang="en-US" dirty="0" smtClean="0"/>
              <a:t>Offered amnesty to Southerners on lenient terms- was not in favor of black voting rights.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Reconstruction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697328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Republicans were outraged that South elected former Confederate officials to Congress.</a:t>
            </a:r>
          </a:p>
          <a:p>
            <a:pPr lvl="1"/>
            <a:r>
              <a:rPr lang="en-US" dirty="0" smtClean="0"/>
              <a:t>Former Confederates tried to pass laws called “black codes” to limit the rights of newly freed African Americans.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R</a:t>
            </a:r>
            <a:r>
              <a:rPr lang="en-US" sz="4800" b="1" dirty="0" smtClean="0"/>
              <a:t>econstruction</a:t>
            </a:r>
            <a:endParaRPr lang="en-US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3505200"/>
            <a:ext cx="2590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3947886"/>
            <a:ext cx="4675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Andrew Johnson was the first president to be </a:t>
            </a:r>
          </a:p>
          <a:p>
            <a:r>
              <a:rPr lang="en-US" dirty="0"/>
              <a:t>i</a:t>
            </a:r>
            <a:r>
              <a:rPr lang="en-US" dirty="0" smtClean="0"/>
              <a:t>mpeached in American history. His policies </a:t>
            </a:r>
          </a:p>
          <a:p>
            <a:r>
              <a:rPr lang="en-US" dirty="0"/>
              <a:t>p</a:t>
            </a:r>
            <a:r>
              <a:rPr lang="en-US" dirty="0" smtClean="0"/>
              <a:t>ut him in conflict with House Republicans.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94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Passed in June 1866, to prevent “black codes”.</a:t>
            </a:r>
          </a:p>
          <a:p>
            <a:r>
              <a:rPr lang="en-US" dirty="0" smtClean="0"/>
              <a:t>Granted citizenship to all those born in the U.S., regardless of race.</a:t>
            </a:r>
          </a:p>
          <a:p>
            <a:pPr lvl="1"/>
            <a:r>
              <a:rPr lang="en-US" dirty="0" smtClean="0"/>
              <a:t>No state could deprive someone of their rights</a:t>
            </a:r>
          </a:p>
          <a:p>
            <a:pPr lvl="1"/>
            <a:r>
              <a:rPr lang="en-US" dirty="0" smtClean="0"/>
              <a:t>Equal protection under the law</a:t>
            </a:r>
          </a:p>
          <a:p>
            <a:pPr lvl="1"/>
            <a:r>
              <a:rPr lang="en-US" dirty="0" smtClean="0"/>
              <a:t>(This would later be used to help women gain the vote, and LGBT to gain equal marriage rights).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Fourteenth Amendment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was photographed!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Large civilian army</a:t>
            </a:r>
          </a:p>
          <a:p>
            <a:r>
              <a:rPr lang="en-US" dirty="0" smtClean="0"/>
              <a:t>Modern ammunition caused more deaths</a:t>
            </a:r>
          </a:p>
          <a:p>
            <a:r>
              <a:rPr lang="en-US" dirty="0" smtClean="0"/>
              <a:t>Use of trenches and barricades</a:t>
            </a:r>
          </a:p>
          <a:p>
            <a:r>
              <a:rPr lang="en-US" dirty="0" smtClean="0"/>
              <a:t>War of attrition: each side tries to exhaust the other. This led to massive casualties (which we will see again in World War I)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The Civil War: America’s First </a:t>
            </a:r>
            <a:br>
              <a:rPr lang="en-US" b="1" dirty="0" smtClean="0"/>
            </a:br>
            <a:r>
              <a:rPr lang="en-US" b="1" dirty="0" smtClean="0"/>
              <a:t>“Modern War”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71" y="1371600"/>
            <a:ext cx="3733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2438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97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March 1867</a:t>
            </a:r>
            <a:endParaRPr lang="en-US" dirty="0"/>
          </a:p>
          <a:p>
            <a:r>
              <a:rPr lang="en-US" dirty="0"/>
              <a:t>Divided former </a:t>
            </a:r>
            <a:r>
              <a:rPr lang="en-US" dirty="0" smtClean="0"/>
              <a:t>Confederate </a:t>
            </a:r>
            <a:r>
              <a:rPr lang="en-US" dirty="0"/>
              <a:t>states into 5 military districts under military control.</a:t>
            </a:r>
          </a:p>
          <a:p>
            <a:r>
              <a:rPr lang="en-US" dirty="0" smtClean="0"/>
              <a:t>In order to gain back control of their states and elect members to Congress, Southern states had to ratify the 14</a:t>
            </a:r>
            <a:r>
              <a:rPr lang="en-US" baseline="30000" dirty="0" smtClean="0"/>
              <a:t>th</a:t>
            </a:r>
            <a:r>
              <a:rPr lang="en-US" dirty="0" smtClean="0"/>
              <a:t> Amendment.</a:t>
            </a:r>
          </a:p>
          <a:p>
            <a:r>
              <a:rPr lang="en-US" b="1" i="1" dirty="0" smtClean="0"/>
              <a:t>This is a major turning point- as it was also used to expand federal power over the states AND extend civil rights to people. </a:t>
            </a:r>
            <a:endParaRPr lang="en-US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Reconstruction 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523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Republicans hated Andrew Johnson and voted to impeach him.</a:t>
            </a:r>
          </a:p>
          <a:p>
            <a:r>
              <a:rPr lang="en-US" dirty="0" smtClean="0"/>
              <a:t>He wasn’t- it ended in the Senate one vote short of conviction.</a:t>
            </a:r>
          </a:p>
          <a:p>
            <a:r>
              <a:rPr lang="en-US" dirty="0" smtClean="0"/>
              <a:t>Ulysses S. Grant elected president in 1868.</a:t>
            </a:r>
          </a:p>
          <a:p>
            <a:r>
              <a:rPr lang="en-US" dirty="0" smtClean="0"/>
              <a:t>Republicans passes 15</a:t>
            </a:r>
            <a:r>
              <a:rPr lang="en-US" baseline="30000" dirty="0" smtClean="0"/>
              <a:t>th</a:t>
            </a:r>
            <a:r>
              <a:rPr lang="en-US" dirty="0" smtClean="0"/>
              <a:t> Amendment to give African Americans the right to vote. </a:t>
            </a:r>
          </a:p>
          <a:p>
            <a:pPr lvl="1"/>
            <a:r>
              <a:rPr lang="en-US" dirty="0" smtClean="0"/>
              <a:t>Brought African Americans into politics and changed southern politics. </a:t>
            </a:r>
          </a:p>
          <a:p>
            <a:pPr lvl="1"/>
            <a:r>
              <a:rPr lang="en-US" dirty="0" smtClean="0"/>
              <a:t>Angered white Southerners who fought against </a:t>
            </a:r>
            <a:r>
              <a:rPr lang="en-US" smtClean="0"/>
              <a:t>federal government.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Fifteenth Amendment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62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281918"/>
              </p:ext>
            </p:extLst>
          </p:nvPr>
        </p:nvGraphicFramePr>
        <p:xfrm>
          <a:off x="457200" y="1524000"/>
          <a:ext cx="8229600" cy="428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The North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The South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 smtClean="0"/>
                        <a:t>23 million people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 smtClean="0"/>
                        <a:t>90% of factories were in the north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 smtClean="0"/>
                        <a:t>Had more ammunition and supplies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 smtClean="0"/>
                        <a:t>Twice as many railroads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 smtClean="0"/>
                        <a:t>Controlled national treasury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 smtClean="0"/>
                        <a:t>Large</a:t>
                      </a:r>
                      <a:r>
                        <a:rPr lang="en-US" sz="2000" baseline="0" dirty="0" smtClean="0"/>
                        <a:t> banks = more war bonds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 smtClean="0"/>
                        <a:t>Only 9 million people, 1/3 of which were slaves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 smtClean="0"/>
                        <a:t>Many experienced war officers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 smtClean="0"/>
                        <a:t>Poor, less industrialized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 smtClean="0"/>
                        <a:t>Large amount of poor whites and indebted farmers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 smtClean="0"/>
                        <a:t>Small banks, less cash, less war bonds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 smtClean="0"/>
                        <a:t>Could tax its people, but many refused to pay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000" dirty="0" smtClean="0"/>
                        <a:t>Paper money </a:t>
                      </a:r>
                      <a:r>
                        <a:rPr lang="en-US" sz="2000" dirty="0" smtClean="0">
                          <a:sym typeface="Wingdings" panose="05000000000000000000" pitchFamily="2" charset="2"/>
                        </a:rPr>
                        <a:t> high inflation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The North and the South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6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890758"/>
              </p:ext>
            </p:extLst>
          </p:nvPr>
        </p:nvGraphicFramePr>
        <p:xfrm>
          <a:off x="457200" y="1524000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/>
                        <a:t>Union President: </a:t>
                      </a:r>
                    </a:p>
                    <a:p>
                      <a:pPr algn="ctr"/>
                      <a:r>
                        <a:rPr lang="en-US" sz="2400" b="1" dirty="0" smtClean="0"/>
                        <a:t>Abraham Lincoln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Confederacy President: </a:t>
                      </a:r>
                    </a:p>
                    <a:p>
                      <a:pPr algn="ctr"/>
                      <a:r>
                        <a:rPr lang="en-US" sz="2400" dirty="0" smtClean="0"/>
                        <a:t>Jefferson Davis</a:t>
                      </a:r>
                      <a:endParaRPr lang="en-US" sz="2400" dirty="0"/>
                    </a:p>
                  </a:txBody>
                  <a:tcPr anchor="ctr"/>
                </a:tc>
              </a:tr>
              <a:tr h="318516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War: 1861-1865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65764"/>
            <a:ext cx="27813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76599"/>
            <a:ext cx="2514600" cy="284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670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south seceded due to Lincoln’s promise that he would contain slavery (not allow it to spread). There would be no compromising. </a:t>
            </a:r>
          </a:p>
          <a:p>
            <a:r>
              <a:rPr lang="en-US" dirty="0" smtClean="0"/>
              <a:t>April 12, 1861: Confederate forces fire on federal troops at Fort Sumter.</a:t>
            </a:r>
          </a:p>
          <a:p>
            <a:r>
              <a:rPr lang="en-US" dirty="0" smtClean="0"/>
              <a:t>Border states had to choose between Union and Confederacy- Virginia seceded from the Union after Fort Sumter.</a:t>
            </a:r>
          </a:p>
          <a:p>
            <a:r>
              <a:rPr lang="en-US" dirty="0" smtClean="0"/>
              <a:t>Lincoln responds with military force, and the North enthusiastically supported him (even many Democrats who wanted to preserve the Union).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War: 1861-1865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2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Fractured Union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79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First Battle of Bull Run</a:t>
            </a:r>
            <a:r>
              <a:rPr lang="en-US" dirty="0" smtClean="0"/>
              <a:t>- A Confederate victory- made it clear the North would need a large, well-trained army.</a:t>
            </a:r>
          </a:p>
          <a:p>
            <a:r>
              <a:rPr lang="en-US" dirty="0" smtClean="0"/>
              <a:t>April 1862_ Union’s General Ulysses S. Grant seizes </a:t>
            </a:r>
            <a:r>
              <a:rPr lang="en-US" b="1" u="sng" dirty="0" smtClean="0"/>
              <a:t>New Orleans</a:t>
            </a:r>
            <a:r>
              <a:rPr lang="en-US" dirty="0" smtClean="0"/>
              <a:t>- the south’s biggest city, and gains control of the lower Mississippi River. Caused Kentucky and Tennessee to fall as well. </a:t>
            </a:r>
          </a:p>
          <a:p>
            <a:r>
              <a:rPr lang="en-US" b="1" u="sng" dirty="0" smtClean="0"/>
              <a:t>Battle of Antietam</a:t>
            </a:r>
            <a:r>
              <a:rPr lang="en-US" dirty="0" smtClean="0"/>
              <a:t>: September 17, 1862. Bloodiest one-day battle in American history. </a:t>
            </a:r>
          </a:p>
          <a:p>
            <a:pPr lvl="1"/>
            <a:r>
              <a:rPr lang="en-US" dirty="0" smtClean="0"/>
              <a:t>Union’s General McClellan and Confederacy’s General Lee . More than 6,000 killed, 17,000 wounded, and 2,000 captured or missing.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Battles: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7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September 22, 1862</a:t>
            </a:r>
          </a:p>
          <a:p>
            <a:r>
              <a:rPr lang="en-US" dirty="0" smtClean="0"/>
              <a:t>Battle of Antietam made Lincoln realize that slavery had to end altogether.</a:t>
            </a:r>
          </a:p>
          <a:p>
            <a:r>
              <a:rPr lang="en-US" dirty="0" smtClean="0"/>
              <a:t>All slaves in states that were in rebellion against the U.S. would be freed January 1, 1863.</a:t>
            </a:r>
          </a:p>
          <a:p>
            <a:pPr lvl="1"/>
            <a:r>
              <a:rPr lang="en-US" dirty="0" smtClean="0"/>
              <a:t>Transformed the war into a liberation, moral war.</a:t>
            </a:r>
          </a:p>
          <a:p>
            <a:pPr lvl="1"/>
            <a:r>
              <a:rPr lang="en-US" dirty="0" smtClean="0"/>
              <a:t>Made both sides more determined to fight.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Emancipation Proclamation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6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Two-thirds of all soldiers dies of infections and diseases rather than actual combat.</a:t>
            </a:r>
          </a:p>
          <a:p>
            <a:r>
              <a:rPr lang="en-US" dirty="0" smtClean="0"/>
              <a:t>Women played prominent roles as nurses.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on the battlefield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80509"/>
            <a:ext cx="42862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2982839"/>
            <a:ext cx="2743200" cy="364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168</TotalTime>
  <Words>1093</Words>
  <Application>Microsoft Office PowerPoint</Application>
  <PresentationFormat>On-screen Show (4:3)</PresentationFormat>
  <Paragraphs>125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Paper</vt:lpstr>
      <vt:lpstr>The Civil War and Reconstruction</vt:lpstr>
      <vt:lpstr>The Civil War: America’s First  “Modern War”</vt:lpstr>
      <vt:lpstr>I. The North and the South</vt:lpstr>
      <vt:lpstr>The War: 1861-1865</vt:lpstr>
      <vt:lpstr>The War: 1861-1865</vt:lpstr>
      <vt:lpstr>The Fractured Union</vt:lpstr>
      <vt:lpstr>Early Battles:</vt:lpstr>
      <vt:lpstr>Emancipation Proclamation</vt:lpstr>
      <vt:lpstr>Conditions on the battlefield</vt:lpstr>
      <vt:lpstr>Final Battles</vt:lpstr>
      <vt:lpstr>Final Battles</vt:lpstr>
      <vt:lpstr>Andersonville Prison, Georgia</vt:lpstr>
      <vt:lpstr>Andersonville Prison, Georgia</vt:lpstr>
      <vt:lpstr>The Thirteenth Amendment</vt:lpstr>
      <vt:lpstr>The War Ends</vt:lpstr>
      <vt:lpstr>The War Ends</vt:lpstr>
      <vt:lpstr>Reconstruction</vt:lpstr>
      <vt:lpstr>Reconstruction</vt:lpstr>
      <vt:lpstr>The Fourteenth Amendment</vt:lpstr>
      <vt:lpstr>Military Reconstruction Act</vt:lpstr>
      <vt:lpstr>The Fifteenth Amendment</vt:lpstr>
    </vt:vector>
  </TitlesOfParts>
  <Company>MDUSD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Dillon</dc:creator>
  <cp:lastModifiedBy>Paula Dillon</cp:lastModifiedBy>
  <cp:revision>12</cp:revision>
  <dcterms:created xsi:type="dcterms:W3CDTF">2016-10-17T05:56:47Z</dcterms:created>
  <dcterms:modified xsi:type="dcterms:W3CDTF">2016-10-24T17:13:55Z</dcterms:modified>
</cp:coreProperties>
</file>