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9/28/2017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Sectional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Before the Civil War</a:t>
            </a:r>
          </a:p>
          <a:p>
            <a:r>
              <a:rPr lang="en-US" dirty="0" smtClean="0"/>
              <a:t>Chapter 1 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13244"/>
          </a:xfrm>
        </p:spPr>
        <p:txBody>
          <a:bodyPr/>
          <a:lstStyle/>
          <a:p>
            <a:r>
              <a:rPr lang="en-US" dirty="0" smtClean="0"/>
              <a:t>“Bleeding Kansas”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455" y="1397876"/>
            <a:ext cx="10058400" cy="5002924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smtClean="0"/>
              <a:t>America needed a trans-continental railroad</a:t>
            </a:r>
          </a:p>
          <a:p>
            <a:r>
              <a:rPr lang="en-US" sz="3500" dirty="0" smtClean="0"/>
              <a:t>Senator Stephen Douglas (D- IL) tried to pass bill to organize territory of Nebraska- still unorganized. </a:t>
            </a:r>
          </a:p>
          <a:p>
            <a:pPr lvl="1"/>
            <a:r>
              <a:rPr lang="en-US" sz="3500" dirty="0" smtClean="0"/>
              <a:t>Southerners wanted Congress to repeal part of the Missouri Compromise to allow slavery in the Nebraska.</a:t>
            </a:r>
          </a:p>
          <a:p>
            <a:pPr lvl="1"/>
            <a:r>
              <a:rPr lang="en-US" sz="3500" dirty="0" smtClean="0"/>
              <a:t>Territory would be split: Nebraska, in the north = free state.</a:t>
            </a:r>
          </a:p>
          <a:p>
            <a:pPr lvl="8"/>
            <a:r>
              <a:rPr lang="en-US" sz="3500" dirty="0"/>
              <a:t> </a:t>
            </a:r>
            <a:r>
              <a:rPr lang="en-US" sz="3500" dirty="0" smtClean="0"/>
              <a:t>               Kansas, in the south = slave state</a:t>
            </a:r>
          </a:p>
          <a:p>
            <a:pPr lvl="8"/>
            <a:r>
              <a:rPr lang="en-US" sz="3500" dirty="0" smtClean="0"/>
              <a:t>Kansas-Nebraska Act, 1854</a:t>
            </a:r>
          </a:p>
          <a:p>
            <a:pPr lvl="1"/>
            <a:r>
              <a:rPr lang="en-US" sz="3500" dirty="0" smtClean="0"/>
              <a:t>Northerners rushed to Kansas to create an anti-slavery majority before election of 1855.</a:t>
            </a:r>
          </a:p>
          <a:p>
            <a:pPr lvl="2"/>
            <a:r>
              <a:rPr lang="en-US" sz="3500" dirty="0" smtClean="0"/>
              <a:t>But were met with thousands of armed Missourians (“border ruffians”) who crossed the border to vote illegally for pro-slavery laws!</a:t>
            </a:r>
          </a:p>
          <a:p>
            <a:pPr lvl="2"/>
            <a:r>
              <a:rPr lang="en-US" sz="3500" dirty="0" smtClean="0"/>
              <a:t>Anti-slavery settlers formed their own constitution, and now Kansas had two governments: one pro-slavery, one anti-slavery. </a:t>
            </a:r>
          </a:p>
          <a:p>
            <a:pPr lvl="2"/>
            <a:r>
              <a:rPr lang="en-US" sz="3500" dirty="0" smtClean="0"/>
              <a:t>Violent attacks and territorial civil war </a:t>
            </a:r>
            <a:r>
              <a:rPr lang="en-US" sz="3500" dirty="0" smtClean="0">
                <a:sym typeface="Wingdings" panose="05000000000000000000" pitchFamily="2" charset="2"/>
              </a:rPr>
              <a:t> “</a:t>
            </a:r>
            <a:r>
              <a:rPr lang="en-US" sz="3500" b="1" u="sng" dirty="0" smtClean="0">
                <a:sym typeface="Wingdings" panose="05000000000000000000" pitchFamily="2" charset="2"/>
              </a:rPr>
              <a:t>Bleeding Kansas</a:t>
            </a:r>
            <a:r>
              <a:rPr lang="en-US" sz="3500" dirty="0" smtClean="0">
                <a:sym typeface="Wingdings" panose="05000000000000000000" pitchFamily="2" charset="2"/>
              </a:rPr>
              <a:t>”</a:t>
            </a:r>
            <a:endParaRPr lang="en-US" sz="35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3451"/>
          </a:xfrm>
        </p:spPr>
        <p:txBody>
          <a:bodyPr/>
          <a:lstStyle/>
          <a:p>
            <a:r>
              <a:rPr lang="en-US" dirty="0" smtClean="0"/>
              <a:t>More Politics and sectional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13186"/>
            <a:ext cx="10058400" cy="44590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Whig Party fell apart due to conflict over slavery</a:t>
            </a:r>
          </a:p>
          <a:p>
            <a:r>
              <a:rPr lang="en-US" sz="2400" dirty="0" smtClean="0"/>
              <a:t>Dred Scott v. </a:t>
            </a:r>
            <a:r>
              <a:rPr lang="en-US" sz="2400" dirty="0" err="1" smtClean="0"/>
              <a:t>Sandford</a:t>
            </a:r>
            <a:r>
              <a:rPr lang="en-US" sz="2400" dirty="0" smtClean="0"/>
              <a:t>, 1857</a:t>
            </a:r>
          </a:p>
          <a:p>
            <a:pPr lvl="1"/>
            <a:r>
              <a:rPr lang="en-US" sz="2400" dirty="0" smtClean="0"/>
              <a:t>An enslaved man sued for freedom when his owner took him to a free state to work.</a:t>
            </a:r>
          </a:p>
          <a:p>
            <a:pPr lvl="1"/>
            <a:r>
              <a:rPr lang="en-US" sz="2400" dirty="0" smtClean="0"/>
              <a:t>Supreme Court ruled against him because since he was black, he was not considered a citizen, and therefore had no rights. </a:t>
            </a:r>
          </a:p>
          <a:p>
            <a:pPr lvl="1"/>
            <a:r>
              <a:rPr lang="en-US" sz="2400" dirty="0" smtClean="0"/>
              <a:t>Judge Taney also said the Missouri Compromise itself was unconstitutional, since the federal government cannot ban                     slavery in the territories. 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851" y="4395622"/>
            <a:ext cx="1952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7327"/>
          </a:xfrm>
        </p:spPr>
        <p:txBody>
          <a:bodyPr/>
          <a:lstStyle/>
          <a:p>
            <a:r>
              <a:rPr lang="en-US" dirty="0" smtClean="0"/>
              <a:t>III. The union dissolves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60634"/>
            <a:ext cx="10058400" cy="4511566"/>
          </a:xfrm>
        </p:spPr>
        <p:txBody>
          <a:bodyPr/>
          <a:lstStyle/>
          <a:p>
            <a:r>
              <a:rPr lang="en-US" dirty="0" smtClean="0"/>
              <a:t>1859- </a:t>
            </a:r>
            <a:r>
              <a:rPr lang="en-US" b="1" u="sng" dirty="0" smtClean="0"/>
              <a:t>John Brown’s Raid </a:t>
            </a:r>
            <a:r>
              <a:rPr lang="en-US" dirty="0" smtClean="0"/>
              <a:t>on Harper’s Ferry, Virginia</a:t>
            </a:r>
          </a:p>
          <a:p>
            <a:pPr lvl="1"/>
            <a:r>
              <a:rPr lang="en-US" dirty="0" smtClean="0"/>
              <a:t>Northerners saw him as a martyr</a:t>
            </a:r>
          </a:p>
          <a:p>
            <a:pPr lvl="1"/>
            <a:r>
              <a:rPr lang="en-US" dirty="0" smtClean="0"/>
              <a:t>Southerners saw this as more “northern aggression”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037" y="2690646"/>
            <a:ext cx="5856562" cy="4016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92" y="2865053"/>
            <a:ext cx="2837301" cy="3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0389"/>
          </a:xfrm>
        </p:spPr>
        <p:txBody>
          <a:bodyPr/>
          <a:lstStyle/>
          <a:p>
            <a:r>
              <a:rPr lang="en-US" dirty="0" smtClean="0"/>
              <a:t>The 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02676"/>
            <a:ext cx="10058400" cy="4469524"/>
          </a:xfrm>
        </p:spPr>
        <p:txBody>
          <a:bodyPr/>
          <a:lstStyle/>
          <a:p>
            <a:r>
              <a:rPr lang="en-US" dirty="0" smtClean="0"/>
              <a:t>The South viewed Brown’s raid as a turning point, and  no longer wanted to cooperate with the North.</a:t>
            </a:r>
          </a:p>
          <a:p>
            <a:r>
              <a:rPr lang="en-US" dirty="0" smtClean="0"/>
              <a:t>Northern Democrats chose Stephen Douglas (D-IL) as their candidate, but southerners chose their own- John Breckenridge (D-KY)</a:t>
            </a:r>
          </a:p>
          <a:p>
            <a:r>
              <a:rPr lang="en-US" dirty="0" smtClean="0"/>
              <a:t>Republicans chose Abraham Lincoln (R-IL), who won the election. </a:t>
            </a:r>
          </a:p>
          <a:p>
            <a:r>
              <a:rPr lang="en-US" dirty="0" smtClean="0"/>
              <a:t>Dec 1860- South Carolina secedes from the union.</a:t>
            </a:r>
          </a:p>
          <a:p>
            <a:r>
              <a:rPr lang="en-US" dirty="0" smtClean="0"/>
              <a:t>By April, the rest of the southern states seceded and created the </a:t>
            </a:r>
            <a:r>
              <a:rPr lang="en-US" b="1" u="sng" dirty="0" smtClean="0"/>
              <a:t>Confederate States of America.</a:t>
            </a:r>
          </a:p>
          <a:p>
            <a:pPr lvl="1"/>
            <a:r>
              <a:rPr lang="en-US" dirty="0" smtClean="0"/>
              <a:t>Southerners saw themselves as similar to Patriots in the Revolution.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44775"/>
          </a:xfrm>
        </p:spPr>
        <p:txBody>
          <a:bodyPr/>
          <a:lstStyle/>
          <a:p>
            <a:r>
              <a:rPr lang="en-US" dirty="0" smtClean="0"/>
              <a:t>I. 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24000"/>
            <a:ext cx="100584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Louisiana Purchase: </a:t>
            </a:r>
          </a:p>
          <a:p>
            <a:pPr lvl="1"/>
            <a:r>
              <a:rPr lang="en-US" sz="2600" dirty="0" smtClean="0"/>
              <a:t>250,000 move across the country- all the way to Pacific coast.</a:t>
            </a:r>
          </a:p>
          <a:p>
            <a:r>
              <a:rPr lang="en-US" sz="2800" dirty="0" smtClean="0"/>
              <a:t>Idea that God gave the continent to Americans</a:t>
            </a:r>
          </a:p>
          <a:p>
            <a:pPr lvl="1"/>
            <a:r>
              <a:rPr lang="en-US" sz="2600" dirty="0" smtClean="0"/>
              <a:t>Provokes Native American anger</a:t>
            </a:r>
          </a:p>
          <a:p>
            <a:r>
              <a:rPr lang="en-US" sz="2800" dirty="0" smtClean="0"/>
              <a:t>Encouraged to settle in Texas- which was in Mexico.</a:t>
            </a:r>
          </a:p>
          <a:p>
            <a:pPr lvl="1"/>
            <a:r>
              <a:rPr lang="en-US" sz="2600" dirty="0" smtClean="0"/>
              <a:t>Tensions </a:t>
            </a:r>
            <a:r>
              <a:rPr lang="en-US" sz="2600" dirty="0" smtClean="0">
                <a:sym typeface="Wingdings" panose="05000000000000000000" pitchFamily="2" charset="2"/>
              </a:rPr>
              <a:t> War with Mexico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Americans lost at The Alamo, but won at Battle of San Jacinto 1836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Texas wanted to join the union as a </a:t>
            </a:r>
            <a:r>
              <a:rPr lang="en-US" sz="2600" i="1" dirty="0" smtClean="0">
                <a:sym typeface="Wingdings" panose="05000000000000000000" pitchFamily="2" charset="2"/>
              </a:rPr>
              <a:t>slave state</a:t>
            </a:r>
            <a:r>
              <a:rPr lang="en-US" sz="2600" dirty="0" smtClean="0"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1844 election: Democrat James K. Polk promises to annex Texas and demands Oregon country (partially still under British control).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185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49</a:t>
            </a:r>
            <a:r>
              <a:rPr lang="en-US" baseline="30000" dirty="0" smtClean="0"/>
              <a:t>th</a:t>
            </a:r>
            <a:r>
              <a:rPr lang="en-US" dirty="0" smtClean="0"/>
              <a:t> parallel: America acquires Oregon, Washington, and Idaho.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520" y="2120900"/>
            <a:ext cx="349931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/>
          <a:lstStyle/>
          <a:p>
            <a:r>
              <a:rPr lang="en-US" dirty="0" smtClean="0"/>
              <a:t>The Mexican-American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34207"/>
            <a:ext cx="10058400" cy="471914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Mexico was outraged about Texas’ entry into U.S.- 1845</a:t>
            </a:r>
          </a:p>
          <a:p>
            <a:pPr lvl="1"/>
            <a:r>
              <a:rPr lang="en-US" sz="2600" dirty="0" smtClean="0"/>
              <a:t>Would not allow purchase of California.</a:t>
            </a:r>
          </a:p>
          <a:p>
            <a:r>
              <a:rPr lang="en-US" sz="2800" dirty="0" smtClean="0"/>
              <a:t>January 1846: General Zackary Taylor leads army into disputed territory to provoke Mexicans to fire first.</a:t>
            </a:r>
          </a:p>
          <a:p>
            <a:pPr lvl="1"/>
            <a:r>
              <a:rPr lang="en-US" sz="2600" dirty="0" smtClean="0"/>
              <a:t>May: Mexicans attack U.S. troops; Congress votes for war. </a:t>
            </a:r>
          </a:p>
          <a:p>
            <a:pPr lvl="1"/>
            <a:r>
              <a:rPr lang="en-US" sz="2600" dirty="0" smtClean="0"/>
              <a:t>June: “</a:t>
            </a:r>
            <a:r>
              <a:rPr lang="en-US" sz="2600" u="sng" dirty="0" smtClean="0"/>
              <a:t>Bear Flag Revolt</a:t>
            </a:r>
            <a:r>
              <a:rPr lang="en-US" sz="2600" dirty="0" smtClean="0"/>
              <a:t>” against Mexico in California</a:t>
            </a:r>
          </a:p>
          <a:p>
            <a:pPr lvl="1"/>
            <a:r>
              <a:rPr lang="en-US" sz="2600" dirty="0" smtClean="0"/>
              <a:t>Sept 1847: U.S. troops seize Mexico City</a:t>
            </a:r>
          </a:p>
          <a:p>
            <a:pPr lvl="1"/>
            <a:r>
              <a:rPr lang="en-US" sz="2600" dirty="0" smtClean="0"/>
              <a:t>Feb 1848: </a:t>
            </a:r>
            <a:r>
              <a:rPr lang="en-US" sz="2600" b="1" u="sng" dirty="0" smtClean="0"/>
              <a:t>Treaty of Guadalupe-Hidalgo</a:t>
            </a:r>
            <a:r>
              <a:rPr lang="en-US" sz="2600" dirty="0" smtClean="0"/>
              <a:t>:</a:t>
            </a:r>
          </a:p>
          <a:p>
            <a:pPr lvl="2"/>
            <a:r>
              <a:rPr lang="en-US" sz="2400" dirty="0" smtClean="0"/>
              <a:t>Mexico gives U.S. 500,000 </a:t>
            </a:r>
            <a:r>
              <a:rPr lang="en-US" sz="2400" dirty="0" err="1" smtClean="0"/>
              <a:t>sq</a:t>
            </a:r>
            <a:r>
              <a:rPr lang="en-US" sz="2400" dirty="0" smtClean="0"/>
              <a:t> miles- California, Nevada, Utah</a:t>
            </a:r>
          </a:p>
          <a:p>
            <a:pPr lvl="2"/>
            <a:r>
              <a:rPr lang="en-US" sz="2400" dirty="0" smtClean="0"/>
              <a:t>Rio Grande= southern border of Texas</a:t>
            </a:r>
          </a:p>
          <a:p>
            <a:pPr lvl="2"/>
            <a:r>
              <a:rPr lang="en-US" sz="2400" dirty="0" smtClean="0"/>
              <a:t>U.S. gave Mexico $15 million</a:t>
            </a:r>
          </a:p>
          <a:p>
            <a:pPr lvl="1"/>
            <a:endParaRPr lang="en-US" sz="26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85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664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Treaty of Guadalupe-Hidalgo: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615" y="1471449"/>
            <a:ext cx="8261130" cy="4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1713"/>
          </a:xfrm>
        </p:spPr>
        <p:txBody>
          <a:bodyPr/>
          <a:lstStyle/>
          <a:p>
            <a:r>
              <a:rPr lang="en-US" dirty="0" smtClean="0"/>
              <a:t>II. Slavery and 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39613"/>
            <a:ext cx="10270814" cy="50239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California applies for statehood: should it be a slave state?</a:t>
            </a:r>
          </a:p>
          <a:p>
            <a:r>
              <a:rPr lang="en-US" sz="2800" b="1" u="sng" dirty="0" smtClean="0"/>
              <a:t>Popular sovereignty</a:t>
            </a:r>
            <a:r>
              <a:rPr lang="en-US" sz="2800" dirty="0" smtClean="0"/>
              <a:t>- idea that each state should decide for itself if it wanted slavery. </a:t>
            </a:r>
          </a:p>
          <a:p>
            <a:pPr lvl="1"/>
            <a:r>
              <a:rPr lang="en-US" sz="2600" dirty="0" smtClean="0"/>
              <a:t>Zachary Taylor (a Whig) wins the 1848 election.</a:t>
            </a:r>
          </a:p>
          <a:p>
            <a:pPr lvl="1"/>
            <a:r>
              <a:rPr lang="en-US" sz="2600" dirty="0" smtClean="0"/>
              <a:t>Gold found in California in 1849: CA had to be admitted ASAP</a:t>
            </a:r>
          </a:p>
          <a:p>
            <a:pPr lvl="1"/>
            <a:r>
              <a:rPr lang="en-US" sz="2600" dirty="0" smtClean="0"/>
              <a:t>Senator Henry Clay (Kentucky): The Compromise of 1850:</a:t>
            </a:r>
          </a:p>
          <a:p>
            <a:pPr lvl="2"/>
            <a:r>
              <a:rPr lang="en-US" sz="2400" dirty="0" smtClean="0"/>
              <a:t>CA would be a “free” state</a:t>
            </a:r>
          </a:p>
          <a:p>
            <a:pPr lvl="2"/>
            <a:r>
              <a:rPr lang="en-US" sz="2400" dirty="0" smtClean="0"/>
              <a:t>Washington DC would end slave trade, but slavery itself continued.</a:t>
            </a:r>
          </a:p>
          <a:p>
            <a:pPr lvl="2"/>
            <a:r>
              <a:rPr lang="en-US" sz="2400" dirty="0" smtClean="0"/>
              <a:t>New land from Mexico would decide on slavery for themselves.</a:t>
            </a:r>
          </a:p>
          <a:p>
            <a:pPr lvl="2"/>
            <a:r>
              <a:rPr lang="en-US" sz="2400" b="1" u="sng" dirty="0" smtClean="0"/>
              <a:t>Fugitive Slave Law</a:t>
            </a:r>
            <a:r>
              <a:rPr lang="en-US" sz="2400" b="1" dirty="0" smtClean="0"/>
              <a:t> </a:t>
            </a:r>
            <a:r>
              <a:rPr lang="en-US" sz="2400" dirty="0" smtClean="0"/>
              <a:t>to help southern states “retain” runaway slaves.</a:t>
            </a:r>
          </a:p>
          <a:p>
            <a:pPr lvl="2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12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28858"/>
          </a:xfrm>
        </p:spPr>
        <p:txBody>
          <a:bodyPr/>
          <a:lstStyle/>
          <a:p>
            <a:r>
              <a:rPr lang="en-US" dirty="0" smtClean="0"/>
              <a:t>The Fugitive slave law: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13490"/>
            <a:ext cx="10058400" cy="46587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Blacks could not testify</a:t>
            </a:r>
          </a:p>
          <a:p>
            <a:r>
              <a:rPr lang="en-US" sz="2400" dirty="0" smtClean="0"/>
              <a:t>Little proof was needed to send a black person “back” to the south, and only whites could testify</a:t>
            </a:r>
          </a:p>
          <a:p>
            <a:r>
              <a:rPr lang="en-US" sz="2400" dirty="0" smtClean="0"/>
              <a:t>Created more hostility towards southerners</a:t>
            </a:r>
          </a:p>
          <a:p>
            <a:r>
              <a:rPr lang="en-US" sz="2400" dirty="0" smtClean="0"/>
              <a:t>Led to the Underground Railroad: an informal network of “conductors” that led runaway slaves to freedom.</a:t>
            </a:r>
          </a:p>
          <a:p>
            <a:pPr lvl="1"/>
            <a:r>
              <a:rPr lang="en-US" sz="2400" dirty="0" smtClean="0"/>
              <a:t>Harriet Tubman</a:t>
            </a:r>
          </a:p>
          <a:p>
            <a:pPr lvl="1"/>
            <a:r>
              <a:rPr lang="en-US" sz="2400" dirty="0" smtClean="0"/>
              <a:t>In Cincinnati, OH: Harriet Beecher Stowe wrote </a:t>
            </a:r>
            <a:r>
              <a:rPr lang="en-US" sz="2400" i="1" dirty="0" smtClean="0"/>
              <a:t>“Uncle Tom’s Cabin” </a:t>
            </a:r>
            <a:r>
              <a:rPr lang="en-US" sz="2400" dirty="0" smtClean="0"/>
              <a:t>to show the horrors of slavery.</a:t>
            </a:r>
          </a:p>
          <a:p>
            <a:pPr lvl="2"/>
            <a:r>
              <a:rPr lang="en-US" sz="2200" dirty="0" smtClean="0"/>
              <a:t>Used appeal of Christian faith to change perceptions of slavery</a:t>
            </a:r>
          </a:p>
          <a:p>
            <a:pPr lvl="2"/>
            <a:r>
              <a:rPr lang="en-US" sz="2200" dirty="0" smtClean="0"/>
              <a:t>Best selling novel of the 1800’s.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0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uncle tom's cab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" y="1397876"/>
            <a:ext cx="3142593" cy="49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62" y="218090"/>
            <a:ext cx="59436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779" y="3647089"/>
            <a:ext cx="4408104" cy="30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558" y="945931"/>
            <a:ext cx="7725103" cy="52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340</TotalTime>
  <Words>785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Rockwell</vt:lpstr>
      <vt:lpstr>Rockwell Condensed</vt:lpstr>
      <vt:lpstr>Wingdings</vt:lpstr>
      <vt:lpstr>Wood Type</vt:lpstr>
      <vt:lpstr>The Sectional Crisis</vt:lpstr>
      <vt:lpstr>I. Manifest destiny</vt:lpstr>
      <vt:lpstr>The 49th parallel: America acquires Oregon, Washington, and Idaho.</vt:lpstr>
      <vt:lpstr>The Mexican-American war</vt:lpstr>
      <vt:lpstr>Treaty of Guadalupe-Hidalgo:</vt:lpstr>
      <vt:lpstr>II. Slavery and westward expansion</vt:lpstr>
      <vt:lpstr>The Fugitive slave law:</vt:lpstr>
      <vt:lpstr>PowerPoint Presentation</vt:lpstr>
      <vt:lpstr>PowerPoint Presentation</vt:lpstr>
      <vt:lpstr>“Bleeding Kansas”</vt:lpstr>
      <vt:lpstr>More Politics and sectional divide</vt:lpstr>
      <vt:lpstr>III. The union dissolves </vt:lpstr>
      <vt:lpstr>The election of 1860</vt:lpstr>
    </vt:vector>
  </TitlesOfParts>
  <Company>Mt. Diablo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Sectional Crisis</dc:title>
  <dc:creator>Paula Dillon</dc:creator>
  <cp:lastModifiedBy>Paula Dillon</cp:lastModifiedBy>
  <cp:revision>11</cp:revision>
  <dcterms:created xsi:type="dcterms:W3CDTF">2017-09-28T16:50:48Z</dcterms:created>
  <dcterms:modified xsi:type="dcterms:W3CDTF">2017-09-28T22:31:15Z</dcterms:modified>
</cp:coreProperties>
</file>