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  <p:sldId id="266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2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8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7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8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0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D208-5785-45AC-884F-8AAD58ABB5B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886F8-6FE6-4E60-8E72-22F60D37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8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Foreign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and Taft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Roosevelt: “Big Stick Diplomacy”</a:t>
            </a:r>
          </a:p>
          <a:p>
            <a:pPr lvl="1"/>
            <a:r>
              <a:rPr lang="en-US" dirty="0" smtClean="0"/>
              <a:t>“Speak softly, but carry a big stick”</a:t>
            </a:r>
          </a:p>
          <a:p>
            <a:pPr lvl="1"/>
            <a:r>
              <a:rPr lang="en-US" dirty="0" smtClean="0"/>
              <a:t>Helped negotiate peace in Russo-Japanese War over Korea, kept China’s door open.</a:t>
            </a:r>
          </a:p>
          <a:p>
            <a:pPr lvl="1"/>
            <a:r>
              <a:rPr lang="en-US" dirty="0" smtClean="0"/>
              <a:t>Panama Canal:</a:t>
            </a:r>
          </a:p>
          <a:p>
            <a:pPr lvl="2"/>
            <a:r>
              <a:rPr lang="en-US" dirty="0" smtClean="0"/>
              <a:t>Increase trade and economic growth</a:t>
            </a:r>
          </a:p>
          <a:p>
            <a:pPr lvl="2"/>
            <a:r>
              <a:rPr lang="en-US" dirty="0" smtClean="0"/>
              <a:t>Make trade more efficient</a:t>
            </a:r>
          </a:p>
          <a:p>
            <a:pPr lvl="2"/>
            <a:r>
              <a:rPr lang="en-US" dirty="0" smtClean="0"/>
              <a:t>Would be a great display of American strength, engineering, ability, and political prowess.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48-mile artificial waterway through the isthmus of Panama (used to be part of Colombia)</a:t>
            </a:r>
          </a:p>
          <a:p>
            <a:r>
              <a:rPr lang="en-US" dirty="0" smtClean="0"/>
              <a:t>Connects Atlantic and Pacific Ocean</a:t>
            </a:r>
          </a:p>
          <a:p>
            <a:r>
              <a:rPr lang="en-US" dirty="0" smtClean="0"/>
              <a:t>America took 10 years to build it </a:t>
            </a:r>
          </a:p>
          <a:p>
            <a:r>
              <a:rPr lang="en-US" dirty="0" smtClean="0"/>
              <a:t>Key conduit of maritime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Panama Canal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87" y="1600200"/>
            <a:ext cx="6698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Panama Canal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5" y="1600200"/>
            <a:ext cx="80499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4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and Taft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Roosevelt Corollary (to the Monroe Doctrine):</a:t>
            </a:r>
          </a:p>
          <a:p>
            <a:r>
              <a:rPr lang="en-US" dirty="0" smtClean="0"/>
              <a:t>The U.S. will intervene in Latin American affairs when necessary to maintain political/economic stability.</a:t>
            </a:r>
          </a:p>
          <a:p>
            <a:r>
              <a:rPr lang="en-US" dirty="0" smtClean="0"/>
              <a:t>“Europe, </a:t>
            </a:r>
            <a:r>
              <a:rPr lang="en-US" u="sng" dirty="0" smtClean="0"/>
              <a:t>seriously</a:t>
            </a:r>
            <a:r>
              <a:rPr lang="en-US" dirty="0" smtClean="0"/>
              <a:t> stay out of Latin America!”</a:t>
            </a:r>
          </a:p>
          <a:p>
            <a:r>
              <a:rPr lang="en-US" dirty="0" smtClean="0"/>
              <a:t>Goal: To prevent Europe from using debt of Latin America to justify their </a:t>
            </a:r>
            <a:r>
              <a:rPr lang="en-US" dirty="0" err="1" smtClean="0"/>
              <a:t>intervntion</a:t>
            </a:r>
            <a:r>
              <a:rPr lang="en-US" dirty="0" smtClean="0"/>
              <a:t> in the region.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and Taft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Taft: “Dollar Diplomacy”</a:t>
            </a:r>
          </a:p>
          <a:p>
            <a:pPr lvl="1"/>
            <a:r>
              <a:rPr lang="en-US" dirty="0" smtClean="0"/>
              <a:t>Less emphasis on military force</a:t>
            </a:r>
          </a:p>
          <a:p>
            <a:pPr lvl="1"/>
            <a:r>
              <a:rPr lang="en-US" dirty="0" smtClean="0"/>
              <a:t>More emphasis on economic “wooing” to develop trade and industry.</a:t>
            </a:r>
          </a:p>
          <a:p>
            <a:pPr lvl="1"/>
            <a:r>
              <a:rPr lang="en-US" dirty="0" smtClean="0"/>
              <a:t>Support L.A. industry and trade, loan them money.</a:t>
            </a:r>
          </a:p>
          <a:p>
            <a:pPr lvl="2"/>
            <a:r>
              <a:rPr lang="en-US" dirty="0" smtClean="0"/>
              <a:t>Increase American trade and profit</a:t>
            </a:r>
          </a:p>
          <a:p>
            <a:pPr lvl="2"/>
            <a:r>
              <a:rPr lang="en-US" dirty="0" smtClean="0"/>
              <a:t>Pull Latin America our of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Wilson’s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Wilson: “Moral diplomacy”</a:t>
            </a:r>
          </a:p>
          <a:p>
            <a:r>
              <a:rPr lang="en-US" dirty="0" smtClean="0"/>
              <a:t>Set an example for the world, help countries develop their own democracy. </a:t>
            </a:r>
          </a:p>
          <a:p>
            <a:r>
              <a:rPr lang="en-US" dirty="0" smtClean="0"/>
              <a:t>Is that what he did in Mexico?</a:t>
            </a:r>
          </a:p>
          <a:p>
            <a:r>
              <a:rPr lang="en-US" dirty="0" smtClean="0"/>
              <a:t>Mexican Revolution breaks out to overthrow Dictator Porfirio Diaz. (1913)</a:t>
            </a:r>
          </a:p>
          <a:p>
            <a:r>
              <a:rPr lang="en-US" dirty="0" smtClean="0"/>
              <a:t>Diaz was replaced by General Huerta, a brutal violent leader.</a:t>
            </a:r>
          </a:p>
          <a:p>
            <a:pPr lvl="1"/>
            <a:r>
              <a:rPr lang="en-US" dirty="0" smtClean="0"/>
              <a:t>Not what Wilson had in mind for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Wilson: Moral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Armed Huerta’s opponents, then occupied city of Veracruz after a conflict involving American sailors (and news of a German war ship docking there).</a:t>
            </a:r>
          </a:p>
          <a:p>
            <a:r>
              <a:rPr lang="en-US" dirty="0" smtClean="0"/>
              <a:t>Did not get the welcome he was expecting!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4457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Wilson’s Moral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Wilson then supported </a:t>
            </a:r>
            <a:r>
              <a:rPr lang="en-US" dirty="0" err="1" smtClean="0"/>
              <a:t>Venustiano</a:t>
            </a:r>
            <a:r>
              <a:rPr lang="en-US" dirty="0" smtClean="0"/>
              <a:t> Carranza, armed him and helped him seize power. </a:t>
            </a:r>
          </a:p>
          <a:p>
            <a:r>
              <a:rPr lang="en-US" dirty="0" smtClean="0"/>
              <a:t>Led to a major conflict against </a:t>
            </a:r>
            <a:r>
              <a:rPr lang="en-US" dirty="0" err="1" smtClean="0"/>
              <a:t>Pancho</a:t>
            </a:r>
            <a:r>
              <a:rPr lang="en-US" dirty="0" smtClean="0"/>
              <a:t> Villa and guerilla fighters.</a:t>
            </a:r>
          </a:p>
          <a:p>
            <a:r>
              <a:rPr lang="en-US" dirty="0" smtClean="0"/>
              <a:t>What did Wilson learn?</a:t>
            </a:r>
          </a:p>
          <a:p>
            <a:pPr lvl="1"/>
            <a:r>
              <a:rPr lang="en-US" dirty="0" smtClean="0"/>
              <a:t>You can’t shoot or bomb a country into democracy.</a:t>
            </a:r>
          </a:p>
          <a:p>
            <a:pPr lvl="1"/>
            <a:r>
              <a:rPr lang="en-US" dirty="0" smtClean="0"/>
              <a:t>“Moral diplomacy” can really only be for countries that are already democratic.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0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fight breaks out in the forum between two students. You go see who it is…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fight is between one student who is a fairly good friend of yours. The other student is a former friend, and you no longer speak to him/her. </a:t>
            </a:r>
          </a:p>
          <a:p>
            <a:r>
              <a:rPr lang="en-US" dirty="0" smtClean="0"/>
              <a:t>What do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49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8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Your options: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Turn away and leave because this does not concern you, and you do not want to get in trouble.</a:t>
            </a:r>
          </a:p>
          <a:p>
            <a:r>
              <a:rPr lang="en-US" dirty="0" smtClean="0"/>
              <a:t>2. Get other students to help you break up the fight before they hurt each other.</a:t>
            </a:r>
          </a:p>
          <a:p>
            <a:r>
              <a:rPr lang="en-US" dirty="0" smtClean="0"/>
              <a:t>3. Get into the fight on your friend’s side and punch the other kid in the face, because he/she deserves it.</a:t>
            </a:r>
          </a:p>
          <a:p>
            <a:r>
              <a:rPr lang="en-US" dirty="0" smtClean="0"/>
              <a:t>4. Punch them both in the face as hard as you can, knocking them both out to show the whole school that you are the toughest person in school.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foreign policy stance has the US appeared to favor most? The least?</a:t>
            </a:r>
          </a:p>
          <a:p>
            <a:r>
              <a:rPr lang="en-US" dirty="0" smtClean="0"/>
              <a:t>Do you notice any patterns in US foreign policy over the course of US history?</a:t>
            </a:r>
          </a:p>
          <a:p>
            <a:r>
              <a:rPr lang="en-US" dirty="0" smtClean="0"/>
              <a:t>What do you think might explain the constant shifting of US foreign policy from one stance to another?</a:t>
            </a:r>
          </a:p>
          <a:p>
            <a:r>
              <a:rPr lang="en-US" dirty="0" smtClean="0"/>
              <a:t>Why do you think the US began taking a more active role in world affairs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  <a:p>
            <a:r>
              <a:rPr lang="en-US" dirty="0" smtClean="0"/>
              <a:t>Where on the foreign policy spectrum should the US position itself today? Explain.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Imperialism: Forceful influence or conquest.</a:t>
            </a:r>
          </a:p>
          <a:p>
            <a:pPr lvl="1"/>
            <a:r>
              <a:rPr lang="en-US" dirty="0" smtClean="0"/>
              <a:t>Military strength and nationalist cause</a:t>
            </a:r>
          </a:p>
          <a:p>
            <a:pPr lvl="1"/>
            <a:r>
              <a:rPr lang="en-US" dirty="0" smtClean="0"/>
              <a:t>Japan: Threats led to unfair trade treaties.</a:t>
            </a:r>
          </a:p>
          <a:p>
            <a:pPr lvl="2"/>
            <a:r>
              <a:rPr lang="en-US" dirty="0" smtClean="0"/>
              <a:t>Japan modernized in order to compete with the West.</a:t>
            </a:r>
          </a:p>
          <a:p>
            <a:pPr lvl="1"/>
            <a:r>
              <a:rPr lang="en-US" dirty="0" smtClean="0"/>
              <a:t>Philippines, Hawaii: Political or corporate takeover</a:t>
            </a:r>
          </a:p>
          <a:p>
            <a:pPr lvl="1"/>
            <a:r>
              <a:rPr lang="en-US" dirty="0" smtClean="0"/>
              <a:t>Asia:</a:t>
            </a:r>
          </a:p>
          <a:p>
            <a:pPr lvl="1"/>
            <a:r>
              <a:rPr lang="en-US" b="1" dirty="0" smtClean="0"/>
              <a:t>Open Door Policy in China</a:t>
            </a:r>
          </a:p>
        </p:txBody>
      </p:sp>
    </p:spTree>
    <p:extLst>
      <p:ext uri="{BB962C8B-B14F-4D97-AF65-F5344CB8AC3E}">
        <p14:creationId xmlns:p14="http://schemas.microsoft.com/office/powerpoint/2010/main" val="32683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Door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Prevented this (a                                               total partition of                                             China by European                                         powers):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44782"/>
            <a:ext cx="434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And instead established this: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781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American Response: </a:t>
            </a:r>
            <a:br>
              <a:rPr lang="en-US" dirty="0" smtClean="0"/>
            </a:br>
            <a:r>
              <a:rPr lang="en-US" dirty="0" smtClean="0"/>
              <a:t>The Boxer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Righteous Harmonious Fists (the “Boxers”) wanted to rid China of “foreign devils” and Christian missionaries.</a:t>
            </a:r>
          </a:p>
          <a:p>
            <a:r>
              <a:rPr lang="en-US" dirty="0" smtClean="0"/>
              <a:t>Attacked foreign embassies, killed 200 foreigners.</a:t>
            </a:r>
          </a:p>
          <a:p>
            <a:r>
              <a:rPr lang="en-US" dirty="0" smtClean="0"/>
              <a:t>Response: a multinational force crushed the rebellion.</a:t>
            </a:r>
          </a:p>
          <a:p>
            <a:pPr lvl="1"/>
            <a:r>
              <a:rPr lang="en-US" dirty="0" smtClean="0"/>
              <a:t>Germany, Austria-Hungary, Britain, France, Japan, Russia, Italy, and the USA.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Boxer Rebellion:</a:t>
            </a:r>
            <a:br>
              <a:rPr lang="en-US" dirty="0" smtClean="0"/>
            </a:br>
            <a:r>
              <a:rPr lang="en-US" dirty="0" smtClean="0"/>
              <a:t>A Global Response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771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754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US Foreign Policy</vt:lpstr>
      <vt:lpstr>A fight breaks out in the forum between two students. You go see who it is…</vt:lpstr>
      <vt:lpstr>Your options:</vt:lpstr>
      <vt:lpstr>Questions:</vt:lpstr>
      <vt:lpstr>Types of Diplomacy</vt:lpstr>
      <vt:lpstr>Open Door Policy</vt:lpstr>
      <vt:lpstr>Open Door Policy</vt:lpstr>
      <vt:lpstr>Testing American Response:  The Boxer Rebellion</vt:lpstr>
      <vt:lpstr>The Boxer Rebellion: A Global Response</vt:lpstr>
      <vt:lpstr>Roosevelt and Taft</vt:lpstr>
      <vt:lpstr>Panama Canal</vt:lpstr>
      <vt:lpstr>The Panama Canal</vt:lpstr>
      <vt:lpstr>The Panama Canal</vt:lpstr>
      <vt:lpstr>Roosevelt and Taft</vt:lpstr>
      <vt:lpstr>Roosevelt and Taft</vt:lpstr>
      <vt:lpstr>Wilson’s Diplomacy</vt:lpstr>
      <vt:lpstr>Wilson: Moral Diplomacy</vt:lpstr>
      <vt:lpstr>Wilson’s Moral Diplomacy</vt:lpstr>
      <vt:lpstr>PowerPoint Presentation</vt:lpstr>
      <vt:lpstr>PowerPoint Presentation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Foreign Policy</dc:title>
  <dc:creator>Paula Dillon</dc:creator>
  <cp:lastModifiedBy>Paula Dillon</cp:lastModifiedBy>
  <cp:revision>8</cp:revision>
  <dcterms:created xsi:type="dcterms:W3CDTF">2017-03-02T08:30:29Z</dcterms:created>
  <dcterms:modified xsi:type="dcterms:W3CDTF">2017-03-03T07:11:25Z</dcterms:modified>
</cp:coreProperties>
</file>